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9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2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0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2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9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20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8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74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FA4F-444D-447A-B6AC-7589E69DE26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3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/>
          <a:lstStyle/>
          <a:p>
            <a:r>
              <a:rPr lang="it-IT" dirty="0" err="1" smtClean="0"/>
              <a:t>Zygmunt</a:t>
            </a:r>
            <a:r>
              <a:rPr lang="it-IT" dirty="0" smtClean="0"/>
              <a:t> </a:t>
            </a:r>
            <a:r>
              <a:rPr lang="it-IT" dirty="0" err="1" smtClean="0"/>
              <a:t>Bauman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224736" cy="1584176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FF0000"/>
                </a:solidFill>
              </a:rPr>
              <a:t>La società liquida </a:t>
            </a:r>
          </a:p>
          <a:p>
            <a:endParaRPr lang="it-IT" sz="6000" dirty="0">
              <a:solidFill>
                <a:srgbClr val="FF0000"/>
              </a:solidFill>
            </a:endParaRPr>
          </a:p>
          <a:p>
            <a:endParaRPr lang="it-IT" sz="60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leonardo.allodi\Desktop\MMG_!_Zygmunt_Bauman_(1032512158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061">
            <a:off x="2458649" y="4261797"/>
            <a:ext cx="4262469" cy="186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04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Liquidità/solidità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«Elevare la </a:t>
            </a:r>
            <a:r>
              <a:rPr lang="it-IT" dirty="0" err="1" smtClean="0"/>
              <a:t>fluididità</a:t>
            </a:r>
            <a:r>
              <a:rPr lang="it-IT" dirty="0" smtClean="0"/>
              <a:t> a principale metafora dell’attuale fase dell’epoca moderna»</a:t>
            </a:r>
          </a:p>
          <a:p>
            <a:r>
              <a:rPr lang="it-IT" dirty="0" smtClean="0"/>
              <a:t>La modernità era nata per offrire più stabilità e solidità. E’ riuscita in questo intento?</a:t>
            </a:r>
          </a:p>
          <a:p>
            <a:r>
              <a:rPr lang="it-IT" dirty="0" smtClean="0"/>
              <a:t>Secondo </a:t>
            </a:r>
            <a:r>
              <a:rPr lang="it-IT" dirty="0" err="1" smtClean="0"/>
              <a:t>Bauman</a:t>
            </a:r>
            <a:r>
              <a:rPr lang="it-IT" dirty="0" smtClean="0"/>
              <a:t>, la risposta deve essere negativa: dominio dell’economia, dominio di una razionalità di tipo strumentale; </a:t>
            </a:r>
          </a:p>
          <a:p>
            <a:r>
              <a:rPr lang="it-IT" dirty="0" smtClean="0"/>
              <a:t>Anche </a:t>
            </a:r>
            <a:r>
              <a:rPr lang="it-IT" dirty="0" err="1" smtClean="0"/>
              <a:t>Bauman</a:t>
            </a:r>
            <a:r>
              <a:rPr lang="it-IT" dirty="0" smtClean="0"/>
              <a:t> si appoggia alle analisi di </a:t>
            </a:r>
            <a:r>
              <a:rPr lang="it-IT" dirty="0" err="1" smtClean="0"/>
              <a:t>Marx</a:t>
            </a:r>
            <a:r>
              <a:rPr lang="it-IT" dirty="0" smtClean="0"/>
              <a:t> e Weber (come i francofortesi)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4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«liquidità» come ideologia del sistema di dominio 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Modernità liquida, </a:t>
            </a:r>
            <a:r>
              <a:rPr lang="it-IT" dirty="0" err="1" smtClean="0"/>
              <a:t>Bauman</a:t>
            </a:r>
            <a:r>
              <a:rPr lang="it-IT" dirty="0" smtClean="0"/>
              <a:t> analizza 5 temi fondamentali:</a:t>
            </a:r>
          </a:p>
          <a:p>
            <a:r>
              <a:rPr lang="it-IT" dirty="0" smtClean="0"/>
              <a:t>Emancipazione</a:t>
            </a:r>
          </a:p>
          <a:p>
            <a:r>
              <a:rPr lang="it-IT" dirty="0" smtClean="0"/>
              <a:t>Individualità</a:t>
            </a:r>
          </a:p>
          <a:p>
            <a:r>
              <a:rPr lang="it-IT" dirty="0" smtClean="0"/>
              <a:t>Tempo/spazio</a:t>
            </a:r>
          </a:p>
          <a:p>
            <a:r>
              <a:rPr lang="it-IT" dirty="0" smtClean="0"/>
              <a:t>Lavoro</a:t>
            </a:r>
          </a:p>
          <a:p>
            <a:r>
              <a:rPr lang="it-IT" dirty="0" smtClean="0"/>
              <a:t>Comunità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3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Individuo ed emancipazione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Richiami ad H. </a:t>
            </a:r>
            <a:r>
              <a:rPr lang="it-IT" dirty="0" err="1" smtClean="0"/>
              <a:t>Marcuse</a:t>
            </a:r>
            <a:endParaRPr lang="it-IT" dirty="0" smtClean="0"/>
          </a:p>
          <a:p>
            <a:r>
              <a:rPr lang="it-IT" dirty="0" smtClean="0"/>
              <a:t>Quando emerge il bisogno di liberazione ed emancipazione?</a:t>
            </a:r>
          </a:p>
          <a:p>
            <a:r>
              <a:rPr lang="it-IT" dirty="0" smtClean="0"/>
              <a:t>«Essere e sentirsi liberi è sempre un fatto di equilibrio tra i nostri desideri e la nostra capacità di agire»</a:t>
            </a:r>
          </a:p>
          <a:p>
            <a:r>
              <a:rPr lang="it-IT" dirty="0" smtClean="0"/>
              <a:t>Ridimensionare i desideri o ampliare la propria capacità di agire?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427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Dialettica tra costrizione e liberazione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Diventare un pianista   (A.S. p. 251)</a:t>
            </a:r>
          </a:p>
          <a:p>
            <a:r>
              <a:rPr lang="it-IT" dirty="0" smtClean="0"/>
              <a:t>Nelle società antiche: nemmeno un sogno</a:t>
            </a:r>
          </a:p>
          <a:p>
            <a:r>
              <a:rPr lang="it-IT" dirty="0" smtClean="0"/>
              <a:t>In quella moderna: un sogno realizzabile</a:t>
            </a:r>
          </a:p>
          <a:p>
            <a:r>
              <a:rPr lang="it-IT" dirty="0" smtClean="0"/>
              <a:t>«Solo il progetto moderno, valorizzando l’idea della realizzazione individuale, solleva il problema del rapporto tra esigenza di liberazione soggettiva e oggettiva….»</a:t>
            </a:r>
          </a:p>
          <a:p>
            <a:r>
              <a:rPr lang="it-IT" dirty="0" smtClean="0"/>
              <a:t>Un esito paradossale (la frustrazione individuale conseguenza del progetto moderno)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316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1863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società liquida «nega» perché «non oppone resistenza»   (</a:t>
            </a:r>
            <a:r>
              <a:rPr lang="it-IT" dirty="0" smtClean="0">
                <a:solidFill>
                  <a:srgbClr val="FF0000"/>
                </a:solidFill>
              </a:rPr>
              <a:t>democrazia formale e sostanziale</a:t>
            </a:r>
            <a:r>
              <a:rPr lang="it-IT" dirty="0" smtClean="0"/>
              <a:t>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777283"/>
          </a:xfrm>
        </p:spPr>
        <p:txBody>
          <a:bodyPr/>
          <a:lstStyle/>
          <a:p>
            <a:r>
              <a:rPr lang="it-IT" dirty="0" err="1" smtClean="0"/>
              <a:t>Baumann</a:t>
            </a:r>
            <a:r>
              <a:rPr lang="it-IT" dirty="0" smtClean="0"/>
              <a:t> allora si chiede: «quale equilibrio nella nostra società può realizzarsi tra desiderio e capacità di agire?»</a:t>
            </a:r>
          </a:p>
          <a:p>
            <a:r>
              <a:rPr lang="it-IT" dirty="0" smtClean="0"/>
              <a:t>La modernità liquida, riconoscendoti come individuo de </a:t>
            </a:r>
            <a:r>
              <a:rPr lang="it-IT" dirty="0" err="1" smtClean="0"/>
              <a:t>jure</a:t>
            </a:r>
            <a:r>
              <a:rPr lang="it-IT" dirty="0" smtClean="0"/>
              <a:t> ti pone nella situazione di non poter addossare a nessuno la colpa per la propria miseria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35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Individualismo de </a:t>
            </a:r>
            <a:r>
              <a:rPr lang="it-IT" dirty="0" err="1" smtClean="0"/>
              <a:t>jure</a:t>
            </a:r>
            <a:r>
              <a:rPr lang="it-IT" dirty="0" smtClean="0"/>
              <a:t> e de facto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società attuale si basa sulla liberazione del desiderio </a:t>
            </a:r>
            <a:r>
              <a:rPr lang="it-IT" dirty="0" smtClean="0">
                <a:solidFill>
                  <a:srgbClr val="FF0000"/>
                </a:solidFill>
              </a:rPr>
              <a:t>in linea di principio</a:t>
            </a:r>
            <a:r>
              <a:rPr lang="it-IT" dirty="0" smtClean="0"/>
              <a:t>, ma </a:t>
            </a:r>
            <a:r>
              <a:rPr lang="it-IT" dirty="0" smtClean="0">
                <a:solidFill>
                  <a:srgbClr val="FF0000"/>
                </a:solidFill>
              </a:rPr>
              <a:t>di fatto </a:t>
            </a:r>
            <a:r>
              <a:rPr lang="it-IT" dirty="0" smtClean="0"/>
              <a:t>non consente la realizzazione di ciò che promette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La prima modernità «si opponeva» a queste richieste di emancipazione e liberazione (fordismo, grande burocrazia, Stato). </a:t>
            </a:r>
          </a:p>
          <a:p>
            <a:pPr marL="0" indent="0">
              <a:buNone/>
            </a:pPr>
            <a:r>
              <a:rPr lang="it-IT" dirty="0" smtClean="0"/>
              <a:t>L’emancipazione diventa qualcosa di puramente individuale </a:t>
            </a:r>
            <a:r>
              <a:rPr lang="it-IT" dirty="0"/>
              <a:t>d</a:t>
            </a:r>
            <a:r>
              <a:rPr lang="it-IT" dirty="0" smtClean="0"/>
              <a:t>avanti a qualcosa che sfugge e si sottrae (la società liquida appunto)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7103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e lo spazio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spazi pubblici diventano vuoti da riempire</a:t>
            </a:r>
          </a:p>
          <a:p>
            <a:r>
              <a:rPr lang="it-IT" dirty="0" smtClean="0"/>
              <a:t>I luoghi del consumo collettivo (Supermarket)</a:t>
            </a:r>
          </a:p>
          <a:p>
            <a:r>
              <a:rPr lang="it-IT" dirty="0" smtClean="0"/>
              <a:t>M. </a:t>
            </a:r>
            <a:r>
              <a:rPr lang="it-IT" dirty="0" err="1" smtClean="0"/>
              <a:t>Augè</a:t>
            </a:r>
            <a:r>
              <a:rPr lang="it-IT" dirty="0" smtClean="0"/>
              <a:t>:  Non-luoghi  (luoghi senza identità; L’ Arche alla </a:t>
            </a:r>
            <a:r>
              <a:rPr lang="it-IT" dirty="0" err="1" smtClean="0"/>
              <a:t>Dèfense</a:t>
            </a:r>
            <a:r>
              <a:rPr lang="it-IT" dirty="0" smtClean="0"/>
              <a:t> di Parigi)</a:t>
            </a:r>
          </a:p>
          <a:p>
            <a:r>
              <a:rPr lang="it-IT" dirty="0" smtClean="0"/>
              <a:t>Il tempo: oggi diventa mera istantaneità. Il Tempo «non ha più storia»; tutto vale per l’istante e si vive nell’istante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01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it-IT" sz="4800" dirty="0" smtClean="0"/>
              <a:t>Il lavoro</a:t>
            </a:r>
            <a:br>
              <a:rPr lang="it-IT" sz="4800" dirty="0" smtClean="0"/>
            </a:b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lavoro ha perso la sua centralità, non è più il perno della esistenza umana</a:t>
            </a:r>
          </a:p>
          <a:p>
            <a:r>
              <a:rPr lang="it-IT" dirty="0" smtClean="0"/>
              <a:t>Viene meno anche il legame fra capitale e lavoro</a:t>
            </a:r>
          </a:p>
          <a:p>
            <a:r>
              <a:rPr lang="it-IT" dirty="0" smtClean="0"/>
              <a:t>Incorporeità del lavoro e del capitale (che può viaggiare con grande rapidità e facilità, producendo incertezza e precarietà)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737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Anche i legami comunitari hanno perduto «solidità e consistenza», diventano contingenti</a:t>
            </a:r>
          </a:p>
          <a:p>
            <a:r>
              <a:rPr lang="it-IT" dirty="0" smtClean="0"/>
              <a:t>L’incertezza divide, non facilita la cooperazione</a:t>
            </a:r>
          </a:p>
          <a:p>
            <a:r>
              <a:rPr lang="it-IT" dirty="0" smtClean="0"/>
              <a:t>«Una comunità guardaroba»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063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uscire da questa situazione?</a:t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Contro l’ideologia della «liquidità</a:t>
            </a:r>
            <a:r>
              <a:rPr lang="it-IT" dirty="0" smtClean="0"/>
              <a:t>»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Recuperare la Teoria critica francofortese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Centralità del legame sociale e dello spazio pubblico</a:t>
            </a:r>
          </a:p>
          <a:p>
            <a:pPr marL="0" indent="0">
              <a:buNone/>
            </a:pPr>
            <a:r>
              <a:rPr lang="it-IT" dirty="0" smtClean="0"/>
              <a:t>«Se il vecchio obiettivo della teoria critica , l’emancipazione dell’uomo, significa ancor oggi qualcosa, questo qualcosa è il ricongiungere i due orli dell’abisso spalancatosi tra la realtà dell’individuo </a:t>
            </a:r>
            <a:r>
              <a:rPr lang="it-IT" i="1" dirty="0" smtClean="0"/>
              <a:t>de </a:t>
            </a:r>
            <a:r>
              <a:rPr lang="it-IT" i="1" dirty="0" err="1" smtClean="0"/>
              <a:t>jure</a:t>
            </a:r>
            <a:r>
              <a:rPr lang="it-IT" i="1" dirty="0" smtClean="0"/>
              <a:t> </a:t>
            </a:r>
            <a:r>
              <a:rPr lang="it-IT" dirty="0" smtClean="0"/>
              <a:t>e le prospettive dell’individuo </a:t>
            </a:r>
            <a:r>
              <a:rPr lang="it-IT" i="1" dirty="0" smtClean="0"/>
              <a:t>de facto»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40228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Z. </a:t>
            </a:r>
            <a:r>
              <a:rPr lang="it-IT" dirty="0" err="1" smtClean="0"/>
              <a:t>Bauman</a:t>
            </a:r>
            <a:r>
              <a:rPr lang="it-IT" dirty="0" smtClean="0"/>
              <a:t> (1925-2017)</a:t>
            </a:r>
            <a:endParaRPr lang="it-IT" dirty="0"/>
          </a:p>
        </p:txBody>
      </p:sp>
      <p:pic>
        <p:nvPicPr>
          <p:cNvPr id="1026" name="Picture 2" descr="C:\Users\leonardo.allodi\Desktop\Foto Bauma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16832"/>
            <a:ext cx="2789684" cy="396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0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57829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05064"/>
            <a:ext cx="8507288" cy="2664296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«Non riusciamo più a sopportare nulla che duri. Non sappiamo più come mettere a frutto la noia»</a:t>
            </a:r>
          </a:p>
          <a:p>
            <a:r>
              <a:rPr lang="it-IT" dirty="0" smtClean="0"/>
              <a:t>«Menti…che non sono più nutrite che da mutamenti repentini e sempre nuovi stimoli»</a:t>
            </a:r>
          </a:p>
          <a:p>
            <a:r>
              <a:rPr lang="it-IT" dirty="0" smtClean="0"/>
              <a:t>P. Valéry (grande poeta francese; di </a:t>
            </a:r>
            <a:r>
              <a:rPr lang="it-IT" smtClean="0"/>
              <a:t>ascendenze conservatrici; </a:t>
            </a:r>
            <a:r>
              <a:rPr lang="it-IT" dirty="0" smtClean="0"/>
              <a:t>negli anni 20 collabora con la </a:t>
            </a:r>
            <a:r>
              <a:rPr lang="it-IT" dirty="0" err="1" smtClean="0"/>
              <a:t>Europaische</a:t>
            </a:r>
            <a:r>
              <a:rPr lang="it-IT" dirty="0" smtClean="0"/>
              <a:t> </a:t>
            </a:r>
            <a:r>
              <a:rPr lang="it-IT" dirty="0" err="1" smtClean="0"/>
              <a:t>Revue</a:t>
            </a:r>
            <a:r>
              <a:rPr lang="it-IT" dirty="0" smtClean="0"/>
              <a:t> del Principe </a:t>
            </a:r>
            <a:r>
              <a:rPr lang="it-IT" dirty="0" err="1" smtClean="0"/>
              <a:t>Rohan</a:t>
            </a:r>
            <a:r>
              <a:rPr lang="it-IT" dirty="0" smtClean="0"/>
              <a:t>; «Il cimitero marino»; Chi è l’uomo europeo?  Gerusalemme, Atene, Roma</a:t>
            </a:r>
          </a:p>
          <a:p>
            <a:r>
              <a:rPr lang="it-IT" dirty="0" smtClean="0"/>
              <a:t>«Sguardi sul mondo attuale e altri saggi  (Adelphi, 1994)  </a:t>
            </a:r>
            <a:endParaRPr lang="it-IT" dirty="0"/>
          </a:p>
        </p:txBody>
      </p:sp>
      <p:pic>
        <p:nvPicPr>
          <p:cNvPr id="3074" name="Picture 2" descr="C:\Users\leonardo.allodi\Desktop\paul_valery_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9" y="476672"/>
            <a:ext cx="8006435" cy="348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11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94421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Uno degli effetti dello sviluppo capitalistico:  «si volatilizza tutto ciò che vi era….di stabile» 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Un punto di partenza dell’analisi di Z. </a:t>
            </a:r>
            <a:r>
              <a:rPr lang="it-IT" dirty="0" err="1" smtClean="0"/>
              <a:t>Bauman</a:t>
            </a:r>
            <a:r>
              <a:rPr lang="it-IT" dirty="0" smtClean="0"/>
              <a:t>:  Il Manifesto di K. </a:t>
            </a:r>
            <a:r>
              <a:rPr lang="it-IT" dirty="0" err="1" smtClean="0"/>
              <a:t>Marx</a:t>
            </a:r>
            <a:r>
              <a:rPr lang="it-IT" dirty="0" smtClean="0"/>
              <a:t> e F. </a:t>
            </a:r>
            <a:r>
              <a:rPr lang="it-IT" dirty="0" err="1" smtClean="0"/>
              <a:t>Engels</a:t>
            </a:r>
            <a:r>
              <a:rPr lang="it-IT" dirty="0" smtClean="0"/>
              <a:t> </a:t>
            </a:r>
          </a:p>
          <a:p>
            <a:r>
              <a:rPr lang="it-IT" dirty="0" smtClean="0"/>
              <a:t>Uno degli effetti dello sviluppo capitalistico è che «si volatilizza tutto ciò che vi era….di stabile»  </a:t>
            </a:r>
          </a:p>
          <a:p>
            <a:r>
              <a:rPr lang="it-IT" dirty="0" smtClean="0"/>
              <a:t>«I solidi e durevoli, espressivi oggetti che ci hanno servito in passato vengono soppiantai dalle merci – caduche, sciatte, surrogabili – che ora ci circondano» (C. Taylor, Il disagio della modernità, p. 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3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«Tutto ciò che vi era di stabilito e rispondente ai vari ordini sociali svapora, ogni cosa sacra viene sconsacrata e gli uomini sono finalmente costretti a guardare con occhi liberi da ogni illusione la loro posizione nella vita, i loro rapporti reciproci» (K. </a:t>
            </a:r>
            <a:r>
              <a:rPr lang="it-IT" dirty="0" err="1" smtClean="0"/>
              <a:t>Marx</a:t>
            </a:r>
            <a:r>
              <a:rPr lang="it-IT" dirty="0" smtClean="0"/>
              <a:t>-F. </a:t>
            </a:r>
            <a:r>
              <a:rPr lang="it-IT" dirty="0" err="1" smtClean="0"/>
              <a:t>Engels</a:t>
            </a:r>
            <a:r>
              <a:rPr lang="it-IT" dirty="0" smtClean="0"/>
              <a:t>  MPC)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07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Le opere principali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modernità liquida (2000; </a:t>
            </a:r>
            <a:r>
              <a:rPr lang="it-IT" dirty="0" err="1" smtClean="0"/>
              <a:t>tr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. 2002)</a:t>
            </a:r>
          </a:p>
          <a:p>
            <a:r>
              <a:rPr lang="it-IT" dirty="0" smtClean="0"/>
              <a:t>La società individualizzata. Come cambia la nostra esperienza (2001)</a:t>
            </a:r>
          </a:p>
          <a:p>
            <a:r>
              <a:rPr lang="it-IT" dirty="0" smtClean="0"/>
              <a:t>Amore liquido  (2003)</a:t>
            </a:r>
          </a:p>
          <a:p>
            <a:r>
              <a:rPr lang="it-IT" dirty="0" smtClean="0"/>
              <a:t>Vita liquida  (2005)</a:t>
            </a:r>
          </a:p>
          <a:p>
            <a:r>
              <a:rPr lang="it-IT" dirty="0" smtClean="0"/>
              <a:t>Paura liquida (2006)</a:t>
            </a:r>
          </a:p>
          <a:p>
            <a:r>
              <a:rPr lang="it-IT" dirty="0" smtClean="0"/>
              <a:t>Nati liquidi  (2017)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4084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823</Words>
  <Application>Microsoft Office PowerPoint</Application>
  <PresentationFormat>Presentazione su schermo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Zygmunt Bauman </vt:lpstr>
      <vt:lpstr>Il lavoro </vt:lpstr>
      <vt:lpstr>La comunità</vt:lpstr>
      <vt:lpstr>Come uscire da questa situazione? Contro l’ideologia della «liquidità»  </vt:lpstr>
      <vt:lpstr>Z. Bauman (1925-2017)</vt:lpstr>
      <vt:lpstr>Presentazione standard di PowerPoint</vt:lpstr>
      <vt:lpstr> Uno degli effetti dello sviluppo capitalistico:  «si volatilizza tutto ciò che vi era….di stabile»   </vt:lpstr>
      <vt:lpstr>Presentazione standard di PowerPoint</vt:lpstr>
      <vt:lpstr>Le opere principali</vt:lpstr>
      <vt:lpstr>Liquidità/solidità</vt:lpstr>
      <vt:lpstr>La «liquidità» come ideologia del sistema di dominio attuale</vt:lpstr>
      <vt:lpstr>Individuo ed emancipazione </vt:lpstr>
      <vt:lpstr>Dialettica tra costrizione e liberazione </vt:lpstr>
      <vt:lpstr>La società liquida «nega» perché «non oppone resistenza»   (democrazia formale e sostanziale) </vt:lpstr>
      <vt:lpstr>Individualismo de jure e de facto</vt:lpstr>
      <vt:lpstr>Il tempo e lo spazio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Zygmunt Bauman</dc:title>
  <dc:creator>Leonardo Allodi</dc:creator>
  <cp:lastModifiedBy>Leonardo Allodi</cp:lastModifiedBy>
  <cp:revision>14</cp:revision>
  <dcterms:created xsi:type="dcterms:W3CDTF">2019-11-12T09:58:47Z</dcterms:created>
  <dcterms:modified xsi:type="dcterms:W3CDTF">2019-11-12T13:12:16Z</dcterms:modified>
</cp:coreProperties>
</file>