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2" r:id="rId2"/>
    <p:sldId id="313" r:id="rId3"/>
    <p:sldId id="314" r:id="rId4"/>
    <p:sldId id="315" r:id="rId5"/>
    <p:sldId id="321" r:id="rId6"/>
    <p:sldId id="316" r:id="rId7"/>
    <p:sldId id="323" r:id="rId8"/>
    <p:sldId id="332" r:id="rId9"/>
    <p:sldId id="333" r:id="rId10"/>
    <p:sldId id="360" r:id="rId11"/>
    <p:sldId id="334" r:id="rId12"/>
    <p:sldId id="339" r:id="rId13"/>
    <p:sldId id="340" r:id="rId14"/>
    <p:sldId id="344" r:id="rId15"/>
    <p:sldId id="341" r:id="rId16"/>
    <p:sldId id="343" r:id="rId17"/>
    <p:sldId id="345" r:id="rId18"/>
    <p:sldId id="347" r:id="rId19"/>
    <p:sldId id="346" r:id="rId20"/>
    <p:sldId id="356" r:id="rId21"/>
    <p:sldId id="320" r:id="rId22"/>
    <p:sldId id="348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66"/>
    <a:srgbClr val="CC00FF"/>
    <a:srgbClr val="CC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2C979-00B4-42CD-927D-EA79E10653C7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8F121-3222-42B9-A3F0-CF3A617EE4A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098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71D4B-C9FF-4DD2-AA77-7F6F13516AD7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BCADD-F46D-4CDA-8878-9909C910430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95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08D3-C140-45D0-9396-0B49C3738E1C}" type="datetimeFigureOut">
              <a:rPr lang="it-IT" smtClean="0"/>
              <a:pPr/>
              <a:t>15/11/2018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1971-5837-4725-9F12-D85DD324C12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>
                <a:solidFill>
                  <a:srgbClr val="FF3300"/>
                </a:solidFill>
              </a:rPr>
              <a:t>Talcott</a:t>
            </a:r>
            <a:r>
              <a:rPr lang="it-IT" b="1" dirty="0" smtClean="0">
                <a:solidFill>
                  <a:srgbClr val="FF3300"/>
                </a:solidFill>
              </a:rPr>
              <a:t> </a:t>
            </a:r>
            <a:r>
              <a:rPr lang="it-IT" b="1" dirty="0" err="1" smtClean="0">
                <a:solidFill>
                  <a:srgbClr val="FF3300"/>
                </a:solidFill>
              </a:rPr>
              <a:t>Parsons</a:t>
            </a:r>
            <a:r>
              <a:rPr lang="it-IT" b="1" dirty="0" smtClean="0">
                <a:solidFill>
                  <a:srgbClr val="FF3300"/>
                </a:solidFill>
              </a:rPr>
              <a:t/>
            </a:r>
            <a:br>
              <a:rPr lang="it-IT" b="1" dirty="0" smtClean="0">
                <a:solidFill>
                  <a:srgbClr val="FF3300"/>
                </a:solidFill>
              </a:rPr>
            </a:br>
            <a:r>
              <a:rPr lang="it-IT" sz="2200" b="1" dirty="0" smtClean="0">
                <a:solidFill>
                  <a:srgbClr val="FF3300"/>
                </a:solidFill>
              </a:rPr>
              <a:t>(1902-1979)</a:t>
            </a:r>
            <a:endParaRPr lang="it-IT" sz="2200" b="1" dirty="0">
              <a:solidFill>
                <a:srgbClr val="FF33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000" dirty="0" smtClean="0"/>
              <a:t>Vicende biografiche</a:t>
            </a:r>
          </a:p>
          <a:p>
            <a:r>
              <a:rPr lang="it-IT" dirty="0" smtClean="0"/>
              <a:t>Alfiere dello </a:t>
            </a:r>
            <a:r>
              <a:rPr lang="it-IT" dirty="0" err="1" smtClean="0"/>
              <a:t>struttural-funzionalismo</a:t>
            </a:r>
            <a:endParaRPr lang="it-IT" dirty="0" smtClean="0"/>
          </a:p>
          <a:p>
            <a:r>
              <a:rPr lang="it-IT" dirty="0" smtClean="0"/>
              <a:t>Studioso di Weber, ne traduce </a:t>
            </a:r>
            <a:r>
              <a:rPr lang="it-IT" i="1" dirty="0" smtClean="0"/>
              <a:t>l’Etica protestante e lo spirito del capitalismo</a:t>
            </a:r>
            <a:r>
              <a:rPr lang="it-IT" dirty="0" smtClean="0"/>
              <a:t> ed in seguito, dopo il 1945, parti di </a:t>
            </a:r>
            <a:r>
              <a:rPr lang="it-IT" i="1" dirty="0" smtClean="0"/>
              <a:t>Economia e società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Opere di maggior rilievo:</a:t>
            </a:r>
          </a:p>
          <a:p>
            <a:r>
              <a:rPr lang="it-IT" i="1" dirty="0" smtClean="0"/>
              <a:t>La struttura dell’azione sociale (1937)</a:t>
            </a:r>
          </a:p>
          <a:p>
            <a:r>
              <a:rPr lang="it-IT" i="1" dirty="0" smtClean="0"/>
              <a:t>Il sistema sociale (1951)</a:t>
            </a:r>
          </a:p>
          <a:p>
            <a:r>
              <a:rPr lang="it-IT" i="1" dirty="0" err="1" smtClean="0"/>
              <a:t>Working</a:t>
            </a:r>
            <a:r>
              <a:rPr lang="it-IT" i="1" dirty="0" smtClean="0"/>
              <a:t> </a:t>
            </a:r>
            <a:r>
              <a:rPr lang="it-IT" i="1" dirty="0" err="1" smtClean="0"/>
              <a:t>Paper</a:t>
            </a:r>
            <a:r>
              <a:rPr lang="it-IT" i="1" dirty="0" smtClean="0"/>
              <a:t> in the </a:t>
            </a:r>
            <a:r>
              <a:rPr lang="it-IT" i="1" dirty="0" err="1" smtClean="0"/>
              <a:t>Theory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Action</a:t>
            </a:r>
            <a:r>
              <a:rPr lang="it-IT" i="1" dirty="0" smtClean="0"/>
              <a:t> – (1953) (schema AGIL)</a:t>
            </a:r>
            <a:endParaRPr lang="it-IT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3754760" cy="5649491"/>
          </a:xfrm>
          <a:ln w="28575">
            <a:solidFill>
              <a:srgbClr val="FF3300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 smtClean="0"/>
              <a:t>Sistema sociale</a:t>
            </a:r>
          </a:p>
          <a:p>
            <a:r>
              <a:rPr lang="it-IT" dirty="0" smtClean="0"/>
              <a:t>Insieme di strutture</a:t>
            </a:r>
          </a:p>
          <a:p>
            <a:r>
              <a:rPr lang="it-IT" dirty="0" smtClean="0"/>
              <a:t>Integrazione di ruoli sociali (relazioni sociali tra ruoli) sulla base di aspettative di ruolo</a:t>
            </a:r>
          </a:p>
          <a:p>
            <a:r>
              <a:rPr lang="it-IT" dirty="0" smtClean="0"/>
              <a:t>L’integrazione funziona e si mantiene nel tempo grazie a : Processo di interiorizzazione di valori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932040" y="476672"/>
            <a:ext cx="3754760" cy="5649491"/>
          </a:xfrm>
          <a:ln w="28575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 smtClean="0"/>
              <a:t>Società</a:t>
            </a:r>
          </a:p>
          <a:p>
            <a:r>
              <a:rPr lang="it-IT" dirty="0" smtClean="0"/>
              <a:t>Università </a:t>
            </a:r>
          </a:p>
          <a:p>
            <a:r>
              <a:rPr lang="it-IT" dirty="0" smtClean="0"/>
              <a:t>Professori, studenti, </a:t>
            </a:r>
            <a:r>
              <a:rPr lang="it-IT" dirty="0" err="1" smtClean="0"/>
              <a:t>amministrazione…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Tanto più interiorizzo i valori sociali che mi portano a ricoprire un ruolo, quanto più individuo agirà sulle aspettative di ruolo che ha fatto proprie. 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2)Processo di interiorizzazione 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err="1" smtClean="0"/>
              <a:t>Parsons</a:t>
            </a:r>
            <a:r>
              <a:rPr lang="it-IT" dirty="0" smtClean="0"/>
              <a:t> sviluppa l’idea fondamentale di: </a:t>
            </a:r>
            <a:r>
              <a:rPr lang="it-IT" b="1" i="1" dirty="0" smtClean="0"/>
              <a:t>processo di interiorizzazione dei valori </a:t>
            </a:r>
            <a:r>
              <a:rPr lang="it-IT" dirty="0" smtClean="0"/>
              <a:t>coniugando </a:t>
            </a:r>
            <a:r>
              <a:rPr lang="it-IT" dirty="0" err="1" smtClean="0"/>
              <a:t>Durkheim</a:t>
            </a:r>
            <a:r>
              <a:rPr lang="it-IT" dirty="0" smtClean="0"/>
              <a:t> e Freud. </a:t>
            </a:r>
          </a:p>
          <a:p>
            <a:pPr algn="ctr">
              <a:buNone/>
            </a:pPr>
            <a:r>
              <a:rPr lang="it-IT" dirty="0" smtClean="0">
                <a:solidFill>
                  <a:srgbClr val="C00000"/>
                </a:solidFill>
              </a:rPr>
              <a:t>Un sistema sociale è stabile se la struttura integrata di ruoli che la costituisce si mantiene nel tempo. </a:t>
            </a:r>
          </a:p>
          <a:p>
            <a:pPr algn="ctr">
              <a:buNone/>
            </a:pPr>
            <a:r>
              <a:rPr lang="it-IT" dirty="0" smtClean="0">
                <a:solidFill>
                  <a:srgbClr val="C00000"/>
                </a:solidFill>
              </a:rPr>
              <a:t>Ciò è possibile solo se gli individui hanno </a:t>
            </a:r>
            <a:r>
              <a:rPr lang="it-IT" i="1" dirty="0" smtClean="0">
                <a:solidFill>
                  <a:srgbClr val="C00000"/>
                </a:solidFill>
              </a:rPr>
              <a:t>interiorizzato </a:t>
            </a:r>
            <a:r>
              <a:rPr lang="it-IT" dirty="0" smtClean="0">
                <a:solidFill>
                  <a:srgbClr val="C00000"/>
                </a:solidFill>
              </a:rPr>
              <a:t>(sistema di personalità) i valori socialmente condivisi (sistema cultura) che stanno alla base delle aspettative di ruolo. </a:t>
            </a:r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Processi di socializzazione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 smtClean="0"/>
              <a:t>La “coscienza collettiva”(valori sociali esterni al singolo) di </a:t>
            </a:r>
            <a:r>
              <a:rPr lang="it-IT" sz="2800" dirty="0" err="1" smtClean="0"/>
              <a:t>Durkhiem</a:t>
            </a:r>
            <a:r>
              <a:rPr lang="it-IT" sz="2800" dirty="0" smtClean="0"/>
              <a:t> viene interiorizzata attraverso </a:t>
            </a:r>
          </a:p>
          <a:p>
            <a:pPr algn="ctr">
              <a:buNone/>
            </a:pPr>
            <a:r>
              <a:rPr lang="it-IT" sz="2800" b="1" i="1" dirty="0" smtClean="0"/>
              <a:t>processi di socializzazione</a:t>
            </a:r>
            <a:r>
              <a:rPr lang="it-IT" sz="2800" dirty="0" smtClean="0"/>
              <a:t>. </a:t>
            </a:r>
          </a:p>
          <a:p>
            <a:pPr algn="ctr">
              <a:buNone/>
            </a:pPr>
            <a:r>
              <a:rPr lang="it-IT" sz="2800" dirty="0" smtClean="0"/>
              <a:t>I processi di socializzazione ci accompagnano per tutta la nostra vita da quando siamo bambini sino alla vecchiaia. </a:t>
            </a:r>
          </a:p>
          <a:p>
            <a:pPr algn="ctr">
              <a:buNone/>
            </a:pPr>
            <a:r>
              <a:rPr lang="it-IT" sz="2800" dirty="0" smtClean="0"/>
              <a:t>Tanto più i valori sociali saranno interiorizzati tanto più l’individuo agirà – in modo inconsapevole – sulla base delle aspettative di ruolo che ha fatto proprie.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Variabili strutturali</a:t>
            </a:r>
            <a:b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(pattern </a:t>
            </a:r>
            <a:r>
              <a:rPr lang="it-IT" b="1" i="1" dirty="0" err="1" smtClean="0">
                <a:solidFill>
                  <a:schemeClr val="accent6">
                    <a:lumMod val="75000"/>
                  </a:schemeClr>
                </a:solidFill>
              </a:rPr>
              <a:t>variable</a:t>
            </a: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it-IT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it-IT" dirty="0" smtClean="0"/>
              <a:t>Per quanto socializzato, l’individuo può sempre assumere un </a:t>
            </a:r>
            <a:r>
              <a:rPr lang="it-IT" b="1" i="1" dirty="0" smtClean="0"/>
              <a:t>atteggiamento deviante </a:t>
            </a:r>
            <a:r>
              <a:rPr lang="it-IT" dirty="0" smtClean="0"/>
              <a:t>(cfr. </a:t>
            </a:r>
            <a:r>
              <a:rPr lang="it-IT" dirty="0" err="1" smtClean="0"/>
              <a:t>Durkheim</a:t>
            </a:r>
            <a:r>
              <a:rPr lang="it-IT" dirty="0" smtClean="0"/>
              <a:t>).</a:t>
            </a:r>
          </a:p>
          <a:p>
            <a:r>
              <a:rPr lang="it-IT" dirty="0" smtClean="0"/>
              <a:t>Bisogna evitare un eccesso di devianza che mini la stabilità sociale, tuttavia </a:t>
            </a:r>
            <a:r>
              <a:rPr lang="it-IT" b="1" i="1" dirty="0" smtClean="0"/>
              <a:t>alcuni dilemmi d’azione sono propri della natura volontaristica dell’azione, ossia rimangono anche negli individui più socializzati: sono le </a:t>
            </a:r>
            <a:r>
              <a:rPr lang="it-IT" b="1" i="1" u="sng" dirty="0" smtClean="0"/>
              <a:t>variabili strutturali.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5 coppie di variabili strutturali</a:t>
            </a:r>
            <a:b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3100" b="1" dirty="0" smtClean="0">
                <a:solidFill>
                  <a:schemeClr val="accent6">
                    <a:lumMod val="75000"/>
                  </a:schemeClr>
                </a:solidFill>
              </a:rPr>
              <a:t>(= dilemmi di scelta/alternative di comportamento)</a:t>
            </a:r>
            <a:endParaRPr lang="it-IT" sz="3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5159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4392488"/>
              </a:tblGrid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Affettività/neutralità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Azione affettiva</a:t>
                      </a:r>
                      <a:r>
                        <a:rPr lang="it-IT" baseline="0" dirty="0" smtClean="0"/>
                        <a:t> (amico), azione neutrale (medico). Scelgo tra la gratificazione immediata secondo impulso affettivo o la disciplina domina l’affettività. </a:t>
                      </a:r>
                      <a:endParaRPr lang="it-IT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Diffusione/specificità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Azione di ampio raggio cioè che tiene in considerazione</a:t>
                      </a:r>
                      <a:r>
                        <a:rPr lang="it-IT" baseline="0" dirty="0" smtClean="0"/>
                        <a:t> tutti gli aspetti (genitore-figlio)</a:t>
                      </a:r>
                      <a:r>
                        <a:rPr lang="it-IT" dirty="0" smtClean="0"/>
                        <a:t> o di raggio ristretto (medico-paziente)</a:t>
                      </a:r>
                      <a:endParaRPr lang="it-IT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Universalismo/particolarismo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Azione dettata da criteri universali (giudice – legge/ bibliotecario</a:t>
                      </a:r>
                      <a:r>
                        <a:rPr lang="it-IT" baseline="0" dirty="0" smtClean="0"/>
                        <a:t> – utenti)</a:t>
                      </a:r>
                      <a:r>
                        <a:rPr lang="it-IT" dirty="0" smtClean="0"/>
                        <a:t> o particolari (madre/figlio;</a:t>
                      </a:r>
                      <a:r>
                        <a:rPr lang="it-IT" baseline="0" dirty="0" smtClean="0"/>
                        <a:t> sorella/fratello)</a:t>
                      </a:r>
                      <a:endParaRPr lang="it-IT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Realizzazione/</a:t>
                      </a:r>
                      <a:r>
                        <a:rPr lang="it-IT" sz="2000" b="1" dirty="0" err="1" smtClean="0"/>
                        <a:t>ascrizione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Tengo</a:t>
                      </a:r>
                      <a:r>
                        <a:rPr lang="it-IT" baseline="0" dirty="0" smtClean="0"/>
                        <a:t> in considerazione: </a:t>
                      </a:r>
                      <a:r>
                        <a:rPr lang="it-IT" dirty="0" smtClean="0"/>
                        <a:t>Caratteristiche acquisibili (competenze/titoli di studio..)/ la prestazione oppure indipendent</a:t>
                      </a:r>
                      <a:r>
                        <a:rPr lang="it-IT" baseline="0" dirty="0" smtClean="0"/>
                        <a:t>i dalla mia volontà (sesso età)/qualità intrinseche</a:t>
                      </a:r>
                      <a:endParaRPr lang="it-IT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orientamento</a:t>
                      </a:r>
                      <a:r>
                        <a:rPr lang="it-IT" sz="2000" b="1" baseline="0" dirty="0" smtClean="0"/>
                        <a:t> verso il sé/ orientamento verso la collettività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Criteri</a:t>
                      </a:r>
                      <a:r>
                        <a:rPr lang="it-IT" baseline="0" dirty="0" smtClean="0"/>
                        <a:t> normativi elaborati dal soggetto o completamente dipendenti dalla società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C00FF"/>
                </a:solidFill>
              </a:rPr>
              <a:t>Imperativi funzionali – schema AGIL</a:t>
            </a:r>
            <a:endParaRPr lang="it-IT" b="1" dirty="0">
              <a:solidFill>
                <a:srgbClr val="CC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Insieme alle 5 variabili, i 4 imperativi funzionali sono il centro della teoria di </a:t>
            </a:r>
            <a:r>
              <a:rPr lang="it-IT" dirty="0" err="1" smtClean="0"/>
              <a:t>Parsons</a:t>
            </a:r>
            <a:r>
              <a:rPr lang="it-IT" dirty="0" smtClean="0"/>
              <a:t>: </a:t>
            </a:r>
          </a:p>
          <a:p>
            <a:pPr algn="ctr">
              <a:buNone/>
            </a:pPr>
            <a:r>
              <a:rPr lang="it-IT" dirty="0" smtClean="0"/>
              <a:t>Essi permettono di individuare le funzioni astratte tipiche di ogni società presente, passata e futura. </a:t>
            </a:r>
          </a:p>
          <a:p>
            <a:pPr algn="ctr">
              <a:buNone/>
            </a:pPr>
            <a:r>
              <a:rPr lang="it-IT" dirty="0" smtClean="0"/>
              <a:t>L’insieme di questi elementi prende il nome di </a:t>
            </a:r>
            <a:r>
              <a:rPr lang="it-IT" b="1" dirty="0" smtClean="0"/>
              <a:t>schema AGIL</a:t>
            </a:r>
            <a:endParaRPr lang="it-IT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Sistema </a:t>
            </a:r>
            <a:r>
              <a:rPr lang="it-IT" b="1" dirty="0" smtClean="0">
                <a:solidFill>
                  <a:srgbClr val="FF0000"/>
                </a:solidFill>
              </a:rPr>
              <a:t>AGIL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-396552" y="1268760"/>
          <a:ext cx="8229600" cy="442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1473696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Strumentale </a:t>
                      </a:r>
                    </a:p>
                    <a:p>
                      <a:pPr algn="ctr"/>
                      <a:r>
                        <a:rPr lang="it-IT" dirty="0" smtClean="0"/>
                        <a:t>(futuro)</a:t>
                      </a:r>
                    </a:p>
                    <a:p>
                      <a:pPr algn="ctr"/>
                      <a:r>
                        <a:rPr lang="it-IT" dirty="0" smtClean="0"/>
                        <a:t>mezzi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Consumatorio</a:t>
                      </a:r>
                      <a:r>
                        <a:rPr lang="it-IT" baseline="0" dirty="0" smtClean="0"/>
                        <a:t> </a:t>
                      </a:r>
                    </a:p>
                    <a:p>
                      <a:pPr algn="ctr"/>
                      <a:r>
                        <a:rPr lang="it-IT" baseline="0" dirty="0" smtClean="0"/>
                        <a:t>(presente)</a:t>
                      </a:r>
                    </a:p>
                    <a:p>
                      <a:pPr algn="ctr"/>
                      <a:r>
                        <a:rPr lang="it-IT" baseline="0" dirty="0" smtClean="0"/>
                        <a:t>fini</a:t>
                      </a:r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3696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Esterno 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it-IT" b="1" dirty="0" smtClean="0"/>
                        <a:t>DATTAMENTO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/>
                        <a:t>RAGGIUNGIMENTO DEGLI SCOPI</a:t>
                      </a:r>
                    </a:p>
                    <a:p>
                      <a:pPr algn="ctr"/>
                      <a:r>
                        <a:rPr lang="it-IT" b="1" dirty="0" smtClean="0"/>
                        <a:t>(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it-IT" b="1" dirty="0" smtClean="0"/>
                        <a:t>oal)</a:t>
                      </a:r>
                      <a:endParaRPr lang="it-IT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73696"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Interno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it-IT" b="1" dirty="0" smtClean="0"/>
                        <a:t>ATENZA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/>
                    </a:p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it-IT" b="1" dirty="0" smtClean="0"/>
                        <a:t>NTEGRAZIONE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Ogni sistema sociale si deve procurare, mediante adattamento all’ambiente esterno (A), i mezzi materiali utili a raggiungere i suoi fini esterni(G); per raggiungere i fini interni della stabilità(I) deve istituzionalizzare un modello latente di credenze (L).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 smtClean="0"/>
              <a:t>Parsons</a:t>
            </a:r>
            <a:r>
              <a:rPr lang="it-IT" dirty="0" smtClean="0"/>
              <a:t> indica i postulati fondamentali, necessari alla sopravvivenza di ogni sistema:</a:t>
            </a:r>
          </a:p>
          <a:p>
            <a:r>
              <a:rPr lang="it-IT" b="1" u="sng" dirty="0" smtClean="0"/>
              <a:t>FUNZIONE </a:t>
            </a:r>
            <a:r>
              <a:rPr lang="it-IT" b="1" u="sng" dirty="0" err="1" smtClean="0"/>
              <a:t>DI</a:t>
            </a:r>
            <a:r>
              <a:rPr lang="it-IT" b="1" u="sng" dirty="0" smtClean="0"/>
              <a:t> ADATTAMENTO: </a:t>
            </a:r>
            <a:r>
              <a:rPr lang="it-IT" sz="2600" dirty="0" smtClean="0"/>
              <a:t>è la funzione del sistema che indica come il sistema debba usare i mezzi a disposizione in modo efficace. L’ambiente offre degli strumenti esterni a cui il sistema si deve adattare o che deve trasformare in base ai bisogni dell’azione. </a:t>
            </a:r>
            <a:r>
              <a:rPr lang="it-IT" sz="2600" i="1" u="sng" dirty="0" smtClean="0"/>
              <a:t>Mezzi esterni</a:t>
            </a:r>
            <a:r>
              <a:rPr lang="it-IT" sz="2600" u="sng" dirty="0" smtClean="0"/>
              <a:t>.</a:t>
            </a:r>
          </a:p>
          <a:p>
            <a:r>
              <a:rPr lang="it-IT" b="1" u="sng" dirty="0" smtClean="0"/>
              <a:t>FUNZIONE </a:t>
            </a:r>
            <a:r>
              <a:rPr lang="it-IT" b="1" u="sng" dirty="0" err="1" smtClean="0"/>
              <a:t>DI</a:t>
            </a:r>
            <a:r>
              <a:rPr lang="it-IT" b="1" u="sng" dirty="0" smtClean="0"/>
              <a:t> GOAL: </a:t>
            </a:r>
            <a:r>
              <a:rPr lang="it-IT" sz="2600" dirty="0" smtClean="0"/>
              <a:t>il sistema deve avere degli </a:t>
            </a:r>
            <a:r>
              <a:rPr lang="it-IT" sz="2600" i="1" u="sng" dirty="0" smtClean="0"/>
              <a:t>obiettivi esterni</a:t>
            </a:r>
            <a:r>
              <a:rPr lang="it-IT" sz="2600" dirty="0" smtClean="0"/>
              <a:t>, è la funzione che realizza gli scopi: riguarda l’impiego di risorse volte al raggiungimento di fini definiti.</a:t>
            </a:r>
            <a:endParaRPr lang="it-IT" sz="2600" b="1" u="sng" dirty="0" smtClean="0"/>
          </a:p>
          <a:p>
            <a:pPr>
              <a:buNone/>
            </a:pPr>
            <a:endParaRPr lang="it-IT" sz="2400" b="1" u="sng" dirty="0" smtClean="0"/>
          </a:p>
          <a:p>
            <a:r>
              <a:rPr lang="it-IT" b="1" u="sng" dirty="0" smtClean="0"/>
              <a:t>FUNZIONE </a:t>
            </a:r>
            <a:r>
              <a:rPr lang="it-IT" b="1" u="sng" dirty="0" err="1" smtClean="0"/>
              <a:t>DI</a:t>
            </a:r>
            <a:r>
              <a:rPr lang="it-IT" b="1" u="sng" dirty="0" smtClean="0"/>
              <a:t> INTEGRAZIONE: </a:t>
            </a:r>
            <a:r>
              <a:rPr lang="it-IT" sz="2600" dirty="0" smtClean="0"/>
              <a:t>mira al mantenimento del dell’ordine interno tra i vari sottosistemi funzionalmente differenziati. Rapporto funzionale tra le parti, è il </a:t>
            </a:r>
            <a:r>
              <a:rPr lang="it-IT" sz="2600" i="1" u="sng" dirty="0" smtClean="0"/>
              <a:t>fine interno </a:t>
            </a:r>
            <a:r>
              <a:rPr lang="it-IT" sz="2600" dirty="0" smtClean="0"/>
              <a:t>del sistema sociale. </a:t>
            </a:r>
          </a:p>
          <a:p>
            <a:r>
              <a:rPr lang="it-IT" b="1" u="sng" dirty="0" smtClean="0"/>
              <a:t>FUNZIONE </a:t>
            </a:r>
            <a:r>
              <a:rPr lang="it-IT" b="1" u="sng" dirty="0" err="1" smtClean="0"/>
              <a:t>DI</a:t>
            </a:r>
            <a:r>
              <a:rPr lang="it-IT" b="1" u="sng" dirty="0" smtClean="0"/>
              <a:t> LATENZA :</a:t>
            </a:r>
            <a:r>
              <a:rPr lang="it-IT" sz="2600" b="1" u="sng" dirty="0" smtClean="0"/>
              <a:t> </a:t>
            </a:r>
            <a:r>
              <a:rPr lang="it-IT" sz="2600" dirty="0" smtClean="0"/>
              <a:t>è il </a:t>
            </a:r>
            <a:r>
              <a:rPr lang="it-IT" sz="2600" i="1" u="sng" dirty="0" smtClean="0"/>
              <a:t>mezzo interno </a:t>
            </a:r>
            <a:r>
              <a:rPr lang="it-IT" sz="2600" dirty="0" smtClean="0"/>
              <a:t>e mira al mantenimento delle credenze condivise per garantire la stabilità del sistema. Stabilità normativa latente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Sottosistemi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Le quattro funzioni corrispondono a quattro sottosistemi funzionali (elementi, istituzioni) propri del sistema sociale: 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99592" y="2276870"/>
          <a:ext cx="7128792" cy="42894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/>
                <a:gridCol w="2376264"/>
                <a:gridCol w="2376264"/>
              </a:tblGrid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Imperativi funzionali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Sottosistemi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istituzioni</a:t>
                      </a:r>
                      <a:endParaRPr lang="it-IT" sz="2000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A</a:t>
                      </a:r>
                      <a:r>
                        <a:rPr lang="it-IT" sz="2000" dirty="0" smtClean="0"/>
                        <a:t>dattamento </a:t>
                      </a:r>
                    </a:p>
                    <a:p>
                      <a:pPr algn="ctr"/>
                      <a:r>
                        <a:rPr lang="it-IT" sz="2000" dirty="0" smtClean="0"/>
                        <a:t>(</a:t>
                      </a:r>
                      <a:r>
                        <a:rPr lang="it-IT" sz="2000" dirty="0" err="1" smtClean="0"/>
                        <a:t>Adaptation</a:t>
                      </a:r>
                      <a:r>
                        <a:rPr lang="it-IT" sz="2000" dirty="0" smtClean="0"/>
                        <a:t>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Economico 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Imprese </a:t>
                      </a:r>
                      <a:endParaRPr lang="it-IT" sz="2000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G</a:t>
                      </a:r>
                      <a:r>
                        <a:rPr lang="it-IT" sz="2000" dirty="0" smtClean="0"/>
                        <a:t>oal</a:t>
                      </a:r>
                    </a:p>
                    <a:p>
                      <a:pPr algn="ctr"/>
                      <a:r>
                        <a:rPr lang="it-IT" sz="2000" dirty="0" smtClean="0"/>
                        <a:t>(Goal </a:t>
                      </a:r>
                      <a:r>
                        <a:rPr lang="it-IT" sz="2000" dirty="0" err="1" smtClean="0"/>
                        <a:t>attainment</a:t>
                      </a:r>
                      <a:r>
                        <a:rPr lang="it-IT" sz="2000" dirty="0" smtClean="0"/>
                        <a:t>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Politico 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Partiti/burocrazia</a:t>
                      </a:r>
                      <a:endParaRPr lang="it-IT" sz="2000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</a:t>
                      </a:r>
                      <a:r>
                        <a:rPr lang="it-IT" sz="2000" dirty="0" smtClean="0"/>
                        <a:t>ntegrazione </a:t>
                      </a:r>
                    </a:p>
                    <a:p>
                      <a:pPr algn="ctr"/>
                      <a:r>
                        <a:rPr lang="it-IT" sz="2000" dirty="0" smtClean="0"/>
                        <a:t>(</a:t>
                      </a:r>
                      <a:r>
                        <a:rPr lang="it-IT" sz="2000" dirty="0" err="1" smtClean="0"/>
                        <a:t>Integration</a:t>
                      </a:r>
                      <a:r>
                        <a:rPr lang="it-IT" sz="2000" dirty="0" smtClean="0"/>
                        <a:t>)</a:t>
                      </a:r>
                      <a:r>
                        <a:rPr lang="it-IT" sz="2000" baseline="0" dirty="0" smtClean="0"/>
                        <a:t> 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Sociale 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Scuole/media</a:t>
                      </a:r>
                      <a:endParaRPr lang="it-IT" sz="2000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L</a:t>
                      </a:r>
                      <a:r>
                        <a:rPr lang="it-IT" sz="2000" dirty="0" smtClean="0"/>
                        <a:t>atenza</a:t>
                      </a:r>
                    </a:p>
                    <a:p>
                      <a:pPr algn="ctr"/>
                      <a:r>
                        <a:rPr lang="it-IT" sz="2000" dirty="0" smtClean="0"/>
                        <a:t>(</a:t>
                      </a:r>
                      <a:r>
                        <a:rPr lang="it-IT" sz="2000" dirty="0" err="1" smtClean="0"/>
                        <a:t>Latent</a:t>
                      </a:r>
                      <a:r>
                        <a:rPr lang="it-IT" sz="2000" baseline="0" dirty="0" smtClean="0"/>
                        <a:t> pattern </a:t>
                      </a:r>
                      <a:r>
                        <a:rPr lang="it-IT" sz="2000" baseline="0" dirty="0" err="1" smtClean="0"/>
                        <a:t>maintenance</a:t>
                      </a:r>
                      <a:r>
                        <a:rPr lang="it-IT" sz="2000" baseline="0" dirty="0" smtClean="0"/>
                        <a:t>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Culturale 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Famiglia / patria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u="sng" dirty="0" smtClean="0">
                <a:solidFill>
                  <a:schemeClr val="accent2">
                    <a:lumMod val="75000"/>
                  </a:schemeClr>
                </a:solidFill>
              </a:rPr>
              <a:t>Funzionalismo</a:t>
            </a:r>
            <a:endParaRPr lang="it-IT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Funzione: </a:t>
            </a:r>
          </a:p>
          <a:p>
            <a:r>
              <a:rPr lang="it-IT" dirty="0" smtClean="0"/>
              <a:t>In senso biologico→ le parti svolgono la loro funzione per mantenere in vita l’organismo. La funzione è un concetto astratto ossia non dipende dall’organo concreto. </a:t>
            </a:r>
          </a:p>
          <a:p>
            <a:r>
              <a:rPr lang="it-IT" dirty="0" smtClean="0"/>
              <a:t>In senso matematico→ la funzione è la relazione tra variabili.</a:t>
            </a:r>
          </a:p>
          <a:p>
            <a:pPr>
              <a:buNone/>
            </a:pPr>
            <a:r>
              <a:rPr lang="it-IT" dirty="0" err="1" smtClean="0"/>
              <a:t>Durkheim</a:t>
            </a:r>
            <a:r>
              <a:rPr lang="it-IT" dirty="0" smtClean="0"/>
              <a:t> è un precursore del funzionalismo quando parla di solidarietà organica. (</a:t>
            </a:r>
            <a:r>
              <a:rPr lang="it-IT" i="1" dirty="0" smtClean="0"/>
              <a:t>funzionalismo organicista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u="sng" dirty="0" smtClean="0">
                <a:solidFill>
                  <a:srgbClr val="FF0000"/>
                </a:solidFill>
              </a:rPr>
              <a:t>Modello generale di funzionamento del sistema sociale</a:t>
            </a:r>
            <a:endParaRPr lang="it-IT" b="1" i="1" u="sng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 w="38100"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Parsons</a:t>
            </a:r>
            <a:r>
              <a:rPr lang="it-IT" dirty="0" smtClean="0"/>
              <a:t> elabora un modello generale con cui interpretare ogni società: in ogni sistema sociale di identificano 4 funzioni generali (Schema AGIL) e 5 dilemmi a cui ogni attore sociale si trova dinnanzi ( Variabili strutturali)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Schema evolutivo: </a:t>
            </a:r>
            <a:br>
              <a:rPr lang="it-IT" dirty="0" smtClean="0"/>
            </a:b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differenziazione funzionale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err="1" smtClean="0"/>
              <a:t>Parsons</a:t>
            </a:r>
            <a:r>
              <a:rPr lang="it-IT" dirty="0" smtClean="0"/>
              <a:t> elabora uno schema evolutivo delle società: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u="sng" dirty="0" smtClean="0"/>
              <a:t>Il processo di differenziazione funzionale</a:t>
            </a:r>
          </a:p>
          <a:p>
            <a:pPr algn="ctr">
              <a:buNone/>
            </a:pPr>
            <a:endParaRPr lang="it-IT" b="1" u="sng" dirty="0" smtClean="0"/>
          </a:p>
          <a:p>
            <a:r>
              <a:rPr lang="it-IT" dirty="0" smtClean="0"/>
              <a:t>Tale processo spiega l’evoluzione storica delle società e quindi giustifica l’emergere della società moderna. </a:t>
            </a:r>
          </a:p>
          <a:p>
            <a:r>
              <a:rPr lang="it-IT" dirty="0" smtClean="0"/>
              <a:t>In ogni sistema vi sono dei sottosistemi: il sottosistema è contenuto nel sistema ma a sua volta diventa sistema avente altri sottosistemi (effetto matriosca).</a:t>
            </a:r>
          </a:p>
          <a:p>
            <a:r>
              <a:rPr lang="it-IT" dirty="0" smtClean="0"/>
              <a:t>Il motore del processo/del cambiamento è il sistema delle credenze e dei valori.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Società moderna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Sistema di credenze della società moderna = individualismo</a:t>
            </a: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dirty="0" smtClean="0"/>
              <a:t>La natura dei valori sociali condivisi cambia radicalmente rispetto alle società </a:t>
            </a:r>
            <a:r>
              <a:rPr lang="it-IT" dirty="0" err="1" smtClean="0"/>
              <a:t>pre-moderne</a:t>
            </a:r>
            <a:r>
              <a:rPr lang="it-IT" dirty="0" smtClean="0"/>
              <a:t> dove i valori erano prescritti in modo rigido. </a:t>
            </a:r>
          </a:p>
          <a:p>
            <a:pPr algn="ctr">
              <a:buNone/>
            </a:pPr>
            <a:r>
              <a:rPr lang="it-IT" dirty="0" smtClean="0"/>
              <a:t>Nella società moderna non si interiorizzano comportamenti dettagliati ma criteri generali d’azione proprio perché l’individuo è più libero di scegliere tra alternative funzionalmente differenziate. 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572000" y="250030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err="1" smtClean="0"/>
              <a:t>Parsons</a:t>
            </a:r>
            <a:r>
              <a:rPr lang="it-IT" b="1" dirty="0" smtClean="0"/>
              <a:t> vuole allontanare il concetto di funzione dalla metafora organicista poiché</a:t>
            </a:r>
            <a:r>
              <a:rPr lang="it-IT" dirty="0" smtClean="0"/>
              <a:t>:</a:t>
            </a:r>
          </a:p>
          <a:p>
            <a:r>
              <a:rPr lang="it-IT" dirty="0" smtClean="0"/>
              <a:t>La società non va più pensata come un grande corpo ma come un “</a:t>
            </a:r>
            <a:r>
              <a:rPr lang="it-IT" b="1" dirty="0" smtClean="0"/>
              <a:t>sistema sociale</a:t>
            </a:r>
            <a:r>
              <a:rPr lang="it-IT" dirty="0" smtClean="0"/>
              <a:t>”in cui è importante capire come le parti si armonizzano,</a:t>
            </a:r>
          </a:p>
          <a:p>
            <a:r>
              <a:rPr lang="it-IT" dirty="0" smtClean="0"/>
              <a:t>Il funzionalismo vuole fornire un modello teorico astratto – “</a:t>
            </a:r>
            <a:r>
              <a:rPr lang="it-IT" b="1" dirty="0" smtClean="0"/>
              <a:t>la grande teoria</a:t>
            </a:r>
            <a:r>
              <a:rPr lang="it-IT" dirty="0" smtClean="0"/>
              <a:t>” capace di spiegare come una società si costituisce e si sviluppa.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u="sng" dirty="0" smtClean="0">
                <a:solidFill>
                  <a:schemeClr val="accent2">
                    <a:lumMod val="75000"/>
                  </a:schemeClr>
                </a:solidFill>
              </a:rPr>
              <a:t>Sistema, struttura, funzione e processo</a:t>
            </a:r>
            <a:endParaRPr lang="it-IT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Concetti base del funzionalismo: </a:t>
            </a:r>
          </a:p>
          <a:p>
            <a:r>
              <a:rPr lang="it-IT" dirty="0" smtClean="0"/>
              <a:t>La società è un </a:t>
            </a:r>
            <a:r>
              <a:rPr lang="it-IT" b="1" dirty="0" smtClean="0"/>
              <a:t>sistema</a:t>
            </a:r>
            <a:r>
              <a:rPr lang="it-IT" dirty="0" smtClean="0"/>
              <a:t> sociale ossia un </a:t>
            </a:r>
            <a:r>
              <a:rPr lang="it-IT" b="1" dirty="0" smtClean="0"/>
              <a:t>insieme strutturato e non contingente di relazioni tra ruoli istituzionalizzati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struttura</a:t>
            </a:r>
            <a:r>
              <a:rPr lang="it-IT" dirty="0" smtClean="0"/>
              <a:t> è la forma stabile che le relazioni tra le parti del sistema (</a:t>
            </a:r>
            <a:r>
              <a:rPr lang="it-IT" b="1" dirty="0" smtClean="0"/>
              <a:t>ruolo sociali</a:t>
            </a:r>
            <a:r>
              <a:rPr lang="it-IT" dirty="0" smtClean="0"/>
              <a:t>) assumono. </a:t>
            </a:r>
          </a:p>
          <a:p>
            <a:r>
              <a:rPr lang="it-IT" dirty="0" smtClean="0"/>
              <a:t>La struttura mantiene la sua </a:t>
            </a:r>
            <a:r>
              <a:rPr lang="it-IT" b="1" dirty="0" smtClean="0"/>
              <a:t>funzionalità</a:t>
            </a:r>
            <a:r>
              <a:rPr lang="it-IT" dirty="0" smtClean="0"/>
              <a:t> attraverso dei </a:t>
            </a:r>
            <a:r>
              <a:rPr lang="it-IT" b="1" dirty="0" smtClean="0"/>
              <a:t>processi (processo di interiorizzazione)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Punti salienti del pensiero di </a:t>
            </a:r>
            <a:r>
              <a:rPr lang="it-IT" b="1" dirty="0" err="1" smtClean="0">
                <a:solidFill>
                  <a:srgbClr val="FF0000"/>
                </a:solidFill>
              </a:rPr>
              <a:t>Parsons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600" dirty="0" smtClean="0">
                <a:solidFill>
                  <a:srgbClr val="002060"/>
                </a:solidFill>
              </a:rPr>
              <a:t>Ricerca di una teoria generale della società (“</a:t>
            </a:r>
            <a:r>
              <a:rPr lang="it-IT" sz="3600" i="1" dirty="0" smtClean="0">
                <a:solidFill>
                  <a:srgbClr val="002060"/>
                </a:solidFill>
              </a:rPr>
              <a:t>Grande teoria</a:t>
            </a:r>
            <a:r>
              <a:rPr lang="it-IT" sz="3600" dirty="0" smtClean="0">
                <a:solidFill>
                  <a:srgbClr val="002060"/>
                </a:solidFill>
              </a:rPr>
              <a:t>”)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600" dirty="0" smtClean="0">
                <a:solidFill>
                  <a:srgbClr val="002060"/>
                </a:solidFill>
              </a:rPr>
              <a:t>L’individuo si integra nella società mediante l’</a:t>
            </a:r>
            <a:r>
              <a:rPr lang="it-IT" sz="3600" i="1" dirty="0" smtClean="0">
                <a:solidFill>
                  <a:srgbClr val="002060"/>
                </a:solidFill>
              </a:rPr>
              <a:t>interiorizzazione</a:t>
            </a:r>
            <a:r>
              <a:rPr lang="it-IT" sz="3600" dirty="0" smtClean="0">
                <a:solidFill>
                  <a:srgbClr val="002060"/>
                </a:solidFill>
              </a:rPr>
              <a:t> di valori sociali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600" dirty="0" smtClean="0">
                <a:solidFill>
                  <a:srgbClr val="002060"/>
                </a:solidFill>
              </a:rPr>
              <a:t>Il modello di evoluzione sociale si basa sul concetto di </a:t>
            </a:r>
            <a:r>
              <a:rPr lang="it-IT" sz="3600" i="1" dirty="0" smtClean="0">
                <a:solidFill>
                  <a:srgbClr val="002060"/>
                </a:solidFill>
              </a:rPr>
              <a:t>differenziazione funzionale</a:t>
            </a:r>
            <a:r>
              <a:rPr lang="it-IT" sz="3600" dirty="0" smtClean="0">
                <a:solidFill>
                  <a:srgbClr val="002060"/>
                </a:solidFill>
              </a:rPr>
              <a:t>. </a:t>
            </a:r>
            <a:endParaRPr lang="it-IT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dirty="0" smtClean="0">
                <a:solidFill>
                  <a:schemeClr val="accent5">
                    <a:lumMod val="75000"/>
                  </a:schemeClr>
                </a:solidFill>
              </a:rPr>
              <a:t>Metodo</a:t>
            </a:r>
            <a:endParaRPr lang="it-IT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sociologia è la teoria della società formulata nella società moderna ma è applicabile a qualsiasi gruppo umano del passato presente e futuro. </a:t>
            </a:r>
          </a:p>
          <a:p>
            <a:r>
              <a:rPr lang="it-IT" dirty="0" smtClean="0"/>
              <a:t>La teoria sociologica è necessariamente astratta poiché intende individuare </a:t>
            </a:r>
            <a:r>
              <a:rPr lang="it-IT" b="1" dirty="0" smtClean="0"/>
              <a:t>ciò che accomuna </a:t>
            </a:r>
            <a:r>
              <a:rPr lang="it-IT" dirty="0" smtClean="0"/>
              <a:t> nonostante le enormi differenze le varie strutture sociali. </a:t>
            </a:r>
          </a:p>
          <a:p>
            <a:r>
              <a:rPr lang="it-IT" dirty="0" smtClean="0"/>
              <a:t>Da qui la denominazione di “</a:t>
            </a:r>
            <a:r>
              <a:rPr lang="it-IT" b="1" i="1" dirty="0" smtClean="0"/>
              <a:t>Grande teoria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 smtClean="0">
                <a:solidFill>
                  <a:schemeClr val="accent5">
                    <a:lumMod val="75000"/>
                  </a:schemeClr>
                </a:solidFill>
              </a:rPr>
              <a:t>Teoria </a:t>
            </a:r>
            <a:r>
              <a:rPr lang="it-IT" b="1" u="sng" dirty="0" err="1" smtClean="0">
                <a:solidFill>
                  <a:schemeClr val="accent5">
                    <a:lumMod val="75000"/>
                  </a:schemeClr>
                </a:solidFill>
              </a:rPr>
              <a:t>struttural-funzionalista</a:t>
            </a:r>
            <a:endParaRPr lang="it-IT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Funzionalista</a:t>
            </a:r>
            <a:r>
              <a:rPr lang="it-IT" dirty="0" smtClean="0"/>
              <a:t>:la sociologia deve individuare le funzioni fondamentali di ogni forma sociale al di là delle diverse forme con cui vengono concretizzate. </a:t>
            </a:r>
          </a:p>
          <a:p>
            <a:r>
              <a:rPr lang="it-IT" b="1" dirty="0" err="1" smtClean="0"/>
              <a:t>Struttural-funzionalista</a:t>
            </a:r>
            <a:r>
              <a:rPr lang="it-IT" dirty="0" smtClean="0"/>
              <a:t>: queste funzioni sono messe in atto da strutture e processi concreti. Cioè vi sono strutture sociali (Stato, famiglia, scuola) che svolgono le loro funzioni in modo da dare stabilità al sistema sociale.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Sistema sociale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Quali processi garantiscono la stabilità di una società nel tempo? </a:t>
            </a:r>
          </a:p>
          <a:p>
            <a:pPr algn="ctr">
              <a:buNone/>
            </a:pPr>
            <a:r>
              <a:rPr lang="it-IT" b="1" dirty="0" smtClean="0"/>
              <a:t>Il sistema sociale è un insieme integrato di </a:t>
            </a:r>
            <a:r>
              <a:rPr lang="it-IT" b="1" dirty="0" smtClean="0">
                <a:solidFill>
                  <a:srgbClr val="FF0000"/>
                </a:solidFill>
              </a:rPr>
              <a:t>ruoli </a:t>
            </a:r>
            <a:r>
              <a:rPr lang="it-IT" b="1" dirty="0" smtClean="0"/>
              <a:t>e funziona perché gli individui hanno </a:t>
            </a:r>
            <a:r>
              <a:rPr lang="it-IT" b="1" dirty="0" smtClean="0">
                <a:solidFill>
                  <a:srgbClr val="FF0000"/>
                </a:solidFill>
              </a:rPr>
              <a:t>interiorizzato</a:t>
            </a:r>
            <a:r>
              <a:rPr lang="it-IT" b="1" dirty="0" smtClean="0"/>
              <a:t> le credenze alla base delle aspettative sociali tipiche dei ruoli che ricoprono. 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Ruolo sociale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Processo di interiorizzazione</a:t>
            </a:r>
            <a:endParaRPr lang="it-IT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1)Ruolo sociale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ruolo è indipendente dalla persona (il ruolo di studente non coincide con lo studente che lo ricopre).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ruolo è definito dalle aspettative di ruolo (coordinandosi con gli altri ruoli mette in atto le azioni sociali che gli altri ruoli si aspettano)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Le aspettative di ruolo sono il risultato del processo di istituzionalizzazione (solo alcuni specifici contenuti normativi sono incorporati nel ruolo)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13666</TotalTime>
  <Words>1404</Words>
  <Application>Microsoft Office PowerPoint</Application>
  <PresentationFormat>Presentazione su schermo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Talcott Parsons (1902-1979)</vt:lpstr>
      <vt:lpstr>Funzionalismo</vt:lpstr>
      <vt:lpstr>Presentazione standard di PowerPoint</vt:lpstr>
      <vt:lpstr>Sistema, struttura, funzione e processo</vt:lpstr>
      <vt:lpstr>Punti salienti del pensiero di Parsons</vt:lpstr>
      <vt:lpstr>Metodo</vt:lpstr>
      <vt:lpstr>Teoria struttural-funzionalista</vt:lpstr>
      <vt:lpstr>Sistema sociale</vt:lpstr>
      <vt:lpstr>1)Ruolo sociale</vt:lpstr>
      <vt:lpstr>Presentazione standard di PowerPoint</vt:lpstr>
      <vt:lpstr>2)Processo di interiorizzazione </vt:lpstr>
      <vt:lpstr>Processi di socializzazione</vt:lpstr>
      <vt:lpstr>Variabili strutturali (pattern variable)</vt:lpstr>
      <vt:lpstr>5 coppie di variabili strutturali (= dilemmi di scelta/alternative di comportamento)</vt:lpstr>
      <vt:lpstr>Imperativi funzionali – schema AGIL</vt:lpstr>
      <vt:lpstr>Sistema AGIL</vt:lpstr>
      <vt:lpstr>Presentazione standard di PowerPoint</vt:lpstr>
      <vt:lpstr>Presentazione standard di PowerPoint</vt:lpstr>
      <vt:lpstr>Sottosistemi</vt:lpstr>
      <vt:lpstr>Modello generale di funzionamento del sistema sociale</vt:lpstr>
      <vt:lpstr>Schema evolutivo:  differenziazione funzionale</vt:lpstr>
      <vt:lpstr>Società moderna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Leonardo Allodi</cp:lastModifiedBy>
  <cp:revision>77</cp:revision>
  <dcterms:created xsi:type="dcterms:W3CDTF">2017-11-13T10:39:18Z</dcterms:created>
  <dcterms:modified xsi:type="dcterms:W3CDTF">2018-11-15T08:37:41Z</dcterms:modified>
</cp:coreProperties>
</file>