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7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5588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a Rossi Espagnet" initials="CRE" lastIdx="1" clrIdx="0">
    <p:extLst>
      <p:ext uri="{19B8F6BF-5375-455C-9EA6-DF929625EA0E}">
        <p15:presenceInfo xmlns="" xmlns:p15="http://schemas.microsoft.com/office/powerpoint/2012/main" userId="1cb4ae99079889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2" autoAdjust="0"/>
    <p:restoredTop sz="94660"/>
  </p:normalViewPr>
  <p:slideViewPr>
    <p:cSldViewPr snapToGrid="0">
      <p:cViewPr varScale="1">
        <p:scale>
          <a:sx n="65" d="100"/>
          <a:sy n="65" d="100"/>
        </p:scale>
        <p:origin x="-540" y="-114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79A00-9612-49BB-8367-0C0C7F0492EB}" type="datetimeFigureOut">
              <a:rPr lang="it-IT" smtClean="0"/>
              <a:pPr/>
              <a:t>22/04/2022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193B5F-8D73-4869-9A68-865F5179082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71201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35F1A97-9D11-4031-AD93-FDA73CC54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199" y="1122363"/>
            <a:ext cx="6859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A1783DC1-B8B1-41BE-AFF1-25BC335C3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199" y="3602038"/>
            <a:ext cx="6859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FEAA773-91CF-45AB-A3F8-8B65430E3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38639-5AF3-44FC-AE26-364BA7238AFD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CC98883C-50CA-4D3D-BB0B-2DB1CCCFE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B1F384AC-0C40-4864-8758-B1AB6C6C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C3C2-48D7-474D-B76E-1181935C13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1457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E01B618-9C79-41AC-9BAF-593C24997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AFB20B8F-E1AA-409E-859C-AAB8B7F8E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64D9EDFD-457B-4BF1-95E0-81DF3D058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6938-BC0C-4514-BB69-4C5AD4911714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B216A56-DD6E-4BD1-AF73-18086C921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927609C-49DD-48D9-97DF-9F1843D99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C3C2-48D7-474D-B76E-1181935C13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8836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3C083CBE-B5AA-4F91-B435-3DBBD65264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4812" y="365125"/>
            <a:ext cx="1972017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A9B0CAA6-F127-4554-8CDA-2BB598423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759" y="365125"/>
            <a:ext cx="5801732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77CB317-4961-453B-B130-BE503CA6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B78C5-FBD4-4C24-892D-6CB86B20D47F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1D0116C-CD36-4067-8456-EAA0B4FC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B96B17DF-C0FA-4915-93D9-22320A98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C3C2-48D7-474D-B76E-1181935C13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2378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599CE749-8FD0-4FC7-AE7C-96EEF827C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A58B3644-4385-49B2-B594-E1DC96785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71C81EE7-92FC-428B-B445-F275A46CE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F0B-D9B8-4E09-A60F-455200393329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FA0771A6-6578-40C5-AA79-DA5CDD5A1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A03E2E7-28D5-45E2-B1D6-A1BC39743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C3C2-48D7-474D-B76E-1181935C13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387384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9641EAA-01BE-49C0-878F-A5D5E71FE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996" y="1709739"/>
            <a:ext cx="78880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09089623-0959-4E37-A77C-1BB80AA6B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996" y="4589464"/>
            <a:ext cx="78880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E03AD33-4A12-4BA6-BEF4-5F70A2FE4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D333D-0833-4CF7-8B10-099F8853035D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89D4FD0-7BE9-4470-94BB-EBC2EF67D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F689351B-6FE5-4A26-AE5F-78C007268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C3C2-48D7-474D-B76E-1181935C13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794751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585ACA3-80C3-421C-9A3E-BC5EB2481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F4FF2AE-29C7-4CB3-85CC-8DA254A994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1B3666D9-5F0D-4E42-88DC-05A8116A9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4A04CF57-19CF-4317-A965-DBBAD22D6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45F8-BE7E-4063-8BC3-627C3CC89615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E93437EB-5DBA-426C-90E6-1869F7CCE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E028DE7E-E222-44B6-844F-BBC7273B4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C3C2-48D7-474D-B76E-1181935C13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0195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0126399-7826-4D53-8FDB-A57915A53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50" y="365126"/>
            <a:ext cx="788807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E5402F70-39D4-4414-A757-318F57C44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951" y="1681163"/>
            <a:ext cx="3869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13EA375C-0DD1-489B-889D-88CE472332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951" y="2505075"/>
            <a:ext cx="386901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6E9BE806-A11F-4DF0-BF9B-F9CA1B5A0A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3438F691-59D4-4BA7-85AC-9C2BCBE063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EB9A507A-B366-4DC5-975A-78D54DC03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D466-9B0A-4C0E-B327-B565798DE103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F0D119ED-837B-41F9-A7D5-91ABD160B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878F8B16-EFD5-4FCD-B266-8096A8DC8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C3C2-48D7-474D-B76E-1181935C13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22521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58EAB2E-922E-4931-BF0C-B8617F579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20FE2FDC-B974-4C01-B9A2-3E5ACA6BB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867F6-C1AC-45ED-9200-430575355312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6CD9B44F-A549-4757-A206-521BCB410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42EBB831-2DC0-4279-9A6B-D67AD2ADA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C3C2-48D7-474D-B76E-1181935C13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4496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817182C0-25B4-4893-86A6-1629BACAD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80458-E066-464E-BD5A-E71BAB164A62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7CA45851-230D-4B7D-AB8E-98999FE72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6B5E9E68-9AFF-4C1E-B9A4-7140A1CF9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C3C2-48D7-474D-B76E-1181935C13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52109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FAF05A1-42F1-40AC-9F60-013048606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9B2E923D-B7A2-4501-9D34-781C06C6C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76A20C1C-026F-4A23-A003-D834056E5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014297CD-DFC9-4D66-A94B-884592091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93BD-DFC1-4B94-AB6D-A742C64296A4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C1D92663-AF20-4604-B031-877C0F7F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8BEE2AAA-69E2-4EDE-AE0E-1BF527242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C3C2-48D7-474D-B76E-1181935C13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1588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335C816-7B61-488F-93B4-822AD6E85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E3632834-6064-477C-935C-89C288F2C5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45EDCBC8-AEC4-4DEF-A35B-CCFD773F7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C33153F9-D68F-4338-8476-86996A89D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FABE-42A2-42DE-8CCD-D2A013765F0E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B2C9B3FA-6B63-4438-9D2C-8751FAF91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60AB3439-C94E-40FA-AB09-8B35D104C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BC3C2-48D7-474D-B76E-1181935C13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9961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DC5A83EB-0D0D-46BF-B213-E3569FC94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759" y="365126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F0ADC716-7E42-4E54-ABEE-AB61BD4BA4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E4C9B369-7D00-40D3-9B67-C60AA0052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2783-6EA4-4D66-9F56-9015E5831BE0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3DA8D396-1ECC-4C9B-B414-7A38AEC27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ISSRA a.a. 2021-22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346EC2D-F842-4A20-8930-E01CEC783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BC3C2-48D7-474D-B76E-1181935C13F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3539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863E4F2-12BB-47BF-AEFE-E4314D275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Gli sposi nella Chiesa dei primi secoli: </a:t>
            </a:r>
            <a:br>
              <a:rPr lang="it-IT" dirty="0"/>
            </a:br>
            <a:r>
              <a:rPr lang="it-IT" dirty="0"/>
              <a:t>sposarsi nel Signore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548CE0D-38B3-4ECF-B41F-A7EC663AC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59" y="1825625"/>
            <a:ext cx="7888070" cy="453072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4000"/>
              </a:lnSpc>
              <a:spcAft>
                <a:spcPts val="1000"/>
              </a:spcAft>
              <a:buNone/>
            </a:pPr>
            <a:r>
              <a:rPr lang="it-IT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Mt 1,20-21: «Giuseppe, figlio di Davide, non temere di prendere con te Maria, </a:t>
            </a:r>
            <a:r>
              <a:rPr lang="it-IT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tua sposa</a:t>
            </a:r>
            <a:r>
              <a:rPr lang="it-IT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(…) Ella darà alla luce </a:t>
            </a:r>
            <a:r>
              <a:rPr lang="it-IT" sz="2400" b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figlio </a:t>
            </a:r>
            <a:r>
              <a:rPr lang="it-IT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tu lo chiamerai Gesù». </a:t>
            </a:r>
            <a:endParaRPr lang="it-IT" sz="2400" dirty="0" smtClean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Aft>
                <a:spcPts val="1000"/>
              </a:spcAft>
              <a:buNone/>
            </a:pPr>
            <a:r>
              <a:rPr lang="it-IT" sz="2400" dirty="0" smtClean="0">
                <a:latin typeface="Cambr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 3, 34-35: «</a:t>
            </a:r>
            <a:r>
              <a:rPr lang="it-IT" sz="2400" dirty="0" smtClean="0">
                <a:latin typeface="Cambria" pitchFamily="18" charset="0"/>
              </a:rPr>
              <a:t>Girando lo sguardo su quelli che erano seduti attorno a lui, disse: “Ecco </a:t>
            </a:r>
            <a:r>
              <a:rPr lang="it-IT" sz="2400" b="1" dirty="0" smtClean="0">
                <a:latin typeface="Cambria" pitchFamily="18" charset="0"/>
              </a:rPr>
              <a:t>mia madre e i miei fratelli</a:t>
            </a:r>
            <a:r>
              <a:rPr lang="it-IT" sz="2400" dirty="0" smtClean="0">
                <a:latin typeface="Cambria" pitchFamily="18" charset="0"/>
              </a:rPr>
              <a:t>! Perché chi fa la volontà di Dio, costui per me è </a:t>
            </a:r>
            <a:r>
              <a:rPr lang="it-IT" sz="2400" b="1" dirty="0" smtClean="0">
                <a:latin typeface="Cambria" pitchFamily="18" charset="0"/>
              </a:rPr>
              <a:t>fratello, sorella e madre</a:t>
            </a:r>
            <a:r>
              <a:rPr lang="it-IT" sz="2400" dirty="0" smtClean="0">
                <a:latin typeface="Cambria" pitchFamily="18" charset="0"/>
              </a:rPr>
              <a:t>”</a:t>
            </a:r>
            <a:r>
              <a:rPr lang="it-IT" sz="2400" dirty="0" smtClean="0">
                <a:latin typeface="Cambr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»</a:t>
            </a:r>
            <a:r>
              <a:rPr lang="it-IT" sz="2400" dirty="0" smtClean="0">
                <a:latin typeface="Cambria" pitchFamily="18" charset="0"/>
              </a:rPr>
              <a:t>.</a:t>
            </a:r>
            <a:endParaRPr lang="it-IT" sz="2400" dirty="0">
              <a:effectLst/>
              <a:latin typeface="Cambria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4000"/>
              </a:lnSpc>
              <a:spcAft>
                <a:spcPts val="1000"/>
              </a:spcAft>
              <a:buNone/>
            </a:pPr>
            <a:r>
              <a:rPr lang="it-IT" sz="2400" dirty="0" err="1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Gv</a:t>
            </a:r>
            <a:r>
              <a:rPr lang="it-IT" sz="24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2,9-10: «</a:t>
            </a:r>
            <a:r>
              <a:rPr lang="it-IT" sz="2400" dirty="0">
                <a:solidFill>
                  <a:srgbClr val="11111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Come ebbe assaggiato l'acqua diventata vino, colui che dirigeva il banchetto - il quale non sapeva da dove venisse, ma lo sapevano i servitori che avevano preso l'acqua - chiamò </a:t>
            </a:r>
            <a:r>
              <a:rPr lang="it-IT" sz="2400" b="1" dirty="0">
                <a:solidFill>
                  <a:srgbClr val="11111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 sposo</a:t>
            </a:r>
            <a:r>
              <a:rPr lang="it-IT" sz="2400" dirty="0">
                <a:solidFill>
                  <a:srgbClr val="11111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e gli disse: “Tutti mettono in tavola il vino buono all'inizio e, quando si è già bevuto molto, quello meno buono. Tu invece hai tenuto da parte il vino buono finora</a:t>
            </a:r>
            <a:r>
              <a:rPr lang="it-IT" sz="2400" dirty="0" smtClean="0">
                <a:solidFill>
                  <a:srgbClr val="11111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it-IT" sz="2400" dirty="0" smtClean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it-IT" sz="2400" dirty="0" smtClean="0">
                <a:solidFill>
                  <a:srgbClr val="11111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t-IT" sz="2400" dirty="0">
              <a:solidFill>
                <a:srgbClr val="111111"/>
              </a:solidFill>
              <a:effectLst/>
              <a:latin typeface="Cambria" panose="0204050305040603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48734C95-90EA-4D10-880C-DF2499BC7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</p:spTree>
    <p:extLst>
      <p:ext uri="{BB962C8B-B14F-4D97-AF65-F5344CB8AC3E}">
        <p14:creationId xmlns="" xmlns:p14="http://schemas.microsoft.com/office/powerpoint/2010/main" val="2939573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04C885E-997D-4E6E-AB52-C789D38FC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sposi nella Chiesa dell’età contemporanea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1DC3CC56-C162-4CB4-BDFB-CB7C1591F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59" y="1648644"/>
            <a:ext cx="788807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dirty="0"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Henri </a:t>
            </a:r>
            <a:r>
              <a:rPr lang="it-IT" sz="2400" dirty="0"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Caffarel, </a:t>
            </a:r>
            <a:r>
              <a:rPr lang="it-IT" sz="2400" i="1" dirty="0"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L’</a:t>
            </a:r>
            <a:r>
              <a:rPr lang="it-IT" sz="2400" i="1" dirty="0" err="1"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Anneau</a:t>
            </a:r>
            <a:r>
              <a:rPr lang="it-IT" sz="2400" i="1" dirty="0"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d’or</a:t>
            </a:r>
            <a:r>
              <a:rPr lang="it-IT" sz="2400" dirty="0"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2400" dirty="0" err="1"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nn</a:t>
            </a:r>
            <a:r>
              <a:rPr lang="it-IT" sz="2400" dirty="0"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105-106, maggio/agosto 1962, p. 186: «Non basta ricordare ai cristiani sposati che il matrimonio non è uno “stato d’imperfezione”. Occorre anche presentare loro </a:t>
            </a:r>
            <a:r>
              <a:rPr lang="it-IT" sz="2400" b="1" dirty="0"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una dottrina ascetica e mistica</a:t>
            </a:r>
            <a:r>
              <a:rPr lang="it-IT" sz="2400" dirty="0"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una “spiritualità” elaborata non a partire dalla vita monastica, ma a partire </a:t>
            </a:r>
            <a:r>
              <a:rPr lang="it-IT" sz="2400" b="1" dirty="0"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dal loro stato di vita</a:t>
            </a:r>
            <a:r>
              <a:rPr lang="it-IT" sz="2400" dirty="0"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con le sue esigenze, le sue difficoltà, le sue grazie – e che ciò avvenga </a:t>
            </a:r>
            <a:r>
              <a:rPr lang="it-IT" sz="2400" b="1" dirty="0"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con il loro concors</a:t>
            </a:r>
            <a:r>
              <a:rPr lang="it-IT" sz="2400" dirty="0"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o».</a:t>
            </a:r>
          </a:p>
          <a:p>
            <a:pPr marL="0" indent="0" algn="just">
              <a:buNone/>
            </a:pPr>
            <a:r>
              <a:rPr lang="it-IT" sz="2400" dirty="0"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S. </a:t>
            </a:r>
            <a:r>
              <a:rPr lang="it-IT" sz="2400" dirty="0" err="1"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Josemaría</a:t>
            </a:r>
            <a:r>
              <a:rPr lang="it-IT" sz="2400" dirty="0"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Escrivá</a:t>
            </a:r>
            <a:r>
              <a:rPr lang="it-IT" sz="2400" dirty="0"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2400" i="1" dirty="0">
                <a:solidFill>
                  <a:srgbClr val="000000"/>
                </a:solidFill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È </a:t>
            </a:r>
            <a:r>
              <a:rPr lang="it-IT" sz="2400" i="1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Gesù che passa</a:t>
            </a:r>
            <a:r>
              <a:rPr lang="it-IT" sz="2400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n.23: </a:t>
            </a:r>
            <a:r>
              <a:rPr lang="it-IT" sz="2400" dirty="0"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it-IT" sz="2400" b="1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Il matrimonio cristiano </a:t>
            </a:r>
            <a:r>
              <a:rPr lang="it-IT" sz="2400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non è una semplice istituzione sociale, né tanto meno un rimedio alle debolezze umane: è </a:t>
            </a:r>
            <a:r>
              <a:rPr lang="it-IT" sz="2400" b="1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un'autentica vocazione soprannaturale</a:t>
            </a:r>
            <a:r>
              <a:rPr lang="it-IT" sz="2400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  <a:r>
              <a:rPr lang="it-IT" sz="2400" i="1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Sacramento grande in Cristo nella Chiesa</a:t>
            </a:r>
            <a:r>
              <a:rPr lang="it-IT" sz="2400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dice san Paolo (</a:t>
            </a:r>
            <a:r>
              <a:rPr lang="it-IT" sz="2400" dirty="0" err="1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cfr</a:t>
            </a:r>
            <a:r>
              <a:rPr lang="it-IT" sz="2400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it-IT" sz="2400" i="1" dirty="0" err="1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Ef</a:t>
            </a:r>
            <a:r>
              <a:rPr lang="it-IT" sz="2400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 5, 32) e, al tempo stesso, contratto che un uomo e una donna stipulano per sempre, perché — lo si voglia o no — il matrimonio istituito da Cristo è indissolubile: segno sacro che santifica, </a:t>
            </a:r>
            <a:r>
              <a:rPr lang="it-IT" sz="2400" b="1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azione di Gesù che pervade l'anima di coloro che si sposano e li invita a seguirlo</a:t>
            </a:r>
            <a:r>
              <a:rPr lang="it-IT" sz="2400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perché in Lui tutta la vita matrimoniale si trasforma in </a:t>
            </a:r>
            <a:r>
              <a:rPr lang="it-IT" sz="2400" b="1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un cammino divino sulla terra</a:t>
            </a:r>
            <a:r>
              <a:rPr lang="it-IT" sz="2400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" panose="020F0502020204030204" pitchFamily="34" charset="0"/>
              </a:rPr>
              <a:t>». </a:t>
            </a:r>
            <a:endParaRPr lang="it-IT" sz="2400" dirty="0">
              <a:latin typeface="Cambria" pitchFamily="18" charset="0"/>
              <a:cs typeface="Calibri" panose="020F0502020204030204" pitchFamily="34" charset="0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C24F7E93-B7E8-4D95-BA5B-CEA5FFDFB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73729" y="6267861"/>
            <a:ext cx="3086636" cy="365125"/>
          </a:xfrm>
        </p:spPr>
        <p:txBody>
          <a:bodyPr/>
          <a:lstStyle/>
          <a:p>
            <a:r>
              <a:rPr lang="it-IT"/>
              <a:t>ISSRA a.a. 2021-22</a:t>
            </a:r>
          </a:p>
        </p:txBody>
      </p:sp>
    </p:spTree>
    <p:extLst>
      <p:ext uri="{BB962C8B-B14F-4D97-AF65-F5344CB8AC3E}">
        <p14:creationId xmlns="" xmlns:p14="http://schemas.microsoft.com/office/powerpoint/2010/main" val="3248603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0F5473A-D26E-41F1-82B1-23446182D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Gli sposi nella Chiesa dell’età contemporanea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C350CF0-3D6B-4A81-932B-95390E6D1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>
                <a:effectLst/>
                <a:latin typeface="Cambr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Concilio Vaticano II, </a:t>
            </a:r>
            <a:r>
              <a:rPr lang="it-IT" dirty="0" err="1">
                <a:effectLst/>
                <a:latin typeface="Cambr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decr</a:t>
            </a:r>
            <a:r>
              <a:rPr lang="it-IT" dirty="0">
                <a:effectLst/>
                <a:latin typeface="Cambr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i="1" dirty="0" err="1">
                <a:effectLst/>
                <a:latin typeface="Cambr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Apostolicam</a:t>
            </a:r>
            <a:r>
              <a:rPr lang="it-IT" i="1" dirty="0">
                <a:effectLst/>
                <a:latin typeface="Cambr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i="1" dirty="0" err="1">
                <a:effectLst/>
                <a:latin typeface="Cambr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Actuositatem</a:t>
            </a:r>
            <a:r>
              <a:rPr lang="it-IT" dirty="0">
                <a:effectLst/>
                <a:latin typeface="Cambr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4: «Né </a:t>
            </a:r>
            <a:r>
              <a:rPr lang="it-IT" i="1" dirty="0">
                <a:effectLst/>
                <a:latin typeface="Cambr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cura della famiglia </a:t>
            </a:r>
            <a:r>
              <a:rPr lang="it-IT" dirty="0">
                <a:effectLst/>
                <a:latin typeface="Cambr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né gli altri impegni secolari devono essere estranei </a:t>
            </a:r>
            <a:r>
              <a:rPr lang="it-IT" i="1" dirty="0">
                <a:effectLst/>
                <a:latin typeface="Cambr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all’orientamento spirituale della vita</a:t>
            </a:r>
            <a:r>
              <a:rPr lang="it-IT" dirty="0">
                <a:effectLst/>
                <a:latin typeface="Cambr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secondo il detto dell’Apostolo: “Tutto quello che fate in parole o in opere, tutto fate nel nome del Signore Gesù Cristo, rendendo grazie a Dio e al Padre per mezzo di Lui” (Col 3,17). (…) Questo metodo di </a:t>
            </a:r>
            <a:r>
              <a:rPr lang="it-IT" b="1" dirty="0">
                <a:effectLst/>
                <a:latin typeface="Cambr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vita spirituale dei laici deve assumere una peculiare caratteristica dallo stato di matrimonio e di famiglia</a:t>
            </a:r>
            <a:r>
              <a:rPr lang="it-IT" dirty="0">
                <a:effectLst/>
                <a:latin typeface="Cambr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di celibato e di vedovanza, dalla condizione di infermità, dall’attività professionale e sociale. Non tralascino, dunque, di coltivare assiduamente </a:t>
            </a:r>
            <a:r>
              <a:rPr lang="it-IT" b="1" dirty="0">
                <a:effectLst/>
                <a:latin typeface="Cambr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qualità e le doti ad essi conferite corrispondenti a tali condizioni</a:t>
            </a:r>
            <a:r>
              <a:rPr lang="it-IT" dirty="0">
                <a:effectLst/>
                <a:latin typeface="Cambr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 di servirsi dei </a:t>
            </a:r>
            <a:r>
              <a:rPr lang="it-IT" b="1" dirty="0">
                <a:effectLst/>
                <a:latin typeface="Cambr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propri doni </a:t>
            </a:r>
            <a:r>
              <a:rPr lang="it-IT" dirty="0">
                <a:effectLst/>
                <a:latin typeface="Cambria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ricevuti dallo Spirito Santo».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A99EDE1D-C1AF-4416-99E6-8D55E5D34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</p:spTree>
    <p:extLst>
      <p:ext uri="{BB962C8B-B14F-4D97-AF65-F5344CB8AC3E}">
        <p14:creationId xmlns="" xmlns:p14="http://schemas.microsoft.com/office/powerpoint/2010/main" val="1373842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Gli sposi nella Chiesa dei primi secoli: </a:t>
            </a:r>
            <a:br>
              <a:rPr lang="it-IT" dirty="0" smtClean="0"/>
            </a:br>
            <a:r>
              <a:rPr lang="it-IT" dirty="0" smtClean="0"/>
              <a:t>sposarsi nel Signore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759" y="1825625"/>
            <a:ext cx="7888070" cy="46046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Sant’Ignazio di </a:t>
            </a:r>
            <a:r>
              <a:rPr lang="it-IT" dirty="0" err="1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Antiochia</a:t>
            </a:r>
            <a:r>
              <a:rPr lang="it-IT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i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i="1" dirty="0" err="1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Policarpo</a:t>
            </a:r>
            <a:r>
              <a:rPr lang="it-IT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5,1ss.: </a:t>
            </a:r>
          </a:p>
          <a:p>
            <a:pPr marL="0" indent="0" algn="just">
              <a:buNone/>
            </a:pPr>
            <a:r>
              <a:rPr lang="it-IT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«Di’ alle mie sorelle di amare il Signore e di contentarsi dei loro mariti nella carne e nello spirito. Allo stesso modo in nome di Gesù Cristo esorta i miei fratelli ad </a:t>
            </a:r>
            <a:r>
              <a:rPr lang="it-IT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amare le consorti come Cristo ha amato la Chiesa</a:t>
            </a:r>
            <a:r>
              <a:rPr lang="it-IT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Se qualcuno è capace di rimanere in continenza per l’onore della carne del Signore, vi resti senza vantarsi. Se si vanta è perduto, e se si fa conoscere da altri che non siano il vescovo, è corrotto. Conviene poi che gli uomini e le donne che si sposano </a:t>
            </a:r>
            <a:r>
              <a:rPr lang="it-IT" b="1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 uniscano col consenso del vescovo perché le nozze avvengano secondo il Signore </a:t>
            </a:r>
            <a:r>
              <a:rPr lang="it-IT" dirty="0" smtClean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non secondo la passione. Tutto sia fatto a gloria di Dio».</a:t>
            </a:r>
            <a:endParaRPr lang="it-IT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ISSRA a.a. 2021-22</a:t>
            </a: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>
            <a:extLst>
              <a:ext uri="{FF2B5EF4-FFF2-40B4-BE49-F238E27FC236}">
                <a16:creationId xmlns="" xmlns:a16="http://schemas.microsoft.com/office/drawing/2014/main" id="{6F3EA77C-D6EC-4FE1-91C8-86483C8E9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Gli sposi nella Chiesa dei primi secoli:</a:t>
            </a:r>
            <a:br>
              <a:rPr lang="it-IT" dirty="0"/>
            </a:br>
            <a:r>
              <a:rPr lang="it-IT" dirty="0"/>
              <a:t>attivi nell’evangelizzazione</a:t>
            </a:r>
          </a:p>
        </p:txBody>
      </p:sp>
      <p:sp>
        <p:nvSpPr>
          <p:cNvPr id="9" name="Segnaposto contenuto 8">
            <a:extLst>
              <a:ext uri="{FF2B5EF4-FFF2-40B4-BE49-F238E27FC236}">
                <a16:creationId xmlns="" xmlns:a16="http://schemas.microsoft.com/office/drawing/2014/main" id="{9017B7BB-1499-4ABA-A7B2-213E252B8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59" y="2138516"/>
            <a:ext cx="7888070" cy="40384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>
                <a:latin typeface="Cambria" pitchFamily="18" charset="0"/>
              </a:rPr>
              <a:t>Atti 16,14-15: «Ad ascoltare c’era anche una donna di nome </a:t>
            </a:r>
            <a:r>
              <a:rPr lang="it-IT" b="1" dirty="0">
                <a:latin typeface="Cambria" pitchFamily="18" charset="0"/>
              </a:rPr>
              <a:t>Lidia</a:t>
            </a:r>
            <a:r>
              <a:rPr lang="it-IT" dirty="0">
                <a:latin typeface="Cambria" pitchFamily="18" charset="0"/>
              </a:rPr>
              <a:t>, commerciante di porpora, della città di </a:t>
            </a:r>
            <a:r>
              <a:rPr lang="it-IT" dirty="0" err="1">
                <a:latin typeface="Cambria" pitchFamily="18" charset="0"/>
              </a:rPr>
              <a:t>Tiatira</a:t>
            </a:r>
            <a:r>
              <a:rPr lang="it-IT" dirty="0">
                <a:latin typeface="Cambria" pitchFamily="18" charset="0"/>
              </a:rPr>
              <a:t>, una credente in Dio, e il Signore le aprì il cuore per aderire alle parole di Paolo. Dopo essere stata </a:t>
            </a:r>
            <a:r>
              <a:rPr lang="it-IT" b="1" dirty="0">
                <a:latin typeface="Cambria" pitchFamily="18" charset="0"/>
              </a:rPr>
              <a:t>battezzata insieme alla sua famiglia</a:t>
            </a:r>
            <a:r>
              <a:rPr lang="it-IT" dirty="0">
                <a:latin typeface="Cambria" pitchFamily="18" charset="0"/>
              </a:rPr>
              <a:t>, ci invitò dicendo: "Se mi avete giudicata fedele al Signore, venite e </a:t>
            </a:r>
            <a:r>
              <a:rPr lang="it-IT" b="1" dirty="0">
                <a:latin typeface="Cambria" pitchFamily="18" charset="0"/>
              </a:rPr>
              <a:t>rimanete nella mia casa</a:t>
            </a:r>
            <a:r>
              <a:rPr lang="it-IT" dirty="0">
                <a:latin typeface="Cambria" pitchFamily="18" charset="0"/>
              </a:rPr>
              <a:t>". E ci costrinse ad accettare».</a:t>
            </a:r>
          </a:p>
          <a:p>
            <a:pPr marL="0" indent="0" algn="just">
              <a:buNone/>
            </a:pPr>
            <a:r>
              <a:rPr lang="it-IT" dirty="0">
                <a:latin typeface="Cambria" pitchFamily="18" charset="0"/>
              </a:rPr>
              <a:t>Atti 18,26: «Apollo cominciò a parlare con franchezza nella sinagoga. </a:t>
            </a:r>
            <a:r>
              <a:rPr lang="it-IT" b="1" dirty="0">
                <a:latin typeface="Cambria" pitchFamily="18" charset="0"/>
              </a:rPr>
              <a:t>Priscilla e Aquila </a:t>
            </a:r>
            <a:r>
              <a:rPr lang="it-IT" dirty="0">
                <a:latin typeface="Cambria" pitchFamily="18" charset="0"/>
              </a:rPr>
              <a:t>lo ascoltarono, poi lo presero con sé e </a:t>
            </a:r>
            <a:r>
              <a:rPr lang="it-IT" b="1" dirty="0">
                <a:latin typeface="Cambria" pitchFamily="18" charset="0"/>
              </a:rPr>
              <a:t>gli esposero con maggiore accuratezza la via di Dio</a:t>
            </a:r>
            <a:r>
              <a:rPr lang="it-IT" dirty="0">
                <a:latin typeface="Cambria" pitchFamily="18" charset="0"/>
              </a:rPr>
              <a:t>».</a:t>
            </a:r>
          </a:p>
        </p:txBody>
      </p:sp>
      <p:sp>
        <p:nvSpPr>
          <p:cNvPr id="10" name="Segnaposto piè di pagina 9">
            <a:extLst>
              <a:ext uri="{FF2B5EF4-FFF2-40B4-BE49-F238E27FC236}">
                <a16:creationId xmlns="" xmlns:a16="http://schemas.microsoft.com/office/drawing/2014/main" id="{2501C44D-0155-428B-B96A-C5239D39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</p:spTree>
    <p:extLst>
      <p:ext uri="{BB962C8B-B14F-4D97-AF65-F5344CB8AC3E}">
        <p14:creationId xmlns="" xmlns:p14="http://schemas.microsoft.com/office/powerpoint/2010/main" val="4173395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7C98332-A174-41F7-B96F-B376BBF00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Gli sposi nella Chiesa dei primi secoli: </a:t>
            </a:r>
            <a:br>
              <a:rPr lang="it-IT" dirty="0"/>
            </a:br>
            <a:r>
              <a:rPr lang="it-IT" dirty="0"/>
              <a:t>le </a:t>
            </a:r>
            <a:r>
              <a:rPr lang="it-IT" i="1" dirty="0"/>
              <a:t>domus </a:t>
            </a:r>
            <a:r>
              <a:rPr lang="it-IT" i="1" dirty="0" err="1"/>
              <a:t>ecclesiae</a:t>
            </a:r>
            <a:endParaRPr lang="it-IT" i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782A311-BA2A-4A7A-BF7C-C233A1834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59" y="1825625"/>
            <a:ext cx="7888070" cy="466725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it-IT" dirty="0">
                <a:latin typeface="Cambria" pitchFamily="18" charset="0"/>
              </a:rPr>
              <a:t>Atti 2,46: «Ogni giorno erano perseveranti insieme nel tempio e, </a:t>
            </a:r>
            <a:r>
              <a:rPr lang="it-IT" b="1" dirty="0">
                <a:latin typeface="Cambria" pitchFamily="18" charset="0"/>
              </a:rPr>
              <a:t>spezzando il pane nelle case</a:t>
            </a:r>
            <a:r>
              <a:rPr lang="it-IT" dirty="0">
                <a:latin typeface="Cambria" pitchFamily="18" charset="0"/>
              </a:rPr>
              <a:t>, prendevano cibo con letizia e semplicità di cuore».</a:t>
            </a:r>
          </a:p>
          <a:p>
            <a:pPr marL="0" indent="0" algn="just">
              <a:buNone/>
            </a:pPr>
            <a:r>
              <a:rPr lang="it-IT" dirty="0">
                <a:latin typeface="Cambria" pitchFamily="18" charset="0"/>
              </a:rPr>
              <a:t>Atti 20,7-8: «Il primo giorno della settimana ci eravamo </a:t>
            </a:r>
            <a:r>
              <a:rPr lang="it-IT" b="1" dirty="0">
                <a:latin typeface="Cambria" pitchFamily="18" charset="0"/>
              </a:rPr>
              <a:t>riuniti a spezzare il pane</a:t>
            </a:r>
            <a:r>
              <a:rPr lang="it-IT" dirty="0">
                <a:latin typeface="Cambria" pitchFamily="18" charset="0"/>
              </a:rPr>
              <a:t>, e Paolo, che doveva partire il giorno dopo, conversava con loro e </a:t>
            </a:r>
            <a:r>
              <a:rPr lang="it-IT" b="1" dirty="0">
                <a:latin typeface="Cambria" pitchFamily="18" charset="0"/>
              </a:rPr>
              <a:t>prolungò il discorso </a:t>
            </a:r>
            <a:r>
              <a:rPr lang="it-IT" dirty="0">
                <a:latin typeface="Cambria" pitchFamily="18" charset="0"/>
              </a:rPr>
              <a:t>fino a mezzanotte. C’era un buon numero di lampade </a:t>
            </a:r>
            <a:r>
              <a:rPr lang="it-IT" b="1" dirty="0">
                <a:latin typeface="Cambria" pitchFamily="18" charset="0"/>
              </a:rPr>
              <a:t>nella stanza al piano superiore</a:t>
            </a:r>
            <a:r>
              <a:rPr lang="it-IT" dirty="0">
                <a:latin typeface="Cambria" pitchFamily="18" charset="0"/>
              </a:rPr>
              <a:t>, dove eravamo riuniti».</a:t>
            </a:r>
          </a:p>
          <a:p>
            <a:pPr marL="0" indent="0" algn="just">
              <a:buNone/>
            </a:pPr>
            <a:r>
              <a:rPr lang="it-IT" dirty="0">
                <a:latin typeface="Cambria" pitchFamily="18" charset="0"/>
              </a:rPr>
              <a:t>1 </a:t>
            </a:r>
            <a:r>
              <a:rPr lang="it-IT" dirty="0" err="1">
                <a:latin typeface="Cambria" pitchFamily="18" charset="0"/>
              </a:rPr>
              <a:t>Cor</a:t>
            </a:r>
            <a:r>
              <a:rPr lang="it-IT" dirty="0">
                <a:latin typeface="Cambria" pitchFamily="18" charset="0"/>
              </a:rPr>
              <a:t> 16,15: «Una raccomandazione ancora, fratelli: conoscete </a:t>
            </a:r>
            <a:r>
              <a:rPr lang="it-IT" b="1" dirty="0">
                <a:latin typeface="Cambria" pitchFamily="18" charset="0"/>
              </a:rPr>
              <a:t>la famiglia di </a:t>
            </a:r>
            <a:r>
              <a:rPr lang="it-IT" b="1" dirty="0" err="1">
                <a:latin typeface="Cambria" pitchFamily="18" charset="0"/>
              </a:rPr>
              <a:t>Stefanàs</a:t>
            </a:r>
            <a:r>
              <a:rPr lang="it-IT" dirty="0">
                <a:latin typeface="Cambria" pitchFamily="18" charset="0"/>
              </a:rPr>
              <a:t>. Furono i primi credenti dell’Acaia e </a:t>
            </a:r>
            <a:r>
              <a:rPr lang="it-IT" b="1" dirty="0">
                <a:latin typeface="Cambria" pitchFamily="18" charset="0"/>
              </a:rPr>
              <a:t>hanno dedicato se stessi al servizio dei santi</a:t>
            </a:r>
            <a:r>
              <a:rPr lang="it-IT" dirty="0">
                <a:latin typeface="Cambria" pitchFamily="18" charset="0"/>
              </a:rPr>
              <a:t>. Siate anche voi sottomessi verso costoro e verso quanti </a:t>
            </a:r>
            <a:r>
              <a:rPr lang="it-IT" b="1" dirty="0">
                <a:latin typeface="Cambria" pitchFamily="18" charset="0"/>
              </a:rPr>
              <a:t>collaborano e si affaticano con loro</a:t>
            </a:r>
            <a:r>
              <a:rPr lang="it-IT" dirty="0">
                <a:latin typeface="Cambria" pitchFamily="18" charset="0"/>
              </a:rPr>
              <a:t>».</a:t>
            </a:r>
          </a:p>
          <a:p>
            <a:pPr marL="0" indent="0" algn="just">
              <a:buNone/>
            </a:pPr>
            <a:r>
              <a:rPr lang="it-IT" dirty="0">
                <a:latin typeface="Cambria" pitchFamily="18" charset="0"/>
              </a:rPr>
              <a:t>1 </a:t>
            </a:r>
            <a:r>
              <a:rPr lang="it-IT" dirty="0" err="1">
                <a:latin typeface="Cambria" pitchFamily="18" charset="0"/>
              </a:rPr>
              <a:t>Cor</a:t>
            </a:r>
            <a:r>
              <a:rPr lang="it-IT" dirty="0">
                <a:latin typeface="Cambria" pitchFamily="18" charset="0"/>
              </a:rPr>
              <a:t> 16,19: «Le chiese dell’Asia vi salutano. Vi salutano molto nel Signore </a:t>
            </a:r>
            <a:r>
              <a:rPr lang="it-IT" b="1" dirty="0">
                <a:latin typeface="Cambria" pitchFamily="18" charset="0"/>
              </a:rPr>
              <a:t>Aquila e Prisca con la comunità che si raduna nella loro casa</a:t>
            </a:r>
            <a:r>
              <a:rPr lang="it-IT" dirty="0">
                <a:latin typeface="Cambria" pitchFamily="18" charset="0"/>
              </a:rPr>
              <a:t>».</a:t>
            </a:r>
          </a:p>
          <a:p>
            <a:pPr marL="0" indent="0" algn="just">
              <a:buNone/>
            </a:pPr>
            <a:r>
              <a:rPr lang="it-IT" dirty="0">
                <a:latin typeface="Cambria" pitchFamily="18" charset="0"/>
              </a:rPr>
              <a:t>Rom 16,10: «Salutate </a:t>
            </a:r>
            <a:r>
              <a:rPr lang="it-IT" b="1" dirty="0">
                <a:latin typeface="Cambria" pitchFamily="18" charset="0"/>
              </a:rPr>
              <a:t>quelli della casa di Aristobulo</a:t>
            </a:r>
            <a:r>
              <a:rPr lang="it-IT" dirty="0">
                <a:latin typeface="Cambria" pitchFamily="18" charset="0"/>
              </a:rPr>
              <a:t>».</a:t>
            </a:r>
          </a:p>
          <a:p>
            <a:pPr marL="0" indent="0" algn="just">
              <a:buNone/>
            </a:pPr>
            <a:r>
              <a:rPr lang="it-IT" dirty="0">
                <a:latin typeface="Cambria" pitchFamily="18" charset="0"/>
              </a:rPr>
              <a:t>Rom 16,11: «Salutate </a:t>
            </a:r>
            <a:r>
              <a:rPr lang="it-IT" dirty="0" err="1">
                <a:latin typeface="Cambria" pitchFamily="18" charset="0"/>
              </a:rPr>
              <a:t>Erodione</a:t>
            </a:r>
            <a:r>
              <a:rPr lang="it-IT" dirty="0">
                <a:latin typeface="Cambria" pitchFamily="18" charset="0"/>
              </a:rPr>
              <a:t>, mio parente. Salutate </a:t>
            </a:r>
            <a:r>
              <a:rPr lang="it-IT" b="1" dirty="0">
                <a:latin typeface="Cambria" pitchFamily="18" charset="0"/>
              </a:rPr>
              <a:t>quelli della casa di Narciso </a:t>
            </a:r>
            <a:r>
              <a:rPr lang="it-IT" dirty="0">
                <a:latin typeface="Cambria" pitchFamily="18" charset="0"/>
              </a:rPr>
              <a:t>che credono nel Signore».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4FA488A3-B459-4639-ADFC-D2D78F8D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</p:spTree>
    <p:extLst>
      <p:ext uri="{BB962C8B-B14F-4D97-AF65-F5344CB8AC3E}">
        <p14:creationId xmlns="" xmlns:p14="http://schemas.microsoft.com/office/powerpoint/2010/main" val="2221905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E97A083-659D-4716-ABB8-940AC35F8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Gli sposi nella Chiesa dei primi secoli:</a:t>
            </a:r>
            <a:br>
              <a:rPr lang="it-IT" dirty="0"/>
            </a:br>
            <a:r>
              <a:rPr lang="it-IT" dirty="0"/>
              <a:t>la Chiesa "famiglia"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C4777AD-262B-4C0C-8D68-E9C0AD663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59" y="2168013"/>
            <a:ext cx="7888070" cy="400895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 err="1">
                <a:latin typeface="Cambria" pitchFamily="18" charset="0"/>
              </a:rPr>
              <a:t>Ef</a:t>
            </a:r>
            <a:r>
              <a:rPr lang="it-IT" dirty="0">
                <a:latin typeface="Cambria" pitchFamily="18" charset="0"/>
              </a:rPr>
              <a:t> 2,19: «Così dunque voi non siete più stranieri né ospiti, ma siete concittadini dei santi e </a:t>
            </a:r>
            <a:r>
              <a:rPr lang="it-IT" b="1" dirty="0">
                <a:latin typeface="Cambria" pitchFamily="18" charset="0"/>
              </a:rPr>
              <a:t>familiari di Dio</a:t>
            </a:r>
            <a:r>
              <a:rPr lang="it-IT" dirty="0">
                <a:latin typeface="Cambria" pitchFamily="18" charset="0"/>
              </a:rPr>
              <a:t>».</a:t>
            </a:r>
          </a:p>
          <a:p>
            <a:pPr marL="0" indent="0" algn="just">
              <a:buNone/>
            </a:pPr>
            <a:r>
              <a:rPr lang="it-IT" dirty="0">
                <a:latin typeface="Cambria" pitchFamily="18" charset="0"/>
              </a:rPr>
              <a:t>1 Tm 3,4-5: «(Il vescovo) </a:t>
            </a:r>
            <a:r>
              <a:rPr lang="it-IT" b="1" dirty="0">
                <a:latin typeface="Cambria" pitchFamily="18" charset="0"/>
              </a:rPr>
              <a:t>sappia guidare bene la propria famiglia</a:t>
            </a:r>
            <a:r>
              <a:rPr lang="it-IT" dirty="0">
                <a:latin typeface="Cambria" pitchFamily="18" charset="0"/>
              </a:rPr>
              <a:t>, e abbia figli sottomessi e rispettosi, perché, se uno non sa guidare la propria famiglia, come potrà </a:t>
            </a:r>
            <a:r>
              <a:rPr lang="it-IT" b="1" dirty="0">
                <a:latin typeface="Cambria" pitchFamily="18" charset="0"/>
              </a:rPr>
              <a:t>aver cura della Chiesa di Dio</a:t>
            </a:r>
            <a:r>
              <a:rPr lang="it-IT" dirty="0">
                <a:latin typeface="Cambria" pitchFamily="18" charset="0"/>
              </a:rPr>
              <a:t>?»</a:t>
            </a:r>
          </a:p>
          <a:p>
            <a:pPr marL="0" indent="0" algn="just">
              <a:buNone/>
            </a:pPr>
            <a:r>
              <a:rPr lang="it-IT" dirty="0">
                <a:latin typeface="Cambria" pitchFamily="18" charset="0"/>
              </a:rPr>
              <a:t>Ebrei 3,5-6: «In verità Mosè fu degno di fede </a:t>
            </a:r>
            <a:r>
              <a:rPr lang="it-IT" b="1" dirty="0">
                <a:latin typeface="Cambria" pitchFamily="18" charset="0"/>
              </a:rPr>
              <a:t>in tutta la sua casa come servitore</a:t>
            </a:r>
            <a:r>
              <a:rPr lang="it-IT" dirty="0">
                <a:latin typeface="Cambria" pitchFamily="18" charset="0"/>
              </a:rPr>
              <a:t> (…) Cristo, invece, lo fu </a:t>
            </a:r>
            <a:r>
              <a:rPr lang="it-IT" b="1" dirty="0">
                <a:latin typeface="Cambria" pitchFamily="18" charset="0"/>
              </a:rPr>
              <a:t>come figlio, posto sopra la sua casa</a:t>
            </a:r>
            <a:r>
              <a:rPr lang="it-IT" dirty="0">
                <a:latin typeface="Cambria" pitchFamily="18" charset="0"/>
              </a:rPr>
              <a:t>. E </a:t>
            </a:r>
            <a:r>
              <a:rPr lang="it-IT" b="1" dirty="0">
                <a:latin typeface="Cambria" pitchFamily="18" charset="0"/>
              </a:rPr>
              <a:t>la sua casa siamo noi</a:t>
            </a:r>
            <a:r>
              <a:rPr lang="it-IT" dirty="0">
                <a:latin typeface="Cambria" pitchFamily="18" charset="0"/>
              </a:rPr>
              <a:t>, se conserviamo la libertà e la speranza di cui ci vantiamo».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BC24888F-9410-4000-908F-0B5042967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</p:spTree>
    <p:extLst>
      <p:ext uri="{BB962C8B-B14F-4D97-AF65-F5344CB8AC3E}">
        <p14:creationId xmlns="" xmlns:p14="http://schemas.microsoft.com/office/powerpoint/2010/main" val="44514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7325829-83EB-426B-A657-1A64A8DCA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Gli sposi nella Chiesa dei primi secoli:</a:t>
            </a:r>
            <a:br>
              <a:rPr lang="it-IT" dirty="0"/>
            </a:br>
            <a:r>
              <a:rPr lang="it-IT" dirty="0"/>
              <a:t>la famiglia, piccola Chiesa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DD73BE3-461B-483B-86D3-8C1665508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59" y="1825625"/>
            <a:ext cx="7888070" cy="466725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>
                <a:latin typeface="Cambria" pitchFamily="18" charset="0"/>
              </a:rPr>
              <a:t>Clemente Alessandrino, </a:t>
            </a:r>
            <a:r>
              <a:rPr lang="it-IT" i="1" dirty="0" err="1">
                <a:latin typeface="Cambria" pitchFamily="18" charset="0"/>
              </a:rPr>
              <a:t>Stromata</a:t>
            </a:r>
            <a:r>
              <a:rPr lang="it-IT" dirty="0">
                <a:latin typeface="Cambria" pitchFamily="18" charset="0"/>
              </a:rPr>
              <a:t> III, X: «Chi sono dunque quei due o tre riuniti nel nome del Signore (Mt 18,20), in mezzo ai quali </a:t>
            </a:r>
            <a:r>
              <a:rPr lang="it-IT" b="1" dirty="0">
                <a:latin typeface="Cambria" pitchFamily="18" charset="0"/>
              </a:rPr>
              <a:t>il Signore si fa presente</a:t>
            </a:r>
            <a:r>
              <a:rPr lang="it-IT" dirty="0">
                <a:latin typeface="Cambria" pitchFamily="18" charset="0"/>
              </a:rPr>
              <a:t>, se non </a:t>
            </a:r>
            <a:r>
              <a:rPr lang="it-IT" b="1" dirty="0">
                <a:latin typeface="Cambria" pitchFamily="18" charset="0"/>
              </a:rPr>
              <a:t>il marito, la moglie e il figlio</a:t>
            </a:r>
            <a:r>
              <a:rPr lang="it-IT" dirty="0">
                <a:latin typeface="Cambria" pitchFamily="18" charset="0"/>
              </a:rPr>
              <a:t>?»</a:t>
            </a:r>
          </a:p>
          <a:p>
            <a:pPr marL="0" indent="0" algn="just">
              <a:buNone/>
            </a:pPr>
            <a:r>
              <a:rPr lang="it-IT" dirty="0">
                <a:latin typeface="Cambria" pitchFamily="18" charset="0"/>
              </a:rPr>
              <a:t>S. Giovanni Crisostomo, </a:t>
            </a:r>
            <a:r>
              <a:rPr lang="it-IT" i="1" dirty="0">
                <a:latin typeface="Cambria" pitchFamily="18" charset="0"/>
              </a:rPr>
              <a:t>Omelia sulla Lettera agli Efesini </a:t>
            </a:r>
            <a:r>
              <a:rPr lang="it-IT" dirty="0">
                <a:latin typeface="Cambria" pitchFamily="18" charset="0"/>
              </a:rPr>
              <a:t>20,1.6: «Se gli sposi vivono nella concordia, i figli vengono allevati rettamente, rettamente sono guidati i servi, e il </a:t>
            </a:r>
            <a:r>
              <a:rPr lang="it-IT" b="1" dirty="0">
                <a:latin typeface="Cambria" pitchFamily="18" charset="0"/>
              </a:rPr>
              <a:t>buon profumo </a:t>
            </a:r>
            <a:r>
              <a:rPr lang="it-IT" dirty="0">
                <a:latin typeface="Cambria" pitchFamily="18" charset="0"/>
              </a:rPr>
              <a:t>che emana dalla loro casa arriva ai vicini, amici e parenti. (…) Se sapremo </a:t>
            </a:r>
            <a:r>
              <a:rPr lang="it-IT" b="1" dirty="0">
                <a:latin typeface="Cambria" pitchFamily="18" charset="0"/>
              </a:rPr>
              <a:t>amministrare così le nostre case </a:t>
            </a:r>
            <a:r>
              <a:rPr lang="it-IT" dirty="0">
                <a:latin typeface="Cambria" pitchFamily="18" charset="0"/>
              </a:rPr>
              <a:t>saremo atti ad </a:t>
            </a:r>
            <a:r>
              <a:rPr lang="it-IT" b="1" dirty="0">
                <a:latin typeface="Cambria" pitchFamily="18" charset="0"/>
              </a:rPr>
              <a:t>amministrare la Chiesa</a:t>
            </a:r>
            <a:r>
              <a:rPr lang="it-IT" dirty="0">
                <a:latin typeface="Cambria" pitchFamily="18" charset="0"/>
              </a:rPr>
              <a:t>: </a:t>
            </a:r>
            <a:r>
              <a:rPr lang="it-IT" b="1" dirty="0">
                <a:latin typeface="Cambria" pitchFamily="18" charset="0"/>
              </a:rPr>
              <a:t>la casa infatti è una piccola Chiesa</a:t>
            </a:r>
            <a:r>
              <a:rPr lang="it-IT" dirty="0">
                <a:latin typeface="Cambria" pitchFamily="18" charset="0"/>
              </a:rPr>
              <a:t>». </a:t>
            </a:r>
          </a:p>
          <a:p>
            <a:pPr marL="0" indent="0" algn="just">
              <a:buNone/>
            </a:pPr>
            <a:r>
              <a:rPr lang="it-IT" dirty="0">
                <a:latin typeface="Cambria" pitchFamily="18" charset="0"/>
              </a:rPr>
              <a:t>S. Agostino, </a:t>
            </a:r>
            <a:r>
              <a:rPr lang="it-IT" i="1" dirty="0">
                <a:latin typeface="Cambria" pitchFamily="18" charset="0"/>
              </a:rPr>
              <a:t>Sul Salmo 96</a:t>
            </a:r>
            <a:r>
              <a:rPr lang="it-IT" dirty="0">
                <a:latin typeface="Cambria" pitchFamily="18" charset="0"/>
              </a:rPr>
              <a:t>,10: «Così </a:t>
            </a:r>
            <a:r>
              <a:rPr lang="it-IT" b="1" dirty="0">
                <a:latin typeface="Cambria" pitchFamily="18" charset="0"/>
              </a:rPr>
              <a:t>anche tu  (genitore) annunci il Cristo</a:t>
            </a:r>
            <a:r>
              <a:rPr lang="it-IT" dirty="0">
                <a:latin typeface="Cambria" pitchFamily="18" charset="0"/>
              </a:rPr>
              <a:t>: chi infatti tra i fedeli non parlerà di Cristo … Pensate forse che solo noi annunciamo Cristo e voi non lo annunciate? </a:t>
            </a:r>
            <a:r>
              <a:rPr lang="it-IT" b="1" dirty="0">
                <a:latin typeface="Cambria" pitchFamily="18" charset="0"/>
              </a:rPr>
              <a:t>Tutta quanta la Chiesa predica Cristo</a:t>
            </a:r>
            <a:r>
              <a:rPr lang="it-IT" dirty="0">
                <a:latin typeface="Cambria" pitchFamily="18" charset="0"/>
              </a:rPr>
              <a:t>».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C7C15F23-8AFB-4CED-A5A5-E00492B4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</p:spTree>
    <p:extLst>
      <p:ext uri="{BB962C8B-B14F-4D97-AF65-F5344CB8AC3E}">
        <p14:creationId xmlns="" xmlns:p14="http://schemas.microsoft.com/office/powerpoint/2010/main" val="1638222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E16720B-2CEB-4030-BCF9-E5D746B65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Gli sposi nella Chiesa dei primi secoli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D874A10-DD7C-42E6-A9A9-A6AD6C492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59" y="1825624"/>
            <a:ext cx="7888070" cy="453072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>
                <a:latin typeface="Cambria" pitchFamily="18" charset="0"/>
              </a:rPr>
              <a:t>S. Gregorio Magno (+604), </a:t>
            </a:r>
            <a:r>
              <a:rPr lang="it-IT" i="1" dirty="0">
                <a:latin typeface="Cambria" pitchFamily="18" charset="0"/>
              </a:rPr>
              <a:t>Commento morale a Giobbe</a:t>
            </a:r>
            <a:r>
              <a:rPr lang="it-IT" dirty="0">
                <a:latin typeface="Cambria" pitchFamily="18" charset="0"/>
              </a:rPr>
              <a:t>, I,14,20:</a:t>
            </a:r>
          </a:p>
          <a:p>
            <a:pPr marL="0" indent="0" algn="just">
              <a:buNone/>
            </a:pPr>
            <a:r>
              <a:rPr lang="it-IT" sz="3200" dirty="0">
                <a:latin typeface="Cambria" pitchFamily="18" charset="0"/>
              </a:rPr>
              <a:t>«Noè, che guidò l’arca sulle onde, simboleggia </a:t>
            </a:r>
            <a:r>
              <a:rPr lang="it-IT" sz="3200" b="1" dirty="0">
                <a:latin typeface="Cambria" pitchFamily="18" charset="0"/>
              </a:rPr>
              <a:t>l’ordine dei pastori</a:t>
            </a:r>
            <a:r>
              <a:rPr lang="it-IT" sz="3200" dirty="0">
                <a:latin typeface="Cambria" pitchFamily="18" charset="0"/>
              </a:rPr>
              <a:t>, i quali, essendo preposti ai fedeli come modelli di vita, reggono la santa Chiesa in mezzo ai flutti delle prove. Daniele, noto per i suo mirabile ascetismo, simboleggia la vita dei </a:t>
            </a:r>
            <a:r>
              <a:rPr lang="it-IT" sz="3200" b="1" dirty="0">
                <a:latin typeface="Cambria" pitchFamily="18" charset="0"/>
              </a:rPr>
              <a:t>continenti</a:t>
            </a:r>
            <a:r>
              <a:rPr lang="it-IT" sz="3200" dirty="0">
                <a:latin typeface="Cambria" pitchFamily="18" charset="0"/>
              </a:rPr>
              <a:t>, i quali rinunciando alle cose del mondo, dominano con superiorità la città terrena, relativizzandola. Giobbe simboleggia la vita dei </a:t>
            </a:r>
            <a:r>
              <a:rPr lang="it-IT" sz="3200" b="1" dirty="0">
                <a:latin typeface="Cambria" pitchFamily="18" charset="0"/>
              </a:rPr>
              <a:t>coniugi santi</a:t>
            </a:r>
            <a:r>
              <a:rPr lang="it-IT" sz="3200" dirty="0">
                <a:latin typeface="Cambria" pitchFamily="18" charset="0"/>
              </a:rPr>
              <a:t>, i quali, facendo del bene con i mezzi di cui dispongono in questo mondo, tendono alla patria celeste percorrendo la via della terra».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C8C3EE90-52A7-497F-9CBB-B3DB6B62C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</p:spTree>
    <p:extLst>
      <p:ext uri="{BB962C8B-B14F-4D97-AF65-F5344CB8AC3E}">
        <p14:creationId xmlns="" xmlns:p14="http://schemas.microsoft.com/office/powerpoint/2010/main" val="227600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3EF06A2-DEB2-4361-AAD4-9C6058E37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Gli sposi nella Chiesa del Medio Evo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D53024F-FA5D-4150-A5D9-F74BB979F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59" y="1825625"/>
            <a:ext cx="7888070" cy="466725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i="1" dirty="0">
                <a:latin typeface="Cambria" pitchFamily="18" charset="0"/>
              </a:rPr>
              <a:t>Decreto</a:t>
            </a:r>
            <a:r>
              <a:rPr lang="it-IT" dirty="0">
                <a:latin typeface="Cambria" pitchFamily="18" charset="0"/>
              </a:rPr>
              <a:t> </a:t>
            </a:r>
            <a:r>
              <a:rPr lang="it-IT" i="1" dirty="0">
                <a:latin typeface="Cambria" pitchFamily="18" charset="0"/>
              </a:rPr>
              <a:t>di Graziano </a:t>
            </a:r>
            <a:r>
              <a:rPr lang="it-IT" dirty="0">
                <a:latin typeface="Cambria" pitchFamily="18" charset="0"/>
              </a:rPr>
              <a:t>(1140): «</a:t>
            </a:r>
            <a:r>
              <a:rPr lang="it-IT" b="1" dirty="0">
                <a:latin typeface="Cambria" pitchFamily="18" charset="0"/>
              </a:rPr>
              <a:t>Due</a:t>
            </a:r>
            <a:r>
              <a:rPr lang="it-IT" dirty="0">
                <a:latin typeface="Cambria" pitchFamily="18" charset="0"/>
              </a:rPr>
              <a:t> sono i generi dei cristiani. L’uno legato al servizio divino e dedito alla contemplazione e all’orazione, si astiene da ogni chiasso di realtà temporali, è costituito dai chierici. L’altro è il genere di cristiani a cui appartengono i laici. Ad esso </a:t>
            </a:r>
            <a:r>
              <a:rPr lang="it-IT" b="1" dirty="0">
                <a:latin typeface="Cambria" pitchFamily="18" charset="0"/>
              </a:rPr>
              <a:t>è consentito possedere beni </a:t>
            </a:r>
            <a:r>
              <a:rPr lang="it-IT" dirty="0">
                <a:latin typeface="Cambria" pitchFamily="18" charset="0"/>
              </a:rPr>
              <a:t>temporali. Ad essi </a:t>
            </a:r>
            <a:r>
              <a:rPr lang="it-IT" b="1" dirty="0">
                <a:latin typeface="Cambria" pitchFamily="18" charset="0"/>
              </a:rPr>
              <a:t>è concesso sposarsi</a:t>
            </a:r>
            <a:r>
              <a:rPr lang="it-IT" dirty="0">
                <a:latin typeface="Cambria" pitchFamily="18" charset="0"/>
              </a:rPr>
              <a:t>, coltivare la terra, far da arbitri in giudizio, difendere le cause, depositare offerte sugli altari, pagare le decime: così potranno salvarsi, se eviteranno tuttavia i vizi, facendo il bene».</a:t>
            </a:r>
          </a:p>
          <a:p>
            <a:pPr marL="0" indent="0" algn="just">
              <a:buNone/>
            </a:pPr>
            <a:r>
              <a:rPr lang="it-IT" dirty="0">
                <a:latin typeface="Cambria" pitchFamily="18" charset="0"/>
              </a:rPr>
              <a:t>Concilio di Firenze (1439), </a:t>
            </a:r>
            <a:r>
              <a:rPr lang="it-IT" i="1" dirty="0">
                <a:latin typeface="Cambria" pitchFamily="18" charset="0"/>
              </a:rPr>
              <a:t>Decreto per gli Armeni</a:t>
            </a:r>
            <a:r>
              <a:rPr lang="it-IT" dirty="0">
                <a:latin typeface="Cambria" pitchFamily="18" charset="0"/>
              </a:rPr>
              <a:t>: «I due ultimi sacramenti sono ordinati al governo e all’accrescimento di tutta la Chiesa (…) per mezzo dell’Ordine, la Chiesa viene accresciuta spiritualmente; </a:t>
            </a:r>
            <a:r>
              <a:rPr lang="it-IT" b="1" dirty="0">
                <a:latin typeface="Cambria" pitchFamily="18" charset="0"/>
              </a:rPr>
              <a:t>per mezzo del Matrimonio è accresciuta materialmente</a:t>
            </a:r>
            <a:r>
              <a:rPr lang="it-IT" dirty="0">
                <a:latin typeface="Cambria" pitchFamily="18" charset="0"/>
              </a:rPr>
              <a:t>».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6ABCB429-8CAD-45DD-9122-7E249D676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</p:spTree>
    <p:extLst>
      <p:ext uri="{BB962C8B-B14F-4D97-AF65-F5344CB8AC3E}">
        <p14:creationId xmlns="" xmlns:p14="http://schemas.microsoft.com/office/powerpoint/2010/main" val="3130475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3A719AB-24CF-4263-B510-8CA4CC4CB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Gli sposi nella Chiesa dell’età moderna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F825A0DF-08CE-4155-9A06-41E1E9574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759" y="2050025"/>
            <a:ext cx="7888070" cy="412693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 Light" panose="020F0302020204030204" pitchFamily="34" charset="0"/>
              </a:rPr>
              <a:t>Pio </a:t>
            </a:r>
            <a:r>
              <a:rPr lang="it-IT" dirty="0">
                <a:solidFill>
                  <a:srgbClr val="000000"/>
                </a:solidFill>
                <a:latin typeface="Cambria" pitchFamily="18" charset="0"/>
                <a:ea typeface="Calibri" panose="020F0502020204030204" pitchFamily="34" charset="0"/>
                <a:cs typeface="Calibri Light" panose="020F0302020204030204" pitchFamily="34" charset="0"/>
              </a:rPr>
              <a:t>XI, </a:t>
            </a:r>
            <a:r>
              <a:rPr lang="it-IT" dirty="0" err="1">
                <a:solidFill>
                  <a:srgbClr val="000000"/>
                </a:solidFill>
                <a:latin typeface="Cambria" pitchFamily="18" charset="0"/>
                <a:ea typeface="Calibri" panose="020F0502020204030204" pitchFamily="34" charset="0"/>
                <a:cs typeface="Calibri Light" panose="020F0302020204030204" pitchFamily="34" charset="0"/>
              </a:rPr>
              <a:t>enc</a:t>
            </a:r>
            <a:r>
              <a:rPr lang="it-IT" dirty="0">
                <a:solidFill>
                  <a:srgbClr val="000000"/>
                </a:solidFill>
                <a:latin typeface="Cambria" pitchFamily="18" charset="0"/>
                <a:ea typeface="Calibri" panose="020F0502020204030204" pitchFamily="34" charset="0"/>
                <a:cs typeface="Calibri Light" panose="020F0302020204030204" pitchFamily="34" charset="0"/>
              </a:rPr>
              <a:t>. </a:t>
            </a:r>
            <a:r>
              <a:rPr lang="it-IT" i="1" dirty="0">
                <a:solidFill>
                  <a:srgbClr val="000000"/>
                </a:solidFill>
                <a:latin typeface="Cambria" pitchFamily="18" charset="0"/>
                <a:ea typeface="Calibri" panose="020F0502020204030204" pitchFamily="34" charset="0"/>
                <a:cs typeface="Calibri Light" panose="020F0302020204030204" pitchFamily="34" charset="0"/>
              </a:rPr>
              <a:t>Casti </a:t>
            </a:r>
            <a:r>
              <a:rPr lang="it-IT" i="1" dirty="0" err="1">
                <a:solidFill>
                  <a:srgbClr val="000000"/>
                </a:solidFill>
                <a:latin typeface="Cambria" pitchFamily="18" charset="0"/>
                <a:ea typeface="Calibri" panose="020F0502020204030204" pitchFamily="34" charset="0"/>
                <a:cs typeface="Calibri Light" panose="020F0302020204030204" pitchFamily="34" charset="0"/>
              </a:rPr>
              <a:t>connubii</a:t>
            </a:r>
            <a:r>
              <a:rPr lang="it-IT" dirty="0">
                <a:solidFill>
                  <a:srgbClr val="000000"/>
                </a:solidFill>
                <a:latin typeface="Cambria" pitchFamily="18" charset="0"/>
                <a:ea typeface="Calibri" panose="020F0502020204030204" pitchFamily="34" charset="0"/>
                <a:cs typeface="Calibri Light" panose="020F0302020204030204" pitchFamily="34" charset="0"/>
              </a:rPr>
              <a:t>: </a:t>
            </a:r>
            <a:r>
              <a:rPr lang="it-IT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 Light" panose="020F0302020204030204" pitchFamily="34" charset="0"/>
              </a:rPr>
              <a:t>«Se al contrario (gli sposi) si adoperano, per quant’è in loro potere, di </a:t>
            </a:r>
            <a:r>
              <a:rPr lang="it-IT" b="1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 Light" panose="020F0302020204030204" pitchFamily="34" charset="0"/>
              </a:rPr>
              <a:t>cooperare (con la grazia</a:t>
            </a:r>
            <a:r>
              <a:rPr lang="it-IT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 Light" panose="020F0302020204030204" pitchFamily="34" charset="0"/>
              </a:rPr>
              <a:t>), potranno della loro condizione sopportare i pesi, adempiere i doveri, e dalla potenza di tanto Sacramento si sentiranno rafforzati, </a:t>
            </a:r>
            <a:r>
              <a:rPr lang="it-IT" b="1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 Light" panose="020F0302020204030204" pitchFamily="34" charset="0"/>
              </a:rPr>
              <a:t>santificati e come consacrati</a:t>
            </a:r>
            <a:r>
              <a:rPr lang="it-IT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 Light" panose="020F0302020204030204" pitchFamily="34" charset="0"/>
              </a:rPr>
              <a:t>. Poiché, secondo quanto insegna Sant’Agostino, come per i sacramenti del Battesimo e dell’Ordine l’uomo viene rispettivamente designato ed aiutato a condurre vita cristiana o ad esercitare l’Ufficio sacerdotale, né gli mancherà mai l’aiuto di quei sacramenti, così </a:t>
            </a:r>
            <a:r>
              <a:rPr lang="it-IT" b="1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 Light" panose="020F0302020204030204" pitchFamily="34" charset="0"/>
              </a:rPr>
              <a:t>in modo simile </a:t>
            </a:r>
            <a:r>
              <a:rPr lang="it-IT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 Light" panose="020F0302020204030204" pitchFamily="34" charset="0"/>
              </a:rPr>
              <a:t>(benché senza il carattere sacramentale), i fedeli, una volta uniti col vincolo del Matrimonio, </a:t>
            </a:r>
            <a:r>
              <a:rPr lang="it-IT" b="1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 Light" panose="020F0302020204030204" pitchFamily="34" charset="0"/>
              </a:rPr>
              <a:t>non potranno esser privati mai né dell’aiuto, né del legame sacramentale</a:t>
            </a:r>
            <a:r>
              <a:rPr lang="it-IT" dirty="0">
                <a:solidFill>
                  <a:srgbClr val="000000"/>
                </a:solidFill>
                <a:effectLst/>
                <a:latin typeface="Cambria" pitchFamily="18" charset="0"/>
                <a:ea typeface="Calibri" panose="020F0502020204030204" pitchFamily="34" charset="0"/>
                <a:cs typeface="Calibri Light" panose="020F0302020204030204" pitchFamily="34" charset="0"/>
              </a:rPr>
              <a:t>».</a:t>
            </a:r>
            <a:endParaRPr lang="it-IT" dirty="0">
              <a:latin typeface="Cambria" pitchFamily="18" charset="0"/>
              <a:cs typeface="Calibri Light" panose="020F0302020204030204" pitchFamily="34" charset="0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5BD8BBF0-E860-4BD9-9ED0-B37350E0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ISSRA a.a. 2021-22</a:t>
            </a:r>
          </a:p>
        </p:txBody>
      </p:sp>
    </p:spTree>
    <p:extLst>
      <p:ext uri="{BB962C8B-B14F-4D97-AF65-F5344CB8AC3E}">
        <p14:creationId xmlns="" xmlns:p14="http://schemas.microsoft.com/office/powerpoint/2010/main" val="15059812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1572</Words>
  <Application>Microsoft Office PowerPoint</Application>
  <PresentationFormat>Personalizzato</PresentationFormat>
  <Paragraphs>49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Gli sposi nella Chiesa dei primi secoli:  sposarsi nel Signore</vt:lpstr>
      <vt:lpstr>Gli sposi nella Chiesa dei primi secoli:  sposarsi nel Signore</vt:lpstr>
      <vt:lpstr>Gli sposi nella Chiesa dei primi secoli: attivi nell’evangelizzazione</vt:lpstr>
      <vt:lpstr>Gli sposi nella Chiesa dei primi secoli:  le domus ecclesiae</vt:lpstr>
      <vt:lpstr>Gli sposi nella Chiesa dei primi secoli: la Chiesa "famiglia"</vt:lpstr>
      <vt:lpstr>Gli sposi nella Chiesa dei primi secoli: la famiglia, piccola Chiesa</vt:lpstr>
      <vt:lpstr>Gli sposi nella Chiesa dei primi secoli</vt:lpstr>
      <vt:lpstr>Gli sposi nella Chiesa del Medio Evo</vt:lpstr>
      <vt:lpstr>Gli sposi nella Chiesa dell’età moderna</vt:lpstr>
      <vt:lpstr>Gli sposi nella Chiesa dell’età contemporanea</vt:lpstr>
      <vt:lpstr>Gli sposi nella Chiesa dell’età contemporanea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sposi nella Chiesa dei primi secoli</dc:title>
  <dc:creator>Carla Rossi Espagnet</dc:creator>
  <cp:lastModifiedBy>Carla</cp:lastModifiedBy>
  <cp:revision>14</cp:revision>
  <dcterms:created xsi:type="dcterms:W3CDTF">2022-01-03T18:32:27Z</dcterms:created>
  <dcterms:modified xsi:type="dcterms:W3CDTF">2022-04-22T14:40:29Z</dcterms:modified>
</cp:coreProperties>
</file>