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5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2/11/2020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1303C42-9ABD-41E5-86B1-4BCF694A37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0600" y="93134"/>
            <a:ext cx="8283404" cy="2413000"/>
          </a:xfrm>
        </p:spPr>
        <p:txBody>
          <a:bodyPr/>
          <a:lstStyle/>
          <a:p>
            <a:pPr algn="l"/>
            <a:r>
              <a:rPr lang="it-IT" dirty="0"/>
              <a:t>Olismo e individualismo metodologico in sociologia 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CB84679-6AAB-4F46-A537-7B2FE9F359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90600" y="2633133"/>
            <a:ext cx="8283404" cy="3979334"/>
          </a:xfrm>
        </p:spPr>
        <p:txBody>
          <a:bodyPr/>
          <a:lstStyle/>
          <a:p>
            <a:pPr algn="l"/>
            <a:r>
              <a:rPr lang="it-IT" dirty="0"/>
              <a:t>Nella storia della sociologia si sono delineati due fondamentali paradigmi sociologici: solitamente vengono indicati con i termini «olismo» e «individualismo metodologico».</a:t>
            </a:r>
          </a:p>
          <a:p>
            <a:pPr algn="l"/>
            <a:r>
              <a:rPr lang="it-IT" dirty="0"/>
              <a:t>Con T. Kuhn possiamo infatti ammettere che il progresso scientifico (soprattutto nell’ambito delle scienze storico-sociali e filosofiche) non avviene per «accumulazione» di conoscenze ma in virtù di una alternanza di PARADIGMI</a:t>
            </a:r>
          </a:p>
          <a:p>
            <a:pPr algn="l"/>
            <a:r>
              <a:rPr lang="it-IT" dirty="0"/>
              <a:t>Per T. Kuhn un paradigma è un insieme di teorie, leggi e strumenti che definiscono una certa tradizione di ricerca.</a:t>
            </a:r>
          </a:p>
          <a:p>
            <a:pPr algn="l"/>
            <a:r>
              <a:rPr lang="it-IT" dirty="0"/>
              <a:t>Perché un  paradigma s’impone su altri? Per la sua forza persuasiva e certamente per il grado di consenso che raccoglie all’interno della comunità scientifica</a:t>
            </a:r>
          </a:p>
        </p:txBody>
      </p:sp>
    </p:spTree>
    <p:extLst>
      <p:ext uri="{BB962C8B-B14F-4D97-AF65-F5344CB8AC3E}">
        <p14:creationId xmlns:p14="http://schemas.microsoft.com/office/powerpoint/2010/main" val="1595719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8545874-648B-467C-A42F-B5CDE41F2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7400"/>
          </a:xfrm>
        </p:spPr>
        <p:txBody>
          <a:bodyPr/>
          <a:lstStyle/>
          <a:p>
            <a:r>
              <a:rPr lang="it-IT" dirty="0"/>
              <a:t>Olismo e individualismo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AB64F33-5494-450E-AB69-A0B24612EE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69533"/>
            <a:ext cx="8596668" cy="4271829"/>
          </a:xfrm>
        </p:spPr>
        <p:txBody>
          <a:bodyPr/>
          <a:lstStyle/>
          <a:p>
            <a:r>
              <a:rPr lang="it-IT" dirty="0"/>
              <a:t>Sono due tradizioni di ricerca, due approcci, due paradigmi che riflettono le due risposte fondamentali alla stessa domanda, e cioè: </a:t>
            </a:r>
          </a:p>
          <a:p>
            <a:endParaRPr lang="it-IT" dirty="0"/>
          </a:p>
          <a:p>
            <a:r>
              <a:rPr lang="it-IT" dirty="0"/>
              <a:t>          Che cos’è la società?   Una «totalità in sé chiusa» o un insieme complesso di interazioni di azioni individuali?</a:t>
            </a:r>
          </a:p>
          <a:p>
            <a:endParaRPr lang="it-IT" dirty="0"/>
          </a:p>
          <a:p>
            <a:r>
              <a:rPr lang="it-IT" dirty="0"/>
              <a:t>L’esistenza e la persistenza di questi due paradigmi, come vedremo, evidenziano una  sorta di duplicità dell’oggetto della sociologia. </a:t>
            </a:r>
          </a:p>
          <a:p>
            <a:r>
              <a:rPr lang="it-IT" dirty="0"/>
              <a:t>Olismo: come studio della totalità sociale, delle strutture, istituzioni, sistemi sociali</a:t>
            </a:r>
          </a:p>
          <a:p>
            <a:r>
              <a:rPr lang="it-IT" dirty="0"/>
              <a:t>Individualismo: come studio di comportamenti individuali, di azioni sociali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48417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B2E6A91-799A-4129-91A9-FF0DD5570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45067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C2C5675-9902-4C8D-AF78-8813A8109B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35655"/>
            <a:ext cx="8596668" cy="3880773"/>
          </a:xfrm>
        </p:spPr>
        <p:txBody>
          <a:bodyPr/>
          <a:lstStyle/>
          <a:p>
            <a:r>
              <a:rPr lang="it-IT" dirty="0"/>
              <a:t>Se nelle concezioni olistiche la società viene concepita come totalità, che possiede caratteristiche proprie spesso assimilate a quelle degli organismi (analogie con la biologia, funzionalismo)</a:t>
            </a:r>
          </a:p>
          <a:p>
            <a:r>
              <a:rPr lang="it-IT" dirty="0"/>
              <a:t>Viceversa, nelle concezioni cosiddette «individualistiche», l’attenzione è rivolta prevalentemente alle singole parti costitutive della società.</a:t>
            </a:r>
          </a:p>
          <a:p>
            <a:endParaRPr lang="it-IT" dirty="0"/>
          </a:p>
          <a:p>
            <a:pPr marL="0" indent="0">
              <a:buNone/>
            </a:pPr>
            <a:r>
              <a:rPr lang="it-IT" dirty="0"/>
              <a:t>Da queste contrapposte visioni, derivano alcune classiche dicotomie concettuali:</a:t>
            </a:r>
          </a:p>
          <a:p>
            <a:pPr marL="0" indent="0">
              <a:buNone/>
            </a:pPr>
            <a:r>
              <a:rPr lang="it-IT" dirty="0"/>
              <a:t>Controllo sociale o libertà?; sistema sociale o attore sociale?; struttura sociale o soggetto individuale?; consenso o conflitto?; stabilità o mutamento? Statica o dinamica sociale? Comunità o società? </a:t>
            </a:r>
          </a:p>
        </p:txBody>
      </p:sp>
    </p:spTree>
    <p:extLst>
      <p:ext uri="{BB962C8B-B14F-4D97-AF65-F5344CB8AC3E}">
        <p14:creationId xmlns:p14="http://schemas.microsoft.com/office/powerpoint/2010/main" val="3275787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9E2BFE2-9863-4AE9-A72A-639C0755B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85800"/>
          </a:xfrm>
        </p:spPr>
        <p:txBody>
          <a:bodyPr>
            <a:normAutofit fontScale="90000"/>
          </a:bodyPr>
          <a:lstStyle/>
          <a:p>
            <a:r>
              <a:rPr lang="it-IT" dirty="0"/>
              <a:t>Due differenti risposte alla stessa domanda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01CAA72-BF7C-4DC3-8047-7B7513C024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39333"/>
            <a:ext cx="8596668" cy="4602029"/>
          </a:xfrm>
        </p:spPr>
        <p:txBody>
          <a:bodyPr/>
          <a:lstStyle/>
          <a:p>
            <a:r>
              <a:rPr lang="it-IT" dirty="0"/>
              <a:t>I fenomeni sociali hanno una autonomia intrinseca (e leggi proprie) o, al contrario, sono prodotti dall’agire sociale?</a:t>
            </a:r>
          </a:p>
          <a:p>
            <a:r>
              <a:rPr lang="it-IT" dirty="0"/>
              <a:t>Olismo e individualismo rappresentano pertanto due possibilità di risposta alla domanda relativa alla natura dei fenomeni sociali: si dà un primato della struttura sociale sull’attore o, viceversa, un primato dell’azione sociale sulla struttura e sulle istituzioni?</a:t>
            </a:r>
          </a:p>
          <a:p>
            <a:r>
              <a:rPr lang="it-IT" dirty="0"/>
              <a:t>Due esempi: </a:t>
            </a:r>
          </a:p>
          <a:p>
            <a:r>
              <a:rPr lang="it-IT" dirty="0"/>
              <a:t>il concetto di «anomia» in E. </a:t>
            </a:r>
            <a:r>
              <a:rPr lang="it-IT" dirty="0" err="1"/>
              <a:t>Durkheim</a:t>
            </a:r>
            <a:endParaRPr lang="it-IT" dirty="0"/>
          </a:p>
          <a:p>
            <a:r>
              <a:rPr lang="it-IT" dirty="0"/>
              <a:t>La nascita dello spirito capitalistico in M. Weber  </a:t>
            </a:r>
          </a:p>
        </p:txBody>
      </p:sp>
    </p:spTree>
    <p:extLst>
      <p:ext uri="{BB962C8B-B14F-4D97-AF65-F5344CB8AC3E}">
        <p14:creationId xmlns:p14="http://schemas.microsoft.com/office/powerpoint/2010/main" val="3362079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0852C60-3AFB-4E6C-8BDA-8A8845F55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Olismo (dal greco </a:t>
            </a:r>
            <a:r>
              <a:rPr lang="it-IT" dirty="0" err="1"/>
              <a:t>Olon</a:t>
            </a:r>
            <a:r>
              <a:rPr lang="it-IT" dirty="0"/>
              <a:t>, tutto)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5B5A2D3-619D-41DC-8AA6-8F30A47861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22401"/>
            <a:ext cx="8596668" cy="4618962"/>
          </a:xfrm>
        </p:spPr>
        <p:txBody>
          <a:bodyPr/>
          <a:lstStyle/>
          <a:p>
            <a:r>
              <a:rPr lang="it-IT" dirty="0"/>
              <a:t>Nella sua accezione più generale  e frequente, esprime la tesi dell’esistenza di un «tutto» indipendente dalle sue parti componenti e irriducibile alla somma di tali parti</a:t>
            </a:r>
          </a:p>
          <a:p>
            <a:r>
              <a:rPr lang="it-IT" dirty="0"/>
              <a:t>Ad es. in biologia si parla di olismo per enunciare il principio secondo cui una n determinata funzione o livello organico non è riducibile ai fattori inferiori che lo compongono. </a:t>
            </a:r>
          </a:p>
          <a:p>
            <a:r>
              <a:rPr lang="it-IT" dirty="0"/>
              <a:t>E’ stato spesso usato come sinonimo di organicismo</a:t>
            </a:r>
          </a:p>
          <a:p>
            <a:r>
              <a:rPr lang="it-IT" dirty="0"/>
              <a:t>Per </a:t>
            </a:r>
            <a:r>
              <a:rPr lang="it-IT" dirty="0" err="1"/>
              <a:t>Durkheim</a:t>
            </a:r>
            <a:r>
              <a:rPr lang="it-IT" dirty="0"/>
              <a:t>, ad esempio, la società possiede proprietà eleggi proprie che non possono essere ricavate per induzione o per generalizzazione dalle proprietà e dalle leggi riguardanti i singoli individui</a:t>
            </a:r>
          </a:p>
          <a:p>
            <a:r>
              <a:rPr lang="it-IT" dirty="0"/>
              <a:t>In  questo senso, esiste, per </a:t>
            </a:r>
            <a:r>
              <a:rPr lang="it-IT" dirty="0" err="1"/>
              <a:t>Durkheim</a:t>
            </a:r>
            <a:r>
              <a:rPr lang="it-IT" dirty="0"/>
              <a:t>, una «specificità del sociale» (es. il fenomeno dell’anomia). Per Marx: la dialettica fra struttura e sovrastruttura</a:t>
            </a:r>
          </a:p>
          <a:p>
            <a:r>
              <a:rPr lang="it-IT" dirty="0"/>
              <a:t>A questa impostazione sono state sollevate critiche in particolare dalla cosiddetta «scuola austriaca»  (K. Popper, F. von Hayek, etc.)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65887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4780C65-37A2-4BA5-BEAF-06980190C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90600"/>
          </a:xfrm>
        </p:spPr>
        <p:txBody>
          <a:bodyPr/>
          <a:lstStyle/>
          <a:p>
            <a:r>
              <a:rPr lang="it-IT" dirty="0"/>
              <a:t>L’individualismo metodologico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919B476-DEC5-4F9E-88DB-05011A9956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39333"/>
            <a:ext cx="8596668" cy="4602029"/>
          </a:xfrm>
        </p:spPr>
        <p:txBody>
          <a:bodyPr/>
          <a:lstStyle/>
          <a:p>
            <a:endParaRPr lang="it-IT" dirty="0"/>
          </a:p>
          <a:p>
            <a:r>
              <a:rPr lang="it-IT" dirty="0"/>
              <a:t>Per l’individualismo metodologico, il cui principale esponente in ambito sociologico, è stato Max Weber, la società non è affatto un «tutto», ma addirittura un «</a:t>
            </a:r>
            <a:r>
              <a:rPr lang="it-IT" dirty="0" err="1"/>
              <a:t>ens</a:t>
            </a:r>
            <a:r>
              <a:rPr lang="it-IT" dirty="0"/>
              <a:t> </a:t>
            </a:r>
            <a:r>
              <a:rPr lang="it-IT" dirty="0" err="1"/>
              <a:t>fictum</a:t>
            </a:r>
            <a:r>
              <a:rPr lang="it-IT" dirty="0"/>
              <a:t>», una sorta di finzione, una espressione a cui non corrisponde una realtà concreta.</a:t>
            </a:r>
          </a:p>
          <a:p>
            <a:r>
              <a:rPr lang="it-IT" dirty="0"/>
              <a:t>Dal momento che la «società» non è altro che la somma degli individui che la compongono. </a:t>
            </a:r>
          </a:p>
          <a:p>
            <a:r>
              <a:rPr lang="it-IT" dirty="0"/>
              <a:t>La società è infatti un a somma di relazioni, di interazioni le cui componenti essenziali restano unicamente gli individui</a:t>
            </a:r>
          </a:p>
        </p:txBody>
      </p:sp>
    </p:spTree>
    <p:extLst>
      <p:ext uri="{BB962C8B-B14F-4D97-AF65-F5344CB8AC3E}">
        <p14:creationId xmlns:p14="http://schemas.microsoft.com/office/powerpoint/2010/main" val="1701745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B9C5466-5E8E-4A27-A97C-ADFC9EAAC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92200"/>
          </a:xfrm>
        </p:spPr>
        <p:txBody>
          <a:bodyPr/>
          <a:lstStyle/>
          <a:p>
            <a:r>
              <a:rPr lang="it-IT" dirty="0"/>
              <a:t>Tentativi di superare questa dicotomia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29BEED8-D5B7-4725-8C24-75174CAEB2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P. P. Donati,  La sociologia relazionale</a:t>
            </a:r>
          </a:p>
          <a:p>
            <a:r>
              <a:rPr lang="it-IT" dirty="0"/>
              <a:t>Margaret Archer, La morfogenesi della società</a:t>
            </a:r>
          </a:p>
          <a:p>
            <a:r>
              <a:rPr lang="it-IT" dirty="0"/>
              <a:t>Il dilemma delle scienze sociali: </a:t>
            </a:r>
          </a:p>
          <a:p>
            <a:pPr algn="just"/>
            <a:r>
              <a:rPr lang="it-IT" dirty="0">
                <a:highlight>
                  <a:srgbClr val="FFFF00"/>
                </a:highlight>
              </a:rPr>
              <a:t>La teoria sociale ha la necessità di concettualizzare l’agente umano come qualcuno che da una parte è plasmato dalla dimensione sociale  (dalla cultura, dal linguaggio, etc.), ma dall’altro come qualcuno che possiede (anche) la capacità di incidere e trasformare la dimensione sociale in cui egli è chiamato a vivere</a:t>
            </a:r>
          </a:p>
          <a:p>
            <a:pPr algn="just"/>
            <a:endParaRPr lang="it-IT" dirty="0">
              <a:highlight>
                <a:srgbClr val="FFFF00"/>
              </a:highlight>
            </a:endParaRPr>
          </a:p>
          <a:p>
            <a:pPr algn="just"/>
            <a:r>
              <a:rPr lang="it-IT" dirty="0">
                <a:highlight>
                  <a:srgbClr val="FFFF00"/>
                </a:highlight>
              </a:rPr>
              <a:t>Per certi versi la storia della sociologia e delle teorie che si sono succedute nel tempo, fino ad oggi, è la storia di una continua oscillazione fra questi due estremi </a:t>
            </a:r>
          </a:p>
        </p:txBody>
      </p:sp>
    </p:spTree>
    <p:extLst>
      <p:ext uri="{BB962C8B-B14F-4D97-AF65-F5344CB8AC3E}">
        <p14:creationId xmlns:p14="http://schemas.microsoft.com/office/powerpoint/2010/main" val="1813579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662E61C-0A61-4C68-B7AA-AB57AD378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Margaret Archer: l’uomo </a:t>
            </a:r>
            <a:r>
              <a:rPr lang="it-IT" dirty="0" err="1"/>
              <a:t>iposocializzato</a:t>
            </a:r>
            <a:r>
              <a:rPr lang="it-IT" dirty="0"/>
              <a:t> e l’uomo </a:t>
            </a:r>
            <a:r>
              <a:rPr lang="it-IT" dirty="0" err="1"/>
              <a:t>ipersocializzato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F9A5A01-785D-448B-B402-FB886C9CA1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Il pensiero illuminista, da cui poi nascerà la sociologia, ha promosso un concetto di uomo razionale, per nulla debitore alla società, auto-sufficiente, e quindi «</a:t>
            </a:r>
            <a:r>
              <a:rPr lang="it-IT" dirty="0" err="1"/>
              <a:t>ipo</a:t>
            </a:r>
            <a:r>
              <a:rPr lang="it-IT" dirty="0"/>
              <a:t>-socializzato»</a:t>
            </a:r>
          </a:p>
          <a:p>
            <a:r>
              <a:rPr lang="it-IT" dirty="0"/>
              <a:t>Ma successivamente</a:t>
            </a:r>
          </a:p>
          <a:p>
            <a:r>
              <a:rPr lang="it-IT" dirty="0"/>
              <a:t>È emerso u n concetto di uomo «</a:t>
            </a:r>
            <a:r>
              <a:rPr lang="it-IT" dirty="0" err="1"/>
              <a:t>ipersocializzato</a:t>
            </a:r>
            <a:r>
              <a:rPr lang="it-IT" dirty="0"/>
              <a:t>», che in tutte le sue caratteristiche, se escludiamo quelle biologiche, viene formato e plasmato dal contesto sociale in cui avviene la sua socializzazione primaria e secondaria. In  questo secondo caso egli è del tutto dipendente dalla società e non possiede alcuna capacità di </a:t>
            </a:r>
            <a:r>
              <a:rPr lang="it-IT" dirty="0" err="1"/>
              <a:t>trasfomare</a:t>
            </a:r>
            <a:r>
              <a:rPr lang="it-IT" dirty="0"/>
              <a:t> l’ambiente sociale. </a:t>
            </a:r>
          </a:p>
          <a:p>
            <a:r>
              <a:rPr lang="it-IT" dirty="0"/>
              <a:t>E’ possibile ristabilire un equilibrio fra queste due opposte visioni della società? Questo è probabilmente oggi il problema scientifico più rilevante della teoria sociologica. </a:t>
            </a:r>
          </a:p>
        </p:txBody>
      </p:sp>
    </p:spTree>
    <p:extLst>
      <p:ext uri="{BB962C8B-B14F-4D97-AF65-F5344CB8AC3E}">
        <p14:creationId xmlns:p14="http://schemas.microsoft.com/office/powerpoint/2010/main" val="30755597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0500A78-46E7-4FFB-A55A-D60122E5F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133" y="253999"/>
            <a:ext cx="8799869" cy="1811868"/>
          </a:xfrm>
        </p:spPr>
        <p:txBody>
          <a:bodyPr>
            <a:normAutofit/>
          </a:bodyPr>
          <a:lstStyle/>
          <a:p>
            <a:r>
              <a:rPr lang="it-IT" dirty="0"/>
              <a:t>Insufficienza e limiti di questi due paradigmi (</a:t>
            </a:r>
            <a:r>
              <a:rPr lang="it-IT" dirty="0" err="1"/>
              <a:t>sociocentrico</a:t>
            </a:r>
            <a:r>
              <a:rPr lang="it-IT" dirty="0"/>
              <a:t> e antropocentrico). Sociologia e modernità 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512D438-A35F-40D2-AC95-F4F693A14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867" y="2065867"/>
            <a:ext cx="8732135" cy="3975495"/>
          </a:xfrm>
        </p:spPr>
        <p:txBody>
          <a:bodyPr/>
          <a:lstStyle/>
          <a:p>
            <a:r>
              <a:rPr lang="it-IT" dirty="0"/>
              <a:t>Possiamo concludere così:</a:t>
            </a:r>
          </a:p>
          <a:p>
            <a:r>
              <a:rPr lang="it-IT" dirty="0"/>
              <a:t>L’uomo è dotato di una socialità che tuttavia gli consente di portare un contributo vitale alla realizzazione del suo potenziale in quanto essere umano</a:t>
            </a:r>
          </a:p>
          <a:p>
            <a:endParaRPr lang="it-IT" dirty="0"/>
          </a:p>
          <a:p>
            <a:pPr marL="0" indent="0">
              <a:buNone/>
            </a:pPr>
            <a:r>
              <a:rPr lang="it-IT" dirty="0"/>
              <a:t>La sociologia come «scienza della crisi», come «coscienza critica della modernità», la dissoluzione dei legami e vincoli di tipo comunitario </a:t>
            </a:r>
          </a:p>
          <a:p>
            <a:pPr marL="0" indent="0">
              <a:buNone/>
            </a:pPr>
            <a:r>
              <a:rPr lang="it-IT" dirty="0"/>
              <a:t>R. Aron:   «La sociologia si è posta come scopo quello di risolvere la crisi del mondo moderno, ossia di fornire il sistema di idee scientifiche che presiederà alla riorganizzazione sociale </a:t>
            </a:r>
          </a:p>
          <a:p>
            <a:pPr marL="0" indent="0">
              <a:buNone/>
            </a:pPr>
            <a:r>
              <a:rPr lang="it-IT" dirty="0"/>
              <a:t>La sociologia come scienza umanistica, e non «naturale» (P.L. </a:t>
            </a:r>
            <a:r>
              <a:rPr lang="it-IT"/>
              <a:t>Berger) </a:t>
            </a:r>
            <a:endParaRPr lang="it-IT" dirty="0"/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68072572"/>
      </p:ext>
    </p:extLst>
  </p:cSld>
  <p:clrMapOvr>
    <a:masterClrMapping/>
  </p:clrMapOvr>
</p:sld>
</file>

<file path=ppt/theme/theme1.xml><?xml version="1.0" encoding="utf-8"?>
<a:theme xmlns:a="http://schemas.openxmlformats.org/drawingml/2006/main" name="Sfaccettatur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49</TotalTime>
  <Words>1014</Words>
  <Application>Microsoft Office PowerPoint</Application>
  <PresentationFormat>Widescreen</PresentationFormat>
  <Paragraphs>56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Sfaccettatura</vt:lpstr>
      <vt:lpstr>Olismo e individualismo metodologico in sociologia </vt:lpstr>
      <vt:lpstr>Olismo e individualismo</vt:lpstr>
      <vt:lpstr>Presentazione standard di PowerPoint</vt:lpstr>
      <vt:lpstr>Due differenti risposte alla stessa domanda</vt:lpstr>
      <vt:lpstr>Olismo (dal greco Olon, tutto)</vt:lpstr>
      <vt:lpstr>L’individualismo metodologico</vt:lpstr>
      <vt:lpstr>Tentativi di superare questa dicotomia</vt:lpstr>
      <vt:lpstr>Margaret Archer: l’uomo iposocializzato e l’uomo ipersocializzato</vt:lpstr>
      <vt:lpstr>Insufficienza e limiti di questi due paradigmi (sociocentrico e antropocentrico). Sociologia e modernità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Olismo e individualismo metodologico in sociologia</dc:title>
  <dc:creator>Allodi</dc:creator>
  <cp:lastModifiedBy>Administrator</cp:lastModifiedBy>
  <cp:revision>6</cp:revision>
  <cp:lastPrinted>2020-02-11T04:17:52Z</cp:lastPrinted>
  <dcterms:created xsi:type="dcterms:W3CDTF">2018-10-02T13:55:50Z</dcterms:created>
  <dcterms:modified xsi:type="dcterms:W3CDTF">2020-02-11T04:19:00Z</dcterms:modified>
</cp:coreProperties>
</file>