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5143500" type="screen16x9"/>
  <p:notesSz cx="9144000" cy="51435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senza titolo" id="{CD86285C-B973-E14C-B62D-23D279546F1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73" autoAdjust="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6262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40404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6262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6262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0574" y="3354192"/>
            <a:ext cx="2863735" cy="1789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94606" y="3395746"/>
            <a:ext cx="2755671" cy="1747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3440" y="2604617"/>
            <a:ext cx="2848924" cy="2466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1167" y="3218315"/>
            <a:ext cx="510123" cy="471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54422" y="4599478"/>
            <a:ext cx="552432" cy="447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26601" y="1660266"/>
            <a:ext cx="6032284" cy="34493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4376651"/>
            <a:ext cx="9144000" cy="3906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4410075"/>
            <a:ext cx="9144000" cy="2476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11879" y="2140521"/>
            <a:ext cx="4509655" cy="13799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356" y="209943"/>
            <a:ext cx="7923286" cy="121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26262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1240" y="1640535"/>
            <a:ext cx="7321519" cy="2907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40404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300000">
            <a:off x="3652005" y="2372392"/>
            <a:ext cx="4247042" cy="1805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sz="7200" spc="-60" baseline="4629" dirty="0">
                <a:solidFill>
                  <a:srgbClr val="000100"/>
                </a:solidFill>
                <a:latin typeface="Cambria"/>
                <a:cs typeface="Cambria"/>
              </a:rPr>
              <a:t>Il</a:t>
            </a:r>
            <a:r>
              <a:rPr sz="7200" spc="-240" baseline="4629" dirty="0">
                <a:solidFill>
                  <a:srgbClr val="000100"/>
                </a:solidFill>
                <a:latin typeface="Cambria"/>
                <a:cs typeface="Cambria"/>
              </a:rPr>
              <a:t> </a:t>
            </a:r>
            <a:r>
              <a:rPr sz="7200" spc="-97" baseline="4050" dirty="0" smtClean="0">
                <a:solidFill>
                  <a:srgbClr val="000100"/>
                </a:solidFill>
                <a:latin typeface="Cambria"/>
                <a:cs typeface="Cambria"/>
              </a:rPr>
              <a:t>f</a:t>
            </a:r>
            <a:r>
              <a:rPr sz="7200" spc="-97" baseline="3472" dirty="0" smtClean="0">
                <a:solidFill>
                  <a:srgbClr val="000100"/>
                </a:solidFill>
                <a:latin typeface="Cambria"/>
                <a:cs typeface="Cambria"/>
              </a:rPr>
              <a:t>un</a:t>
            </a:r>
            <a:r>
              <a:rPr sz="7200" spc="-97" baseline="2893" dirty="0" smtClean="0">
                <a:solidFill>
                  <a:srgbClr val="000100"/>
                </a:solidFill>
                <a:latin typeface="Cambria"/>
                <a:cs typeface="Cambria"/>
              </a:rPr>
              <a:t>z</a:t>
            </a:r>
            <a:r>
              <a:rPr sz="7200" spc="-97" baseline="2314" dirty="0" smtClean="0">
                <a:solidFill>
                  <a:srgbClr val="000100"/>
                </a:solidFill>
                <a:latin typeface="Cambria"/>
                <a:cs typeface="Cambria"/>
              </a:rPr>
              <a:t>io</a:t>
            </a:r>
            <a:r>
              <a:rPr sz="7200" spc="-97" baseline="1736" dirty="0" smtClean="0">
                <a:solidFill>
                  <a:srgbClr val="000100"/>
                </a:solidFill>
                <a:latin typeface="Cambria"/>
                <a:cs typeface="Cambria"/>
              </a:rPr>
              <a:t>n</a:t>
            </a:r>
            <a:r>
              <a:rPr sz="7200" spc="-97" baseline="1157" dirty="0" smtClean="0">
                <a:solidFill>
                  <a:srgbClr val="000100"/>
                </a:solidFill>
                <a:latin typeface="Cambria"/>
                <a:cs typeface="Cambria"/>
              </a:rPr>
              <a:t>a</a:t>
            </a:r>
            <a:r>
              <a:rPr sz="4800" spc="-65" dirty="0" smtClean="0">
                <a:solidFill>
                  <a:srgbClr val="000100"/>
                </a:solidFill>
                <a:latin typeface="Cambria"/>
                <a:cs typeface="Cambria"/>
              </a:rPr>
              <a:t>lismo</a:t>
            </a:r>
            <a:endParaRPr lang="it-IT" sz="4800" spc="-65" dirty="0" smtClean="0">
              <a:solidFill>
                <a:srgbClr val="000100"/>
              </a:solidFill>
              <a:latin typeface="Cambria"/>
              <a:cs typeface="Cambria"/>
            </a:endParaRPr>
          </a:p>
          <a:p>
            <a:pPr algn="ctr">
              <a:spcAft>
                <a:spcPct val="0"/>
              </a:spcAft>
            </a:pPr>
            <a:r>
              <a:rPr lang="it-IT" dirty="0">
                <a:latin typeface="Century Schoolbook" charset="0"/>
                <a:ea typeface="ＭＳ Ｐゴシック" charset="0"/>
              </a:rPr>
              <a:t>Sociologia dei processi culturali </a:t>
            </a:r>
          </a:p>
          <a:p>
            <a:pPr algn="ctr">
              <a:spcAft>
                <a:spcPct val="0"/>
              </a:spcAft>
            </a:pPr>
            <a:r>
              <a:rPr lang="it-IT" dirty="0">
                <a:latin typeface="Century Schoolbook" charset="0"/>
                <a:ea typeface="ＭＳ Ｐゴシック" charset="0"/>
              </a:rPr>
              <a:t>A.A. 2015-2016</a:t>
            </a:r>
          </a:p>
          <a:p>
            <a:pPr>
              <a:lnSpc>
                <a:spcPts val="4800"/>
              </a:lnSpc>
            </a:pPr>
            <a:endParaRPr sz="4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356" y="209943"/>
            <a:ext cx="792328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000" spc="-5" dirty="0"/>
              <a:t>L’unità </a:t>
            </a:r>
            <a:r>
              <a:rPr sz="4000" dirty="0"/>
              <a:t>base </a:t>
            </a:r>
            <a:r>
              <a:rPr sz="4000" spc="-5" dirty="0"/>
              <a:t>dell’azione</a:t>
            </a:r>
            <a:r>
              <a:rPr sz="4000" spc="-20" dirty="0"/>
              <a:t> </a:t>
            </a:r>
            <a:r>
              <a:rPr sz="4000" spc="-5" dirty="0"/>
              <a:t>sociale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914400" y="819150"/>
            <a:ext cx="7321519" cy="43243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i="0" dirty="0"/>
              <a:t>1. L’elemento base dell’azione sociale è l’</a:t>
            </a:r>
            <a:r>
              <a:rPr lang="it-IT" b="1" i="0" dirty="0">
                <a:solidFill>
                  <a:srgbClr val="FF0000"/>
                </a:solidFill>
              </a:rPr>
              <a:t>atto elementare </a:t>
            </a:r>
            <a:r>
              <a:rPr lang="it-IT" i="0" dirty="0"/>
              <a:t>che, secondo Parsons, consiste in </a:t>
            </a:r>
            <a:r>
              <a:rPr lang="it-IT" i="0" u="sng" dirty="0">
                <a:solidFill>
                  <a:srgbClr val="FF0000"/>
                </a:solidFill>
              </a:rPr>
              <a:t>4 elementi</a:t>
            </a:r>
            <a:r>
              <a:rPr lang="it-IT" i="0" dirty="0"/>
              <a:t>:</a:t>
            </a:r>
          </a:p>
          <a:p>
            <a:pPr algn="just"/>
            <a:r>
              <a:rPr lang="it-IT" i="0" dirty="0"/>
              <a:t>a. L’</a:t>
            </a:r>
            <a:r>
              <a:rPr lang="it-IT" dirty="0"/>
              <a:t>agente</a:t>
            </a:r>
          </a:p>
          <a:p>
            <a:pPr algn="just"/>
            <a:r>
              <a:rPr lang="it-IT" i="0" dirty="0"/>
              <a:t>b. Il </a:t>
            </a:r>
            <a:r>
              <a:rPr lang="it-IT" dirty="0"/>
              <a:t>fine dell’azione</a:t>
            </a:r>
          </a:p>
          <a:p>
            <a:pPr algn="just"/>
            <a:r>
              <a:rPr lang="it-IT" i="0" dirty="0"/>
              <a:t>c. Una </a:t>
            </a:r>
            <a:r>
              <a:rPr lang="it-IT" dirty="0"/>
              <a:t>situazione</a:t>
            </a:r>
            <a:r>
              <a:rPr lang="it-IT" i="0" dirty="0"/>
              <a:t> in cui avviene l’azione, e nella quale si distinguono elementi controllabili, i </a:t>
            </a:r>
            <a:r>
              <a:rPr lang="it-IT" b="1" i="0" dirty="0"/>
              <a:t>mezz</a:t>
            </a:r>
            <a:r>
              <a:rPr lang="it-IT" i="0" dirty="0"/>
              <a:t>i, ed elementi non controllabili, le </a:t>
            </a:r>
            <a:r>
              <a:rPr lang="it-IT" b="1" i="0" dirty="0"/>
              <a:t>condizioni</a:t>
            </a:r>
            <a:endParaRPr lang="it-IT" i="0" dirty="0"/>
          </a:p>
          <a:p>
            <a:pPr algn="just"/>
            <a:r>
              <a:rPr lang="it-IT" i="0" dirty="0"/>
              <a:t>d. Una </a:t>
            </a:r>
            <a:r>
              <a:rPr lang="it-IT" dirty="0"/>
              <a:t>relazione specifica </a:t>
            </a:r>
            <a:r>
              <a:rPr lang="it-IT" i="0" dirty="0"/>
              <a:t>tra i vari componenti dell’azione in modo tale che si riveli un orientamento normativo cui si ricollega </a:t>
            </a:r>
            <a:r>
              <a:rPr lang="it-IT" b="1" i="0" u="sng" dirty="0"/>
              <a:t>l’aspetto  volontaristico</a:t>
            </a:r>
            <a:r>
              <a:rPr lang="it-IT" i="0" dirty="0"/>
              <a:t>, cioè libero, dell’azione sociale</a:t>
            </a:r>
          </a:p>
          <a:p>
            <a:pPr algn="just"/>
            <a:r>
              <a:rPr lang="it-IT" i="0" dirty="0"/>
              <a:t>2. </a:t>
            </a:r>
            <a:r>
              <a:rPr lang="it-IT" dirty="0">
                <a:solidFill>
                  <a:srgbClr val="FF0000"/>
                </a:solidFill>
              </a:rPr>
              <a:t>Dalla interdipendenza di questi 4 elementi si determina il sistema  di azione sociale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4975">
              <a:lnSpc>
                <a:spcPct val="100000"/>
              </a:lnSpc>
            </a:pPr>
            <a:r>
              <a:rPr dirty="0"/>
              <a:t>I </a:t>
            </a:r>
            <a:r>
              <a:rPr spc="-5" dirty="0"/>
              <a:t>sistemi</a:t>
            </a:r>
            <a:r>
              <a:rPr spc="-50" dirty="0"/>
              <a:t> </a:t>
            </a:r>
            <a:r>
              <a:rPr spc="-5" dirty="0"/>
              <a:t>d’azione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304429"/>
            <a:ext cx="8610600" cy="3274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79500"/>
              </a:lnSpc>
            </a:pPr>
            <a:r>
              <a:rPr lang="it-IT" sz="2100" spc="95" dirty="0" smtClean="0">
                <a:solidFill>
                  <a:srgbClr val="A63212"/>
                </a:solidFill>
                <a:latin typeface="Arial"/>
                <a:cs typeface="Arial"/>
              </a:rPr>
              <a:t>1. </a:t>
            </a:r>
            <a:r>
              <a:rPr sz="2200" spc="95" dirty="0" smtClean="0">
                <a:solidFill>
                  <a:srgbClr val="FF0000"/>
                </a:solidFill>
                <a:latin typeface="Cambria"/>
                <a:cs typeface="Cambria"/>
              </a:rPr>
              <a:t>Orientamento </a:t>
            </a:r>
            <a:r>
              <a:rPr sz="2200" dirty="0">
                <a:solidFill>
                  <a:srgbClr val="FF0000"/>
                </a:solidFill>
                <a:latin typeface="Cambria"/>
                <a:cs typeface="Cambria"/>
              </a:rPr>
              <a:t>normativo è l’insieme delle credenze socialmente  condivise</a:t>
            </a:r>
            <a:endParaRPr sz="2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79500"/>
              </a:lnSpc>
            </a:pPr>
            <a:r>
              <a:rPr lang="it-IT" sz="2050" spc="645" dirty="0" smtClean="0">
                <a:solidFill>
                  <a:srgbClr val="A63212"/>
                </a:solidFill>
                <a:latin typeface="Arial"/>
                <a:cs typeface="Arial"/>
              </a:rPr>
              <a:t>2. </a:t>
            </a:r>
            <a:r>
              <a:rPr sz="2200" spc="645" dirty="0" smtClean="0">
                <a:solidFill>
                  <a:srgbClr val="404040"/>
                </a:solidFill>
                <a:latin typeface="Cambria"/>
                <a:cs typeface="Cambria"/>
              </a:rPr>
              <a:t>I 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sistemi d’azione sono tre: il </a:t>
            </a:r>
            <a:r>
              <a:rPr sz="2200" i="1" dirty="0">
                <a:solidFill>
                  <a:srgbClr val="404040"/>
                </a:solidFill>
                <a:latin typeface="Cambria"/>
                <a:cs typeface="Cambria"/>
              </a:rPr>
              <a:t>sistema sociale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, il </a:t>
            </a:r>
            <a:r>
              <a:rPr sz="2200" i="1" dirty="0">
                <a:solidFill>
                  <a:srgbClr val="404040"/>
                </a:solidFill>
                <a:latin typeface="Cambria"/>
                <a:cs typeface="Cambria"/>
              </a:rPr>
              <a:t>sistema della  personalità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, il sistema della </a:t>
            </a:r>
            <a:r>
              <a:rPr sz="2200" spc="-5" dirty="0">
                <a:solidFill>
                  <a:srgbClr val="404040"/>
                </a:solidFill>
                <a:latin typeface="Cambria"/>
                <a:cs typeface="Cambria"/>
              </a:rPr>
              <a:t>cultura. 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Nella loro interazione si gioca  la possibilità dell’ordine sociale, fortemente dipendente dal  concetto </a:t>
            </a:r>
            <a:r>
              <a:rPr sz="2200" spc="-5" dirty="0">
                <a:solidFill>
                  <a:srgbClr val="404040"/>
                </a:solidFill>
                <a:latin typeface="Cambria"/>
                <a:cs typeface="Cambria"/>
              </a:rPr>
              <a:t>sociologico 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di</a:t>
            </a:r>
            <a:r>
              <a:rPr sz="2200" spc="-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b="1" i="1" dirty="0">
                <a:solidFill>
                  <a:srgbClr val="FF0000"/>
                </a:solidFill>
                <a:latin typeface="Cambria"/>
                <a:cs typeface="Cambria"/>
              </a:rPr>
              <a:t>ruolo</a:t>
            </a:r>
            <a:endParaRPr sz="2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80500"/>
              </a:lnSpc>
            </a:pPr>
            <a:r>
              <a:rPr lang="it-IT" sz="2100" spc="425" dirty="0" smtClean="0">
                <a:solidFill>
                  <a:srgbClr val="A63212"/>
                </a:solidFill>
                <a:latin typeface="Arial"/>
                <a:cs typeface="Arial"/>
              </a:rPr>
              <a:t>3. </a:t>
            </a:r>
            <a:r>
              <a:rPr sz="2200" spc="425" dirty="0" smtClean="0">
                <a:solidFill>
                  <a:srgbClr val="404040"/>
                </a:solidFill>
                <a:latin typeface="Cambria"/>
                <a:cs typeface="Cambria"/>
              </a:rPr>
              <a:t>Il</a:t>
            </a:r>
            <a:r>
              <a:rPr lang="it-IT" sz="2200" spc="425" dirty="0" smtClean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200" spc="-5" dirty="0" smtClean="0">
                <a:solidFill>
                  <a:srgbClr val="404040"/>
                </a:solidFill>
                <a:latin typeface="Cambria"/>
                <a:cs typeface="Cambria"/>
              </a:rPr>
              <a:t>ruolo 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sociale concilia </a:t>
            </a:r>
            <a:r>
              <a:rPr sz="2200" spc="-5" dirty="0">
                <a:solidFill>
                  <a:srgbClr val="404040"/>
                </a:solidFill>
                <a:latin typeface="Cambria"/>
                <a:cs typeface="Cambria"/>
              </a:rPr>
              <a:t>l’autonomia 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degli </a:t>
            </a:r>
            <a:r>
              <a:rPr sz="2200" spc="-5" dirty="0">
                <a:solidFill>
                  <a:srgbClr val="404040"/>
                </a:solidFill>
                <a:latin typeface="Cambria"/>
                <a:cs typeface="Cambria"/>
              </a:rPr>
              <a:t>individui 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con l’esigenza  di stabilità del sistema sociale, </a:t>
            </a:r>
            <a:r>
              <a:rPr sz="2200" dirty="0">
                <a:solidFill>
                  <a:srgbClr val="FF0000"/>
                </a:solidFill>
                <a:latin typeface="Cambria"/>
                <a:cs typeface="Cambria"/>
              </a:rPr>
              <a:t>inteso come </a:t>
            </a:r>
            <a:r>
              <a:rPr sz="2200" spc="-5" dirty="0">
                <a:solidFill>
                  <a:srgbClr val="FF0000"/>
                </a:solidFill>
                <a:latin typeface="Cambria"/>
                <a:cs typeface="Cambria"/>
              </a:rPr>
              <a:t>un </a:t>
            </a:r>
            <a:r>
              <a:rPr sz="2200" dirty="0">
                <a:solidFill>
                  <a:srgbClr val="FF0000"/>
                </a:solidFill>
                <a:latin typeface="Cambria"/>
                <a:cs typeface="Cambria"/>
              </a:rPr>
              <a:t>insieme integrato </a:t>
            </a:r>
            <a:r>
              <a:rPr sz="2200" dirty="0" smtClean="0">
                <a:solidFill>
                  <a:srgbClr val="FF0000"/>
                </a:solidFill>
                <a:latin typeface="Cambria"/>
                <a:cs typeface="Cambria"/>
              </a:rPr>
              <a:t>di </a:t>
            </a:r>
            <a:r>
              <a:rPr sz="2200" spc="-5" dirty="0">
                <a:solidFill>
                  <a:srgbClr val="FF0000"/>
                </a:solidFill>
                <a:latin typeface="Cambria"/>
                <a:cs typeface="Cambria"/>
              </a:rPr>
              <a:t>ruoli </a:t>
            </a:r>
            <a:r>
              <a:rPr sz="2200" spc="-5" dirty="0">
                <a:solidFill>
                  <a:srgbClr val="404040"/>
                </a:solidFill>
                <a:latin typeface="Cambria"/>
                <a:cs typeface="Cambria"/>
              </a:rPr>
              <a:t>che regge in quanto gli individui hanno </a:t>
            </a:r>
            <a:r>
              <a:rPr sz="2200" dirty="0">
                <a:solidFill>
                  <a:srgbClr val="FF0000"/>
                </a:solidFill>
                <a:latin typeface="Cambria"/>
                <a:cs typeface="Cambria"/>
              </a:rPr>
              <a:t>interiorizzato 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le </a:t>
            </a:r>
            <a:r>
              <a:rPr sz="2200" dirty="0" smtClean="0">
                <a:solidFill>
                  <a:srgbClr val="404040"/>
                </a:solidFill>
                <a:latin typeface="Cambria"/>
                <a:cs typeface="Cambria"/>
              </a:rPr>
              <a:t>credenze 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conformi alle </a:t>
            </a:r>
            <a:r>
              <a:rPr sz="2200" spc="-5" dirty="0">
                <a:solidFill>
                  <a:srgbClr val="FF0000"/>
                </a:solidFill>
                <a:latin typeface="Cambria"/>
                <a:cs typeface="Cambria"/>
              </a:rPr>
              <a:t>aspettative so</a:t>
            </a:r>
            <a:r>
              <a:rPr sz="2200" spc="-5" dirty="0">
                <a:solidFill>
                  <a:srgbClr val="404040"/>
                </a:solidFill>
                <a:latin typeface="Cambria"/>
                <a:cs typeface="Cambria"/>
              </a:rPr>
              <a:t>ciali 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connesse </a:t>
            </a:r>
            <a:r>
              <a:rPr sz="2200" spc="-5" dirty="0">
                <a:solidFill>
                  <a:srgbClr val="404040"/>
                </a:solidFill>
                <a:latin typeface="Cambria"/>
                <a:cs typeface="Cambria"/>
              </a:rPr>
              <a:t>ai 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loro </a:t>
            </a:r>
            <a:r>
              <a:rPr sz="2200" spc="-5" dirty="0">
                <a:solidFill>
                  <a:srgbClr val="FF0000"/>
                </a:solidFill>
                <a:latin typeface="Cambria"/>
                <a:cs typeface="Cambria"/>
              </a:rPr>
              <a:t>ruoli  </a:t>
            </a:r>
            <a:r>
              <a:rPr sz="2200" dirty="0">
                <a:solidFill>
                  <a:srgbClr val="404040"/>
                </a:solidFill>
                <a:latin typeface="Cambria"/>
                <a:cs typeface="Cambria"/>
              </a:rPr>
              <a:t>stessi</a:t>
            </a:r>
            <a:endParaRPr sz="2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346" y="240436"/>
            <a:ext cx="7968615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Il </a:t>
            </a:r>
            <a:r>
              <a:rPr dirty="0"/>
              <a:t>concetto </a:t>
            </a:r>
            <a:r>
              <a:rPr spc="-5" dirty="0"/>
              <a:t>sociologico di</a:t>
            </a:r>
            <a:r>
              <a:rPr spc="-55" dirty="0"/>
              <a:t> </a:t>
            </a:r>
            <a:r>
              <a:rPr spc="-5" dirty="0">
                <a:solidFill>
                  <a:srgbClr val="FF0000"/>
                </a:solidFill>
              </a:rPr>
              <a:t>ruolo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24" y="1266177"/>
            <a:ext cx="8078470" cy="311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900" spc="420" dirty="0" smtClean="0">
                <a:solidFill>
                  <a:srgbClr val="A63212"/>
                </a:solidFill>
                <a:latin typeface="Arial"/>
                <a:cs typeface="Arial"/>
              </a:rPr>
              <a:t>1.</a:t>
            </a:r>
            <a:r>
              <a:rPr sz="2000" spc="420" dirty="0" smtClean="0">
                <a:solidFill>
                  <a:srgbClr val="404040"/>
                </a:solidFill>
                <a:latin typeface="Cambria"/>
                <a:cs typeface="Cambria"/>
              </a:rPr>
              <a:t>Il</a:t>
            </a:r>
            <a:r>
              <a:rPr sz="2000" dirty="0" smtClean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mbria"/>
                <a:cs typeface="Cambria"/>
              </a:rPr>
              <a:t>ruolo 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è </a:t>
            </a:r>
            <a:r>
              <a:rPr sz="2000" spc="-5" dirty="0">
                <a:solidFill>
                  <a:srgbClr val="404040"/>
                </a:solidFill>
                <a:latin typeface="Cambria"/>
                <a:cs typeface="Cambria"/>
              </a:rPr>
              <a:t>indipendente dalla persona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it-IT" sz="1900" spc="420" dirty="0" smtClean="0">
                <a:solidFill>
                  <a:srgbClr val="A63212"/>
                </a:solidFill>
                <a:latin typeface="Arial"/>
                <a:cs typeface="Arial"/>
              </a:rPr>
              <a:t>2.</a:t>
            </a:r>
            <a:r>
              <a:rPr sz="2000" i="1" spc="420" dirty="0" smtClean="0">
                <a:solidFill>
                  <a:srgbClr val="FF0000"/>
                </a:solidFill>
                <a:latin typeface="Cambria"/>
                <a:cs typeface="Cambria"/>
              </a:rPr>
              <a:t>Il </a:t>
            </a:r>
            <a:r>
              <a:rPr sz="2000" i="1" spc="-5" dirty="0">
                <a:solidFill>
                  <a:srgbClr val="FF0000"/>
                </a:solidFill>
                <a:latin typeface="Cambria"/>
                <a:cs typeface="Cambria"/>
              </a:rPr>
              <a:t>ruolo </a:t>
            </a:r>
            <a:r>
              <a:rPr sz="2000" i="1" dirty="0">
                <a:solidFill>
                  <a:srgbClr val="FF0000"/>
                </a:solidFill>
                <a:latin typeface="Cambria"/>
                <a:cs typeface="Cambria"/>
              </a:rPr>
              <a:t>è </a:t>
            </a:r>
            <a:r>
              <a:rPr sz="2000" i="1" spc="-85" dirty="0" smtClean="0">
                <a:solidFill>
                  <a:srgbClr val="FF0000"/>
                </a:solidFill>
                <a:latin typeface="Cambria"/>
                <a:cs typeface="Cambria"/>
              </a:rPr>
              <a:t>de</a:t>
            </a:r>
            <a:r>
              <a:rPr lang="it-IT" sz="2000" i="1" spc="-85" dirty="0" err="1" smtClean="0">
                <a:solidFill>
                  <a:srgbClr val="FF0000"/>
                </a:solidFill>
                <a:latin typeface="Cambria"/>
                <a:cs typeface="Cambria"/>
              </a:rPr>
              <a:t>f</a:t>
            </a:r>
            <a:r>
              <a:rPr sz="2000" i="1" spc="-85" dirty="0" smtClean="0">
                <a:solidFill>
                  <a:srgbClr val="FF0000"/>
                </a:solidFill>
                <a:latin typeface="Cambria"/>
                <a:cs typeface="Cambria"/>
              </a:rPr>
              <a:t>inito </a:t>
            </a:r>
            <a:r>
              <a:rPr sz="2000" i="1" spc="-5" dirty="0">
                <a:solidFill>
                  <a:srgbClr val="FF0000"/>
                </a:solidFill>
                <a:latin typeface="Cambria"/>
                <a:cs typeface="Cambria"/>
              </a:rPr>
              <a:t>da </a:t>
            </a:r>
            <a:r>
              <a:rPr sz="2000" i="1" spc="-70" dirty="0" smtClean="0">
                <a:solidFill>
                  <a:srgbClr val="FF0000"/>
                </a:solidFill>
                <a:latin typeface="Cambria"/>
                <a:cs typeface="Cambria"/>
              </a:rPr>
              <a:t>speci</a:t>
            </a:r>
            <a:r>
              <a:rPr lang="it-IT" sz="2000" i="1" spc="-70" dirty="0" err="1" smtClean="0">
                <a:solidFill>
                  <a:srgbClr val="FF0000"/>
                </a:solidFill>
                <a:latin typeface="Cambria"/>
                <a:cs typeface="Cambria"/>
              </a:rPr>
              <a:t>f</a:t>
            </a:r>
            <a:r>
              <a:rPr sz="2000" i="1" spc="-70" dirty="0" smtClean="0">
                <a:solidFill>
                  <a:srgbClr val="FF0000"/>
                </a:solidFill>
                <a:latin typeface="Cambria"/>
                <a:cs typeface="Cambria"/>
              </a:rPr>
              <a:t>iche </a:t>
            </a:r>
            <a:r>
              <a:rPr sz="2000" i="1" spc="-5" dirty="0">
                <a:solidFill>
                  <a:srgbClr val="FF0000"/>
                </a:solidFill>
                <a:latin typeface="Cambria"/>
                <a:cs typeface="Cambria"/>
              </a:rPr>
              <a:t>aspettative </a:t>
            </a:r>
            <a:r>
              <a:rPr sz="2000" i="1" dirty="0">
                <a:solidFill>
                  <a:srgbClr val="FF0000"/>
                </a:solidFill>
                <a:latin typeface="Cambria"/>
                <a:cs typeface="Cambria"/>
              </a:rPr>
              <a:t>e </a:t>
            </a:r>
            <a:r>
              <a:rPr sz="2000" i="1" spc="-5" dirty="0">
                <a:solidFill>
                  <a:srgbClr val="FF0000"/>
                </a:solidFill>
                <a:latin typeface="Cambria"/>
                <a:cs typeface="Cambria"/>
              </a:rPr>
              <a:t>si coordina </a:t>
            </a:r>
            <a:r>
              <a:rPr sz="2000" i="1" dirty="0">
                <a:solidFill>
                  <a:srgbClr val="FF0000"/>
                </a:solidFill>
                <a:latin typeface="Cambria"/>
                <a:cs typeface="Cambria"/>
              </a:rPr>
              <a:t>con </a:t>
            </a:r>
            <a:r>
              <a:rPr sz="2000" i="1" spc="-5" dirty="0">
                <a:solidFill>
                  <a:srgbClr val="FF0000"/>
                </a:solidFill>
                <a:latin typeface="Cambria"/>
                <a:cs typeface="Cambria"/>
              </a:rPr>
              <a:t>altri</a:t>
            </a:r>
            <a:r>
              <a:rPr sz="2000" i="1" spc="-2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mbria"/>
                <a:cs typeface="Cambria"/>
              </a:rPr>
              <a:t>ruoli</a:t>
            </a:r>
            <a:endParaRPr sz="2000" i="1" dirty="0">
              <a:solidFill>
                <a:srgbClr val="FF000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2100"/>
              </a:lnSpc>
            </a:pPr>
            <a:r>
              <a:rPr lang="it-IT" sz="1900" spc="420" dirty="0" smtClean="0">
                <a:solidFill>
                  <a:srgbClr val="A63212"/>
                </a:solidFill>
                <a:latin typeface="Arial"/>
                <a:cs typeface="Arial"/>
              </a:rPr>
              <a:t>3.</a:t>
            </a:r>
            <a:r>
              <a:rPr sz="2000" spc="420" dirty="0" smtClean="0">
                <a:solidFill>
                  <a:srgbClr val="404040"/>
                </a:solidFill>
                <a:latin typeface="Cambria"/>
                <a:cs typeface="Cambria"/>
              </a:rPr>
              <a:t>Le </a:t>
            </a:r>
            <a:r>
              <a:rPr sz="2000" spc="-5" dirty="0">
                <a:solidFill>
                  <a:srgbClr val="404040"/>
                </a:solidFill>
                <a:latin typeface="Cambria"/>
                <a:cs typeface="Cambria"/>
              </a:rPr>
              <a:t>aspettative 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di </a:t>
            </a:r>
            <a:r>
              <a:rPr sz="2000" spc="-5" dirty="0">
                <a:solidFill>
                  <a:srgbClr val="404040"/>
                </a:solidFill>
                <a:latin typeface="Cambria"/>
                <a:cs typeface="Cambria"/>
              </a:rPr>
              <a:t>ruolo non sono 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naturali o </a:t>
            </a:r>
            <a:r>
              <a:rPr sz="2000" spc="-5" dirty="0">
                <a:solidFill>
                  <a:srgbClr val="404040"/>
                </a:solidFill>
                <a:latin typeface="Cambria"/>
                <a:cs typeface="Cambria"/>
              </a:rPr>
              <a:t>scontate, bensì derivano da  un processo di istituzionalizzazione 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e </a:t>
            </a:r>
            <a:r>
              <a:rPr sz="2000" spc="-5" dirty="0">
                <a:solidFill>
                  <a:srgbClr val="404040"/>
                </a:solidFill>
                <a:latin typeface="Cambria"/>
                <a:cs typeface="Cambria"/>
              </a:rPr>
              <a:t>di storia delle</a:t>
            </a:r>
            <a:r>
              <a:rPr sz="2000" spc="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mbria"/>
                <a:cs typeface="Cambria"/>
              </a:rPr>
              <a:t>istituzioni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90300"/>
              </a:lnSpc>
            </a:pPr>
            <a:r>
              <a:rPr lang="it-IT" sz="1900" spc="420" dirty="0" smtClean="0">
                <a:solidFill>
                  <a:srgbClr val="A63212"/>
                </a:solidFill>
                <a:latin typeface="Arial"/>
                <a:cs typeface="Arial"/>
              </a:rPr>
              <a:t>4.</a:t>
            </a:r>
            <a:r>
              <a:rPr sz="2000" i="1" spc="420" dirty="0" smtClean="0">
                <a:solidFill>
                  <a:srgbClr val="FF0000"/>
                </a:solidFill>
                <a:latin typeface="Cambria"/>
                <a:cs typeface="Cambria"/>
              </a:rPr>
              <a:t>Un </a:t>
            </a:r>
            <a:r>
              <a:rPr sz="2000" i="1" dirty="0">
                <a:solidFill>
                  <a:srgbClr val="FF0000"/>
                </a:solidFill>
                <a:latin typeface="Cambria"/>
                <a:cs typeface="Cambria"/>
              </a:rPr>
              <a:t>sistema sociale regge se la struttura integrata dei ruoli si mantiene  nel tempo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: ciò presuppone che gli individui abbiano interiorizzato  (sistema della personalità) quei ruoli socialmente condivisi (sistema  culturale)a fondamento delle aspettative di</a:t>
            </a:r>
            <a:r>
              <a:rPr sz="2000" spc="-1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ruolo</a:t>
            </a:r>
            <a:endParaRPr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356" y="209943"/>
            <a:ext cx="7923286" cy="769454"/>
          </a:xfrm>
          <a:prstGeom prst="rect">
            <a:avLst/>
          </a:prstGeom>
        </p:spPr>
        <p:txBody>
          <a:bodyPr vert="horz" wrap="square" lIns="0" tIns="213372" rIns="0" bIns="0" rtlCol="0">
            <a:spAutoFit/>
          </a:bodyPr>
          <a:lstStyle/>
          <a:p>
            <a:pPr marL="332740">
              <a:lnSpc>
                <a:spcPct val="100000"/>
              </a:lnSpc>
            </a:pPr>
            <a:r>
              <a:rPr sz="3600" dirty="0" smtClean="0"/>
              <a:t>Super</a:t>
            </a:r>
            <a:r>
              <a:rPr lang="it-IT" sz="3600" dirty="0" smtClean="0"/>
              <a:t>-</a:t>
            </a:r>
            <a:r>
              <a:rPr sz="3600" dirty="0" smtClean="0"/>
              <a:t>Io </a:t>
            </a:r>
            <a:r>
              <a:rPr sz="3600" dirty="0"/>
              <a:t>e processi di</a:t>
            </a:r>
            <a:r>
              <a:rPr sz="3600" spc="-35" dirty="0"/>
              <a:t> </a:t>
            </a:r>
            <a:r>
              <a:rPr sz="3600" spc="-5" dirty="0"/>
              <a:t>socializzazione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5924" y="1303159"/>
            <a:ext cx="8078470" cy="3354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88500"/>
              </a:lnSpc>
            </a:pPr>
            <a:r>
              <a:rPr lang="it-IT" sz="2250" spc="700" dirty="0" smtClean="0">
                <a:solidFill>
                  <a:srgbClr val="A63212"/>
                </a:solidFill>
                <a:latin typeface="Arial"/>
                <a:cs typeface="Arial"/>
              </a:rPr>
              <a:t>1.</a:t>
            </a:r>
            <a:r>
              <a:rPr sz="2400" spc="700" dirty="0" smtClean="0">
                <a:solidFill>
                  <a:srgbClr val="404040"/>
                </a:solidFill>
                <a:latin typeface="Cambria"/>
                <a:cs typeface="Cambria"/>
              </a:rPr>
              <a:t>I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processi di socializzazione sono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quelli che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presiedono al 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cambiamento di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ruolo: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io imparo prima da apprendista, poi 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divento esecutore, </a:t>
            </a:r>
            <a:r>
              <a:rPr sz="2400" spc="-135" dirty="0" smtClean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lang="it-IT" sz="2400" spc="-135" dirty="0" err="1" smtClean="0">
                <a:solidFill>
                  <a:srgbClr val="404040"/>
                </a:solidFill>
                <a:latin typeface="Cambria"/>
                <a:cs typeface="Cambria"/>
              </a:rPr>
              <a:t>f</a:t>
            </a:r>
            <a:r>
              <a:rPr sz="2400" spc="-135" dirty="0" smtClean="0">
                <a:solidFill>
                  <a:srgbClr val="404040"/>
                </a:solidFill>
                <a:latin typeface="Cambria"/>
                <a:cs typeface="Cambria"/>
              </a:rPr>
              <a:t>ine</a:t>
            </a:r>
            <a:r>
              <a:rPr sz="2400" spc="-15" dirty="0" smtClean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attore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ts val="2600"/>
              </a:lnSpc>
            </a:pPr>
            <a:r>
              <a:rPr lang="it-IT" sz="2250" spc="700" dirty="0" smtClean="0">
                <a:solidFill>
                  <a:srgbClr val="A63212"/>
                </a:solidFill>
                <a:latin typeface="Arial"/>
                <a:cs typeface="Arial"/>
              </a:rPr>
              <a:t>2.</a:t>
            </a:r>
            <a:r>
              <a:rPr sz="2400" spc="700" dirty="0" smtClean="0">
                <a:solidFill>
                  <a:srgbClr val="404040"/>
                </a:solidFill>
                <a:latin typeface="Cambria"/>
                <a:cs typeface="Cambria"/>
              </a:rPr>
              <a:t>I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processi di socializzazione sono attuati dalle </a:t>
            </a:r>
            <a:r>
              <a:rPr sz="2400" i="1" dirty="0">
                <a:solidFill>
                  <a:srgbClr val="FF0000"/>
                </a:solidFill>
                <a:latin typeface="Cambria"/>
                <a:cs typeface="Cambria"/>
              </a:rPr>
              <a:t>agenzie di  socializzazione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, come famiglia, la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scuola,</a:t>
            </a:r>
            <a:r>
              <a:rPr sz="2400" spc="-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etc…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2600"/>
              </a:lnSpc>
            </a:pPr>
            <a:r>
              <a:rPr lang="it-IT" sz="2250" spc="700" dirty="0" smtClean="0">
                <a:solidFill>
                  <a:srgbClr val="A63212"/>
                </a:solidFill>
                <a:latin typeface="Arial"/>
                <a:cs typeface="Arial"/>
              </a:rPr>
              <a:t>3.</a:t>
            </a:r>
            <a:r>
              <a:rPr sz="2400" spc="700" dirty="0" smtClean="0">
                <a:solidFill>
                  <a:srgbClr val="404040"/>
                </a:solidFill>
                <a:latin typeface="Cambria"/>
                <a:cs typeface="Cambria"/>
              </a:rPr>
              <a:t>A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fronte di tali processi, permangono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tuttavia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i dilemmi  dell’azione,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che Parsons </a:t>
            </a:r>
            <a:r>
              <a:rPr sz="2400" spc="-85" dirty="0" smtClean="0">
                <a:solidFill>
                  <a:srgbClr val="404040"/>
                </a:solidFill>
                <a:latin typeface="Cambria"/>
                <a:cs typeface="Cambria"/>
              </a:rPr>
              <a:t>identi</a:t>
            </a:r>
            <a:r>
              <a:rPr lang="it-IT" sz="2400" spc="-85" dirty="0" err="1" smtClean="0">
                <a:solidFill>
                  <a:srgbClr val="404040"/>
                </a:solidFill>
                <a:latin typeface="Cambria"/>
                <a:cs typeface="Cambria"/>
              </a:rPr>
              <a:t>f</a:t>
            </a:r>
            <a:r>
              <a:rPr sz="2400" spc="-85" dirty="0" smtClean="0">
                <a:solidFill>
                  <a:srgbClr val="404040"/>
                </a:solidFill>
                <a:latin typeface="Cambria"/>
                <a:cs typeface="Cambria"/>
              </a:rPr>
              <a:t>ica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all’interno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della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natura  volontaristica degli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individui in</a:t>
            </a:r>
            <a:r>
              <a:rPr sz="2400" spc="-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società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8271" y="225552"/>
            <a:ext cx="502348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759" marR="5080" indent="-480695">
              <a:lnSpc>
                <a:spcPts val="3800"/>
              </a:lnSpc>
            </a:pPr>
            <a:r>
              <a:rPr sz="3200" dirty="0"/>
              <a:t>I </a:t>
            </a:r>
            <a:r>
              <a:rPr sz="3200" spc="-5" dirty="0"/>
              <a:t>dilemmi dell’azione, </a:t>
            </a:r>
            <a:r>
              <a:rPr sz="3200" dirty="0"/>
              <a:t>ovvero  le 5 </a:t>
            </a:r>
            <a:r>
              <a:rPr sz="3200" spc="-5" dirty="0"/>
              <a:t>variabili</a:t>
            </a:r>
            <a:r>
              <a:rPr sz="3200" spc="-40" dirty="0"/>
              <a:t> </a:t>
            </a:r>
            <a:r>
              <a:rPr sz="3200" spc="-5" dirty="0"/>
              <a:t>strutturali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24" y="1263637"/>
            <a:ext cx="8091805" cy="3424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charset="2"/>
              <a:buChar char="q"/>
            </a:pPr>
            <a:r>
              <a:rPr sz="2200" spc="105" dirty="0" smtClean="0">
                <a:latin typeface="Cambria"/>
                <a:cs typeface="Cambria"/>
              </a:rPr>
              <a:t>Affettività </a:t>
            </a:r>
            <a:r>
              <a:rPr sz="2200" dirty="0">
                <a:latin typeface="Cambria"/>
                <a:cs typeface="Cambria"/>
              </a:rPr>
              <a:t>o </a:t>
            </a:r>
            <a:r>
              <a:rPr sz="2200" spc="-5" dirty="0">
                <a:latin typeface="Cambria"/>
                <a:cs typeface="Cambria"/>
              </a:rPr>
              <a:t>neutralità (qualità</a:t>
            </a:r>
            <a:r>
              <a:rPr sz="2200" spc="-9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dell’azione)</a:t>
            </a: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charset="2"/>
              <a:buChar char="q"/>
            </a:pPr>
            <a:r>
              <a:rPr sz="2200" spc="114" dirty="0" smtClean="0">
                <a:latin typeface="Cambria"/>
                <a:cs typeface="Cambria"/>
              </a:rPr>
              <a:t>Diffusione </a:t>
            </a:r>
            <a:r>
              <a:rPr sz="2200" dirty="0">
                <a:latin typeface="Cambria"/>
                <a:cs typeface="Cambria"/>
              </a:rPr>
              <a:t>o </a:t>
            </a:r>
            <a:r>
              <a:rPr sz="2200" spc="-70" dirty="0" smtClean="0">
                <a:latin typeface="Cambria"/>
                <a:cs typeface="Cambria"/>
              </a:rPr>
              <a:t>speci</a:t>
            </a:r>
            <a:r>
              <a:rPr lang="it-IT" sz="2200" spc="-70" dirty="0" err="1" smtClean="0">
                <a:latin typeface="Cambria"/>
                <a:cs typeface="Cambria"/>
              </a:rPr>
              <a:t>f</a:t>
            </a:r>
            <a:r>
              <a:rPr sz="2200" spc="-70" dirty="0" smtClean="0">
                <a:latin typeface="Cambria"/>
                <a:cs typeface="Cambria"/>
              </a:rPr>
              <a:t>icità </a:t>
            </a:r>
            <a:r>
              <a:rPr sz="2200" spc="-5" dirty="0">
                <a:latin typeface="Cambria"/>
                <a:cs typeface="Cambria"/>
              </a:rPr>
              <a:t>(raggio </a:t>
            </a:r>
            <a:r>
              <a:rPr sz="2200" dirty="0">
                <a:latin typeface="Cambria"/>
                <a:cs typeface="Cambria"/>
              </a:rPr>
              <a:t>o </a:t>
            </a:r>
            <a:r>
              <a:rPr sz="2200" spc="-5" dirty="0">
                <a:latin typeface="Cambria"/>
                <a:cs typeface="Cambria"/>
              </a:rPr>
              <a:t>frequenza</a:t>
            </a:r>
            <a:r>
              <a:rPr sz="2200" spc="-4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dell’azione)</a:t>
            </a:r>
            <a:endParaRPr sz="2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charset="2"/>
              <a:buChar char="q"/>
            </a:pPr>
            <a:r>
              <a:rPr sz="2200" spc="90" dirty="0" smtClean="0">
                <a:latin typeface="Cambria"/>
                <a:cs typeface="Cambria"/>
              </a:rPr>
              <a:t>Universalismo </a:t>
            </a:r>
            <a:r>
              <a:rPr sz="2200" dirty="0">
                <a:latin typeface="Cambria"/>
                <a:cs typeface="Cambria"/>
              </a:rPr>
              <a:t>o particolarismo (ispirazione</a:t>
            </a:r>
            <a:r>
              <a:rPr sz="2200" spc="-16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dell’azione)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400"/>
              </a:lnSpc>
              <a:buFont typeface="Wingdings" charset="2"/>
              <a:buChar char="q"/>
            </a:pPr>
            <a:r>
              <a:rPr sz="2200" spc="190" dirty="0" smtClean="0">
                <a:latin typeface="Cambria"/>
                <a:cs typeface="Cambria"/>
              </a:rPr>
              <a:t>Realizzazione </a:t>
            </a:r>
            <a:r>
              <a:rPr sz="2200" dirty="0">
                <a:latin typeface="Cambria"/>
                <a:cs typeface="Cambria"/>
              </a:rPr>
              <a:t>o </a:t>
            </a:r>
            <a:r>
              <a:rPr sz="2200" spc="100" dirty="0">
                <a:latin typeface="Cambria"/>
                <a:cs typeface="Cambria"/>
              </a:rPr>
              <a:t>ascrizione </a:t>
            </a:r>
            <a:r>
              <a:rPr sz="2200" spc="95" dirty="0">
                <a:latin typeface="Cambria"/>
                <a:cs typeface="Cambria"/>
              </a:rPr>
              <a:t>(azione </a:t>
            </a:r>
            <a:r>
              <a:rPr sz="2200" spc="100" dirty="0">
                <a:latin typeface="Cambria"/>
                <a:cs typeface="Cambria"/>
              </a:rPr>
              <a:t>considerata </a:t>
            </a:r>
            <a:r>
              <a:rPr sz="2200" spc="75" dirty="0">
                <a:latin typeface="Cambria"/>
                <a:cs typeface="Cambria"/>
              </a:rPr>
              <a:t>per </a:t>
            </a:r>
            <a:r>
              <a:rPr sz="2200" spc="114" dirty="0">
                <a:latin typeface="Cambria"/>
                <a:cs typeface="Cambria"/>
              </a:rPr>
              <a:t>le  </a:t>
            </a:r>
            <a:r>
              <a:rPr sz="2200" dirty="0">
                <a:latin typeface="Cambria"/>
                <a:cs typeface="Cambria"/>
              </a:rPr>
              <a:t>caratteristiche </a:t>
            </a:r>
            <a:r>
              <a:rPr sz="2200" spc="-5" dirty="0">
                <a:latin typeface="Cambria"/>
                <a:cs typeface="Cambria"/>
              </a:rPr>
              <a:t>acquisibili, </a:t>
            </a:r>
            <a:r>
              <a:rPr sz="2200" dirty="0">
                <a:latin typeface="Cambria"/>
                <a:cs typeface="Cambria"/>
              </a:rPr>
              <a:t>es. titolo di </a:t>
            </a:r>
            <a:r>
              <a:rPr sz="2200" spc="-5" dirty="0">
                <a:latin typeface="Cambria"/>
                <a:cs typeface="Cambria"/>
              </a:rPr>
              <a:t>studio, </a:t>
            </a:r>
            <a:r>
              <a:rPr sz="2200" dirty="0">
                <a:latin typeface="Cambria"/>
                <a:cs typeface="Cambria"/>
              </a:rPr>
              <a:t>o </a:t>
            </a:r>
            <a:r>
              <a:rPr sz="2200" spc="-5" dirty="0">
                <a:latin typeface="Cambria"/>
                <a:cs typeface="Cambria"/>
              </a:rPr>
              <a:t>non acquisibili, </a:t>
            </a:r>
            <a:r>
              <a:rPr sz="2200" dirty="0">
                <a:latin typeface="Cambria"/>
                <a:cs typeface="Cambria"/>
              </a:rPr>
              <a:t>es.  l’età)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charset="2"/>
              <a:buChar char="q"/>
            </a:pPr>
            <a:r>
              <a:rPr sz="2200" spc="95" dirty="0" smtClean="0">
                <a:latin typeface="Cambria"/>
                <a:cs typeface="Cambria"/>
              </a:rPr>
              <a:t>Orientamento </a:t>
            </a:r>
            <a:r>
              <a:rPr sz="2200" dirty="0">
                <a:latin typeface="Cambria"/>
                <a:cs typeface="Cambria"/>
              </a:rPr>
              <a:t>verso il sé o orientamento verso la</a:t>
            </a:r>
            <a:r>
              <a:rPr sz="2200" spc="-14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collettività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1680">
              <a:lnSpc>
                <a:spcPct val="100000"/>
              </a:lnSpc>
              <a:tabLst>
                <a:tab pos="4899660" algn="l"/>
              </a:tabLst>
            </a:pPr>
            <a:r>
              <a:rPr spc="-5" dirty="0"/>
              <a:t>L</a:t>
            </a:r>
            <a:r>
              <a:rPr dirty="0"/>
              <a:t>o sche</a:t>
            </a:r>
            <a:r>
              <a:rPr spc="-5" dirty="0"/>
              <a:t>m</a:t>
            </a:r>
            <a:r>
              <a:rPr dirty="0"/>
              <a:t>a	</a:t>
            </a:r>
            <a:r>
              <a:rPr spc="-5" dirty="0"/>
              <a:t>Agi</a:t>
            </a:r>
            <a:r>
              <a:rPr dirty="0"/>
              <a:t>l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0" y="1197027"/>
            <a:ext cx="6533807" cy="343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5402" y="1137920"/>
            <a:ext cx="6647815" cy="3554729"/>
          </a:xfrm>
          <a:custGeom>
            <a:avLst/>
            <a:gdLst/>
            <a:ahLst/>
            <a:cxnLst/>
            <a:rect l="l" t="t" r="r" b="b"/>
            <a:pathLst>
              <a:path w="6647815" h="3554729">
                <a:moveTo>
                  <a:pt x="0" y="0"/>
                </a:moveTo>
                <a:lnTo>
                  <a:pt x="6647495" y="0"/>
                </a:lnTo>
                <a:lnTo>
                  <a:pt x="6647495" y="3554247"/>
                </a:lnTo>
                <a:lnTo>
                  <a:pt x="0" y="3554247"/>
                </a:lnTo>
                <a:lnTo>
                  <a:pt x="0" y="0"/>
                </a:lnTo>
                <a:close/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8742" y="1191260"/>
            <a:ext cx="6541134" cy="3448050"/>
          </a:xfrm>
          <a:custGeom>
            <a:avLst/>
            <a:gdLst/>
            <a:ahLst/>
            <a:cxnLst/>
            <a:rect l="l" t="t" r="r" b="b"/>
            <a:pathLst>
              <a:path w="6541134" h="3448050">
                <a:moveTo>
                  <a:pt x="0" y="0"/>
                </a:moveTo>
                <a:lnTo>
                  <a:pt x="6540815" y="0"/>
                </a:lnTo>
                <a:lnTo>
                  <a:pt x="6540815" y="3447567"/>
                </a:lnTo>
                <a:lnTo>
                  <a:pt x="0" y="3447567"/>
                </a:lnTo>
                <a:lnTo>
                  <a:pt x="0" y="0"/>
                </a:lnTo>
                <a:close/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9353" y="1192885"/>
            <a:ext cx="1766455" cy="1633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0516" y="1242783"/>
            <a:ext cx="1641919" cy="1505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0516" y="1242783"/>
            <a:ext cx="1642110" cy="1506220"/>
          </a:xfrm>
          <a:custGeom>
            <a:avLst/>
            <a:gdLst/>
            <a:ahLst/>
            <a:cxnLst/>
            <a:rect l="l" t="t" r="r" b="b"/>
            <a:pathLst>
              <a:path w="1642109" h="1506220">
                <a:moveTo>
                  <a:pt x="0" y="0"/>
                </a:moveTo>
                <a:lnTo>
                  <a:pt x="1641928" y="0"/>
                </a:lnTo>
                <a:lnTo>
                  <a:pt x="1641928" y="1505858"/>
                </a:lnTo>
                <a:lnTo>
                  <a:pt x="0" y="150585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4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065" y="2697477"/>
            <a:ext cx="2369121" cy="1841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358" y="2748648"/>
            <a:ext cx="2242458" cy="17144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58" y="2748648"/>
            <a:ext cx="2242820" cy="1714500"/>
          </a:xfrm>
          <a:custGeom>
            <a:avLst/>
            <a:gdLst/>
            <a:ahLst/>
            <a:cxnLst/>
            <a:rect l="l" t="t" r="r" b="b"/>
            <a:pathLst>
              <a:path w="2242820" h="1714500">
                <a:moveTo>
                  <a:pt x="0" y="0"/>
                </a:moveTo>
                <a:lnTo>
                  <a:pt x="2242458" y="0"/>
                </a:lnTo>
                <a:lnTo>
                  <a:pt x="2242458" y="1714498"/>
                </a:lnTo>
                <a:lnTo>
                  <a:pt x="0" y="17144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4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1421" y="3289698"/>
            <a:ext cx="1610360" cy="63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8200"/>
              </a:lnSpc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I=integrazione; se</a:t>
            </a:r>
            <a:r>
              <a:rPr sz="1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ne  occupa la comunità 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societaria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8065" y="1014158"/>
            <a:ext cx="2369121" cy="1637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358" y="1063383"/>
            <a:ext cx="2242458" cy="151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358" y="1063383"/>
            <a:ext cx="2242820" cy="1513205"/>
          </a:xfrm>
          <a:custGeom>
            <a:avLst/>
            <a:gdLst/>
            <a:ahLst/>
            <a:cxnLst/>
            <a:rect l="l" t="t" r="r" b="b"/>
            <a:pathLst>
              <a:path w="2242820" h="1513205">
                <a:moveTo>
                  <a:pt x="0" y="0"/>
                </a:moveTo>
                <a:lnTo>
                  <a:pt x="2242458" y="0"/>
                </a:lnTo>
                <a:lnTo>
                  <a:pt x="2242458" y="1512908"/>
                </a:lnTo>
                <a:lnTo>
                  <a:pt x="0" y="151290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4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9832" y="1503634"/>
            <a:ext cx="1993264" cy="63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8200"/>
              </a:lnSpc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G=il</a:t>
            </a:r>
            <a:r>
              <a:rPr sz="14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raggiungimento</a:t>
            </a:r>
            <a:r>
              <a:rPr sz="14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dello  scopo; se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ne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occupa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il 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sottosistema</a:t>
            </a:r>
            <a:r>
              <a:rPr sz="1400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politico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40626" y="2872047"/>
            <a:ext cx="1945182" cy="1737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02716" y="2921000"/>
            <a:ext cx="1819732" cy="16110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02715" y="2921000"/>
            <a:ext cx="1819910" cy="1611630"/>
          </a:xfrm>
          <a:custGeom>
            <a:avLst/>
            <a:gdLst/>
            <a:ahLst/>
            <a:cxnLst/>
            <a:rect l="l" t="t" r="r" b="b"/>
            <a:pathLst>
              <a:path w="1819909" h="1611629">
                <a:moveTo>
                  <a:pt x="0" y="0"/>
                </a:moveTo>
                <a:lnTo>
                  <a:pt x="1819729" y="0"/>
                </a:lnTo>
                <a:lnTo>
                  <a:pt x="1819729" y="1611088"/>
                </a:lnTo>
                <a:lnTo>
                  <a:pt x="0" y="161108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4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04766" y="1355636"/>
            <a:ext cx="1422400" cy="3059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820" marR="26034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A=adattamento  all’ambiente  esterno; se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ne 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occupa il  sottosistema  economico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L=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latenza,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se ne  occupa il  sottosistema  </a:t>
            </a:r>
            <a:r>
              <a:rPr lang="it-IT" sz="1400" spc="-45" dirty="0" err="1" smtClean="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sz="1400" spc="-45" dirty="0" smtClean="0">
                <a:solidFill>
                  <a:srgbClr val="FFFFFF"/>
                </a:solidFill>
                <a:latin typeface="Cambria"/>
                <a:cs typeface="Cambria"/>
              </a:rPr>
              <a:t>iduciario</a:t>
            </a:r>
            <a:r>
              <a:rPr sz="1400" spc="-45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14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relativo  alle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credenze 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condivise</a:t>
            </a:r>
            <a:endParaRPr sz="1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598" y="368769"/>
            <a:ext cx="7954645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Funzione, </a:t>
            </a:r>
            <a:r>
              <a:rPr dirty="0"/>
              <a:t>un </a:t>
            </a:r>
            <a:r>
              <a:rPr spc="-5" dirty="0"/>
              <a:t>concetto</a:t>
            </a:r>
            <a:r>
              <a:rPr spc="-15" dirty="0"/>
              <a:t> </a:t>
            </a:r>
            <a:r>
              <a:rPr spc="-5" dirty="0"/>
              <a:t>basilare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24" y="1306067"/>
            <a:ext cx="7314565" cy="2247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Due</a:t>
            </a:r>
            <a:r>
              <a:rPr sz="2400" spc="-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accezioni: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charset="2"/>
              <a:buChar char="u"/>
            </a:pPr>
            <a:r>
              <a:rPr sz="2400" spc="465" dirty="0" smtClean="0">
                <a:solidFill>
                  <a:srgbClr val="404040"/>
                </a:solidFill>
                <a:latin typeface="Cambria"/>
                <a:cs typeface="Cambria"/>
              </a:rPr>
              <a:t>1</a:t>
            </a:r>
            <a:r>
              <a:rPr sz="2400" spc="465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r>
              <a:rPr sz="2400" spc="-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Funzione biologica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(organismo)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699"/>
              </a:lnSpc>
              <a:buFont typeface="Wingdings" charset="2"/>
              <a:buChar char="u"/>
            </a:pPr>
            <a:r>
              <a:rPr sz="2400" spc="465" dirty="0" smtClean="0">
                <a:solidFill>
                  <a:srgbClr val="404040"/>
                </a:solidFill>
                <a:latin typeface="Cambria"/>
                <a:cs typeface="Cambria"/>
              </a:rPr>
              <a:t>2</a:t>
            </a:r>
            <a:r>
              <a:rPr sz="2400" spc="465" dirty="0">
                <a:solidFill>
                  <a:srgbClr val="404040"/>
                </a:solidFill>
                <a:latin typeface="Cambria"/>
                <a:cs typeface="Cambria"/>
              </a:rPr>
              <a:t>.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Funzione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matematica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come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relazione tra variabili  astratte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722" rIns="0" bIns="0" rtlCol="0">
            <a:spAutoFit/>
          </a:bodyPr>
          <a:lstStyle/>
          <a:p>
            <a:pPr marL="904240">
              <a:lnSpc>
                <a:spcPct val="100000"/>
              </a:lnSpc>
            </a:pPr>
            <a:r>
              <a:rPr spc="-5" dirty="0"/>
              <a:t>La posizione </a:t>
            </a:r>
            <a:r>
              <a:rPr dirty="0"/>
              <a:t>di</a:t>
            </a:r>
            <a:r>
              <a:rPr spc="-45" dirty="0"/>
              <a:t> </a:t>
            </a:r>
            <a:r>
              <a:rPr spc="-5" dirty="0"/>
              <a:t>Parsons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94827"/>
            <a:ext cx="7315834" cy="273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ts val="2800"/>
              </a:lnSpc>
              <a:buFont typeface="Wingdings" charset="2"/>
              <a:buChar char="u"/>
            </a:pPr>
            <a:r>
              <a:rPr sz="2400" spc="200" dirty="0" smtClean="0">
                <a:solidFill>
                  <a:srgbClr val="404040"/>
                </a:solidFill>
                <a:latin typeface="Cambria"/>
                <a:cs typeface="Cambria"/>
              </a:rPr>
              <a:t>Parsons </a:t>
            </a:r>
            <a:r>
              <a:rPr sz="2400" spc="30" dirty="0">
                <a:solidFill>
                  <a:srgbClr val="404040"/>
                </a:solidFill>
                <a:latin typeface="Cambria"/>
                <a:cs typeface="Cambria"/>
              </a:rPr>
              <a:t>intende </a:t>
            </a:r>
            <a:r>
              <a:rPr sz="2400" i="1" spc="25" dirty="0">
                <a:solidFill>
                  <a:srgbClr val="515151"/>
                </a:solidFill>
                <a:latin typeface="Cambria"/>
                <a:cs typeface="Cambria"/>
              </a:rPr>
              <a:t>negare </a:t>
            </a:r>
            <a:r>
              <a:rPr sz="2400" spc="30" dirty="0">
                <a:solidFill>
                  <a:srgbClr val="404040"/>
                </a:solidFill>
                <a:latin typeface="Cambria"/>
                <a:cs typeface="Cambria"/>
              </a:rPr>
              <a:t>l'identità </a:t>
            </a:r>
            <a:r>
              <a:rPr sz="2400" spc="20" dirty="0">
                <a:solidFill>
                  <a:srgbClr val="404040"/>
                </a:solidFill>
                <a:latin typeface="Cambria"/>
                <a:cs typeface="Cambria"/>
              </a:rPr>
              <a:t>tra </a:t>
            </a:r>
            <a:r>
              <a:rPr sz="2400" spc="30" dirty="0">
                <a:solidFill>
                  <a:srgbClr val="404040"/>
                </a:solidFill>
                <a:latin typeface="Cambria"/>
                <a:cs typeface="Cambria"/>
              </a:rPr>
              <a:t>società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e  organismo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9800"/>
              </a:lnSpc>
              <a:buFont typeface="Wingdings" charset="2"/>
              <a:buChar char="u"/>
            </a:pPr>
            <a:r>
              <a:rPr sz="2400" spc="465" dirty="0" smtClean="0">
                <a:solidFill>
                  <a:srgbClr val="404040"/>
                </a:solidFill>
                <a:latin typeface="Cambria"/>
                <a:cs typeface="Cambria"/>
              </a:rPr>
              <a:t>Il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funzionalismo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dev'essere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una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teoria astratta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in  grado di spiegare come si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costruisca,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mantenga e 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sviluppi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la società senza ricorrere a delle metafore 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quali</a:t>
            </a:r>
            <a:r>
              <a:rPr sz="2400" spc="-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l’organismo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083" y="539787"/>
            <a:ext cx="8195309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1525" algn="l"/>
                <a:tab pos="2730500" algn="l"/>
                <a:tab pos="4261485" algn="l"/>
                <a:tab pos="6397625" algn="l"/>
              </a:tabLst>
            </a:pPr>
            <a:r>
              <a:rPr spc="-5" dirty="0"/>
              <a:t>La	società	come	sistema	sociale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24" y="1644617"/>
            <a:ext cx="8077834" cy="2263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699"/>
              </a:lnSpc>
              <a:buFont typeface="Wingdings" charset="2"/>
              <a:buChar char="u"/>
              <a:tabLst>
                <a:tab pos="1454150" algn="l"/>
                <a:tab pos="2509520" algn="l"/>
                <a:tab pos="2847975" algn="l"/>
                <a:tab pos="4208780" algn="l"/>
                <a:tab pos="5904230" algn="l"/>
                <a:tab pos="6595745" algn="l"/>
                <a:tab pos="7810500" algn="l"/>
              </a:tabLst>
            </a:pPr>
            <a:r>
              <a:rPr sz="2400" i="1" spc="-5" dirty="0" smtClean="0">
                <a:solidFill>
                  <a:srgbClr val="FF0000"/>
                </a:solidFill>
                <a:latin typeface="Cambria"/>
                <a:cs typeface="Cambria"/>
              </a:rPr>
              <a:t>S</a:t>
            </a:r>
            <a:r>
              <a:rPr sz="2400" i="1" dirty="0" smtClean="0">
                <a:solidFill>
                  <a:srgbClr val="FF0000"/>
                </a:solidFill>
                <a:latin typeface="Cambria"/>
                <a:cs typeface="Cambria"/>
              </a:rPr>
              <a:t>istema</a:t>
            </a:r>
            <a:r>
              <a:rPr sz="2400" i="1" dirty="0">
                <a:solidFill>
                  <a:srgbClr val="FF0000"/>
                </a:solidFill>
                <a:latin typeface="Cambria"/>
                <a:cs typeface="Cambria"/>
              </a:rPr>
              <a:t>	sociale	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è	l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’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insieme	str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u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tt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u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rato,	non	cas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u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ale,	di 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relazioni sociali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tra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ruoli</a:t>
            </a:r>
            <a:r>
              <a:rPr sz="2400" spc="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istituzionali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00"/>
              </a:lnSpc>
              <a:buFont typeface="Wingdings" charset="2"/>
              <a:buChar char="u"/>
            </a:pPr>
            <a:r>
              <a:rPr sz="2400" i="1" spc="135" dirty="0" smtClean="0">
                <a:solidFill>
                  <a:srgbClr val="FF0000"/>
                </a:solidFill>
                <a:latin typeface="Cambria"/>
                <a:cs typeface="Cambria"/>
              </a:rPr>
              <a:t>Struttura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è la forma provvisoriamente stabile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assunta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dalle  relazioni tra le parti del sistema</a:t>
            </a:r>
            <a:r>
              <a:rPr sz="2400" spc="-10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stesso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0880" marR="5080" indent="-678815">
              <a:lnSpc>
                <a:spcPct val="100000"/>
              </a:lnSpc>
            </a:pPr>
            <a:r>
              <a:rPr sz="4000" dirty="0"/>
              <a:t>Talcott Parsons (</a:t>
            </a:r>
            <a:r>
              <a:rPr sz="4000" dirty="0" smtClean="0"/>
              <a:t>1902</a:t>
            </a:r>
            <a:r>
              <a:rPr lang="it-IT" sz="4000" dirty="0" smtClean="0"/>
              <a:t>-</a:t>
            </a:r>
            <a:r>
              <a:rPr sz="4000" dirty="0" smtClean="0"/>
              <a:t>1979</a:t>
            </a:r>
            <a:r>
              <a:rPr sz="4000" dirty="0"/>
              <a:t>),</a:t>
            </a:r>
            <a:r>
              <a:rPr sz="4000" spc="-65" dirty="0"/>
              <a:t> </a:t>
            </a:r>
            <a:r>
              <a:rPr sz="4000" spc="-190" dirty="0" smtClean="0"/>
              <a:t>al</a:t>
            </a:r>
            <a:r>
              <a:rPr lang="it-IT" sz="4000" spc="-190" dirty="0" err="1" smtClean="0"/>
              <a:t>f</a:t>
            </a:r>
            <a:r>
              <a:rPr sz="4000" spc="-190" dirty="0" smtClean="0"/>
              <a:t>iere  </a:t>
            </a:r>
            <a:r>
              <a:rPr sz="4000" dirty="0"/>
              <a:t>dello</a:t>
            </a:r>
            <a:r>
              <a:rPr sz="4000" spc="5" dirty="0"/>
              <a:t> </a:t>
            </a:r>
            <a:r>
              <a:rPr sz="4000" spc="-5" dirty="0" smtClean="0"/>
              <a:t>struttural</a:t>
            </a:r>
            <a:r>
              <a:rPr lang="it-IT" sz="4000" spc="-5" dirty="0" smtClean="0"/>
              <a:t>-</a:t>
            </a:r>
            <a:r>
              <a:rPr sz="4000" spc="-5" dirty="0" smtClean="0"/>
              <a:t>funzionalismo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16924" y="1623872"/>
            <a:ext cx="7316470" cy="260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99000"/>
              </a:lnSpc>
              <a:buFont typeface="Wingdings" charset="2"/>
              <a:buChar char="u"/>
            </a:pPr>
            <a:r>
              <a:rPr sz="2400" spc="150" dirty="0" smtClean="0">
                <a:solidFill>
                  <a:srgbClr val="404040"/>
                </a:solidFill>
                <a:latin typeface="Cambria"/>
                <a:cs typeface="Cambria"/>
              </a:rPr>
              <a:t>Studioso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di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Weber, ne traduce </a:t>
            </a:r>
            <a:r>
              <a:rPr sz="2400" i="1" dirty="0">
                <a:solidFill>
                  <a:srgbClr val="404040"/>
                </a:solidFill>
                <a:latin typeface="Cambria"/>
                <a:cs typeface="Cambria"/>
              </a:rPr>
              <a:t>l'Etica protestante e lo  spirito del capitalismo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e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poi,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dopo il </a:t>
            </a:r>
            <a:r>
              <a:rPr lang="it-IT" sz="2400" dirty="0" smtClean="0">
                <a:solidFill>
                  <a:srgbClr val="404040"/>
                </a:solidFill>
                <a:latin typeface="Cambria"/>
                <a:cs typeface="Cambria"/>
              </a:rPr>
              <a:t>'</a:t>
            </a:r>
            <a:r>
              <a:rPr sz="2400" dirty="0" smtClean="0">
                <a:solidFill>
                  <a:srgbClr val="404040"/>
                </a:solidFill>
                <a:latin typeface="Cambria"/>
                <a:cs typeface="Cambria"/>
              </a:rPr>
              <a:t>45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,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parti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di  </a:t>
            </a:r>
            <a:r>
              <a:rPr sz="2400" i="1" dirty="0">
                <a:solidFill>
                  <a:srgbClr val="404040"/>
                </a:solidFill>
                <a:latin typeface="Cambria"/>
                <a:cs typeface="Cambria"/>
              </a:rPr>
              <a:t>Economia e</a:t>
            </a:r>
            <a:r>
              <a:rPr sz="2400" i="1" spc="-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Cambria"/>
                <a:cs typeface="Cambria"/>
              </a:rPr>
              <a:t>società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charset="2"/>
              <a:buChar char="u"/>
            </a:pPr>
            <a:r>
              <a:rPr sz="2400" spc="350" dirty="0" smtClean="0">
                <a:solidFill>
                  <a:srgbClr val="404040"/>
                </a:solidFill>
                <a:latin typeface="Cambria"/>
                <a:cs typeface="Cambria"/>
              </a:rPr>
              <a:t>Nel</a:t>
            </a:r>
            <a:r>
              <a:rPr sz="2400" spc="-70" dirty="0" smtClean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1937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pubblica </a:t>
            </a:r>
            <a:r>
              <a:rPr sz="2400" i="1" spc="-5" dirty="0">
                <a:solidFill>
                  <a:srgbClr val="FF0000"/>
                </a:solidFill>
                <a:latin typeface="Cambria"/>
                <a:cs typeface="Cambria"/>
              </a:rPr>
              <a:t>La </a:t>
            </a:r>
            <a:r>
              <a:rPr sz="2400" i="1" dirty="0">
                <a:solidFill>
                  <a:srgbClr val="FF0000"/>
                </a:solidFill>
                <a:latin typeface="Cambria"/>
                <a:cs typeface="Cambria"/>
              </a:rPr>
              <a:t>struttura dell'azione sociale</a:t>
            </a:r>
            <a:endParaRPr sz="2400" dirty="0">
              <a:solidFill>
                <a:srgbClr val="FF000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charset="2"/>
              <a:buChar char="u"/>
            </a:pPr>
            <a:r>
              <a:rPr sz="2400" spc="280" dirty="0" smtClean="0">
                <a:solidFill>
                  <a:srgbClr val="404040"/>
                </a:solidFill>
                <a:latin typeface="Cambria"/>
                <a:cs typeface="Cambria"/>
              </a:rPr>
              <a:t>1951</a:t>
            </a:r>
            <a:r>
              <a:rPr lang="it-IT" sz="2400" spc="-105" dirty="0">
                <a:solidFill>
                  <a:srgbClr val="404040"/>
                </a:solidFill>
                <a:latin typeface="Cambria"/>
                <a:cs typeface="Cambria"/>
              </a:rPr>
              <a:t>:</a:t>
            </a:r>
            <a:r>
              <a:rPr lang="it-IT" sz="2400" spc="-105" dirty="0" smtClean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i="1" dirty="0" smtClean="0">
                <a:solidFill>
                  <a:srgbClr val="404040"/>
                </a:solidFill>
                <a:latin typeface="Cambria"/>
                <a:cs typeface="Cambria"/>
              </a:rPr>
              <a:t>Il </a:t>
            </a:r>
            <a:r>
              <a:rPr sz="2400" i="1" dirty="0">
                <a:solidFill>
                  <a:srgbClr val="404040"/>
                </a:solidFill>
                <a:latin typeface="Cambria"/>
                <a:cs typeface="Cambria"/>
              </a:rPr>
              <a:t>sistema sociale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8372" y="4813"/>
            <a:ext cx="5492115" cy="144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0">
              <a:lnSpc>
                <a:spcPts val="5700"/>
              </a:lnSpc>
            </a:pPr>
            <a:r>
              <a:rPr spc="-5" dirty="0"/>
              <a:t>Caratteristiche della  sociologia </a:t>
            </a:r>
            <a:r>
              <a:rPr dirty="0"/>
              <a:t>di</a:t>
            </a:r>
            <a:r>
              <a:rPr spc="-35" dirty="0"/>
              <a:t> </a:t>
            </a:r>
            <a:r>
              <a:rPr spc="-5" dirty="0"/>
              <a:t>Parsons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3400" y="1640535"/>
            <a:ext cx="8077200" cy="2907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979" marR="5080" indent="-457200">
              <a:lnSpc>
                <a:spcPts val="2800"/>
              </a:lnSpc>
              <a:buFont typeface="+mj-lt"/>
              <a:buAutoNum type="arabicPeriod"/>
            </a:pPr>
            <a:r>
              <a:rPr spc="-5" dirty="0" smtClean="0">
                <a:solidFill>
                  <a:schemeClr val="tx1"/>
                </a:solidFill>
              </a:rPr>
              <a:t>Parsons </a:t>
            </a:r>
            <a:r>
              <a:rPr dirty="0">
                <a:solidFill>
                  <a:schemeClr val="tx1"/>
                </a:solidFill>
              </a:rPr>
              <a:t>ricerca una teoria generale, sistematica, della  </a:t>
            </a:r>
            <a:r>
              <a:rPr spc="-5" dirty="0">
                <a:solidFill>
                  <a:schemeClr val="tx1"/>
                </a:solidFill>
              </a:rPr>
              <a:t>società</a:t>
            </a:r>
            <a:endParaRPr sz="225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080">
              <a:lnSpc>
                <a:spcPct val="100000"/>
              </a:lnSpc>
              <a:spcBef>
                <a:spcPts val="2"/>
              </a:spcBef>
            </a:pPr>
            <a:endParaRPr sz="245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74979" marR="5080" indent="-457200">
              <a:lnSpc>
                <a:spcPct val="100699"/>
              </a:lnSpc>
              <a:buFont typeface="+mj-lt"/>
              <a:buAutoNum type="arabicPeriod"/>
            </a:pPr>
            <a:r>
              <a:rPr spc="114" dirty="0" smtClean="0">
                <a:solidFill>
                  <a:schemeClr val="tx1"/>
                </a:solidFill>
              </a:rPr>
              <a:t>L'individuo </a:t>
            </a:r>
            <a:r>
              <a:rPr dirty="0">
                <a:solidFill>
                  <a:schemeClr val="tx1"/>
                </a:solidFill>
              </a:rPr>
              <a:t>si integra nella </a:t>
            </a:r>
            <a:r>
              <a:rPr spc="-5" dirty="0">
                <a:solidFill>
                  <a:schemeClr val="tx1"/>
                </a:solidFill>
              </a:rPr>
              <a:t>società </a:t>
            </a:r>
            <a:r>
              <a:rPr dirty="0">
                <a:solidFill>
                  <a:schemeClr val="tx1"/>
                </a:solidFill>
              </a:rPr>
              <a:t>nella misura in cui  ne abbia interiorizzato i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valori</a:t>
            </a:r>
            <a:endParaRPr sz="225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080">
              <a:lnSpc>
                <a:spcPct val="100000"/>
              </a:lnSpc>
              <a:spcBef>
                <a:spcPts val="40"/>
              </a:spcBef>
            </a:pPr>
            <a:endParaRPr sz="225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74979" marR="5080" indent="-457200">
              <a:lnSpc>
                <a:spcPct val="100699"/>
              </a:lnSpc>
              <a:buFont typeface="+mj-lt"/>
              <a:buAutoNum type="arabicPeriod"/>
              <a:tabLst>
                <a:tab pos="2341245" algn="l"/>
                <a:tab pos="3572510" algn="l"/>
                <a:tab pos="4032250" algn="l"/>
                <a:tab pos="4930775" algn="l"/>
                <a:tab pos="5573395" algn="l"/>
                <a:tab pos="7044690" algn="l"/>
              </a:tabLst>
            </a:pPr>
            <a:r>
              <a:rPr spc="160" dirty="0" smtClean="0">
                <a:solidFill>
                  <a:schemeClr val="tx1"/>
                </a:solidFill>
              </a:rPr>
              <a:t>L'evoluzion</a:t>
            </a:r>
            <a:r>
              <a:rPr dirty="0" smtClean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	</a:t>
            </a:r>
            <a:r>
              <a:rPr spc="160" dirty="0">
                <a:solidFill>
                  <a:schemeClr val="tx1"/>
                </a:solidFill>
              </a:rPr>
              <a:t>social</a:t>
            </a:r>
            <a:r>
              <a:rPr dirty="0">
                <a:solidFill>
                  <a:schemeClr val="tx1"/>
                </a:solidFill>
              </a:rPr>
              <a:t>e	</a:t>
            </a:r>
            <a:r>
              <a:rPr spc="160" dirty="0">
                <a:solidFill>
                  <a:schemeClr val="tx1"/>
                </a:solidFill>
              </a:rPr>
              <a:t>s</a:t>
            </a:r>
            <a:r>
              <a:rPr dirty="0">
                <a:solidFill>
                  <a:schemeClr val="tx1"/>
                </a:solidFill>
              </a:rPr>
              <a:t>i	</a:t>
            </a:r>
            <a:r>
              <a:rPr spc="160" dirty="0">
                <a:solidFill>
                  <a:schemeClr val="tx1"/>
                </a:solidFill>
              </a:rPr>
              <a:t>bas</a:t>
            </a:r>
            <a:r>
              <a:rPr dirty="0">
                <a:solidFill>
                  <a:schemeClr val="tx1"/>
                </a:solidFill>
              </a:rPr>
              <a:t>a	</a:t>
            </a:r>
            <a:r>
              <a:rPr spc="160" dirty="0">
                <a:solidFill>
                  <a:schemeClr val="tx1"/>
                </a:solidFill>
              </a:rPr>
              <a:t>su</a:t>
            </a:r>
            <a:r>
              <a:rPr dirty="0">
                <a:solidFill>
                  <a:schemeClr val="tx1"/>
                </a:solidFill>
              </a:rPr>
              <a:t>l	</a:t>
            </a:r>
            <a:r>
              <a:rPr spc="160" dirty="0">
                <a:solidFill>
                  <a:schemeClr val="tx1"/>
                </a:solidFill>
              </a:rPr>
              <a:t>concett</a:t>
            </a:r>
            <a:r>
              <a:rPr dirty="0">
                <a:solidFill>
                  <a:schemeClr val="tx1"/>
                </a:solidFill>
              </a:rPr>
              <a:t>o	</a:t>
            </a:r>
            <a:r>
              <a:rPr spc="160" dirty="0" smtClean="0">
                <a:solidFill>
                  <a:schemeClr val="tx1"/>
                </a:solidFill>
              </a:rPr>
              <a:t>d</a:t>
            </a:r>
            <a:r>
              <a:rPr dirty="0" smtClean="0">
                <a:solidFill>
                  <a:schemeClr val="tx1"/>
                </a:solidFill>
              </a:rPr>
              <a:t>i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dirty="0" smtClean="0">
                <a:solidFill>
                  <a:srgbClr val="FF0000"/>
                </a:solidFill>
              </a:rPr>
              <a:t>differenziazione</a:t>
            </a:r>
            <a:r>
              <a:rPr spc="-105"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funzionale</a:t>
            </a:r>
            <a:endParaRPr sz="225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6542" rIns="0" bIns="0" rtlCol="0">
            <a:spAutoFit/>
          </a:bodyPr>
          <a:lstStyle/>
          <a:p>
            <a:pPr marL="1747520">
              <a:lnSpc>
                <a:spcPct val="100000"/>
              </a:lnSpc>
            </a:pPr>
            <a:r>
              <a:rPr spc="-5" dirty="0"/>
              <a:t>Altri</a:t>
            </a:r>
            <a:r>
              <a:rPr spc="-35" dirty="0"/>
              <a:t> </a:t>
            </a:r>
            <a:r>
              <a:rPr spc="-5" dirty="0"/>
              <a:t>presupposti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381000" y="1640535"/>
            <a:ext cx="8305800" cy="3385542"/>
          </a:xfrm>
        </p:spPr>
        <p:txBody>
          <a:bodyPr/>
          <a:lstStyle/>
          <a:p>
            <a:pPr marL="342900" indent="-342900" algn="just">
              <a:buFont typeface="Wingdings" charset="2"/>
              <a:buChar char="u"/>
            </a:pPr>
            <a:r>
              <a:rPr lang="it-IT" sz="2800" dirty="0">
                <a:solidFill>
                  <a:srgbClr val="FF0000"/>
                </a:solidFill>
              </a:rPr>
              <a:t>La natura sociale dell'azione è l'oggetto specifico della sociologia</a:t>
            </a:r>
          </a:p>
          <a:p>
            <a:pPr marL="342900" indent="-342900" algn="just">
              <a:buFont typeface="Wingdings" charset="2"/>
              <a:buChar char="u"/>
            </a:pPr>
            <a:r>
              <a:rPr lang="it-IT" sz="2800" dirty="0"/>
              <a:t>L'azione sociale </a:t>
            </a:r>
            <a:r>
              <a:rPr lang="it-IT" sz="2800" dirty="0" smtClean="0"/>
              <a:t>è </a:t>
            </a:r>
            <a:r>
              <a:rPr lang="it-IT" sz="2800" dirty="0"/>
              <a:t>irriducibile ad una spiegazione  economica, psicologica o biologica</a:t>
            </a:r>
          </a:p>
          <a:p>
            <a:pPr marL="342900" indent="-342900" algn="just">
              <a:buFont typeface="Wingdings" charset="2"/>
              <a:buChar char="u"/>
            </a:pPr>
            <a:r>
              <a:rPr lang="it-IT" sz="2800" dirty="0" smtClean="0"/>
              <a:t>Quale risposta </a:t>
            </a:r>
            <a:r>
              <a:rPr lang="it-IT" sz="2800" dirty="0"/>
              <a:t>al passaggio alla modernità? Continuità o discontinuità? </a:t>
            </a:r>
            <a:r>
              <a:rPr lang="it-IT" sz="2800" dirty="0">
                <a:solidFill>
                  <a:srgbClr val="FF0000"/>
                </a:solidFill>
              </a:rPr>
              <a:t>Passaggio comunità-società</a:t>
            </a:r>
            <a:r>
              <a:rPr lang="it-IT" sz="2800" dirty="0"/>
              <a:t>?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640" y="362356"/>
            <a:ext cx="818515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/>
              <a:t>La </a:t>
            </a:r>
            <a:r>
              <a:rPr sz="4000" spc="-5" dirty="0"/>
              <a:t>sociologia come “grande teoria”</a:t>
            </a:r>
            <a:r>
              <a:rPr sz="4000" spc="35" dirty="0"/>
              <a:t> </a:t>
            </a:r>
            <a:r>
              <a:rPr sz="4000" spc="-5" dirty="0"/>
              <a:t>(I)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24" y="1295234"/>
            <a:ext cx="8077834" cy="371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lnSpc>
                <a:spcPct val="99000"/>
              </a:lnSpc>
              <a:buFont typeface="+mj-lt"/>
              <a:buAutoNum type="arabicPeriod"/>
            </a:pPr>
            <a:r>
              <a:rPr sz="2400" spc="465" dirty="0" smtClean="0">
                <a:solidFill>
                  <a:srgbClr val="FF0000"/>
                </a:solidFill>
                <a:latin typeface="Cambria"/>
                <a:cs typeface="Cambria"/>
              </a:rPr>
              <a:t>La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sociologia come teoria </a:t>
            </a:r>
            <a:r>
              <a:rPr sz="2400" i="1" dirty="0">
                <a:solidFill>
                  <a:srgbClr val="FF0000"/>
                </a:solidFill>
                <a:latin typeface="Cambria"/>
                <a:cs typeface="Cambria"/>
              </a:rPr>
              <a:t>della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e </a:t>
            </a:r>
            <a:r>
              <a:rPr sz="2400" i="1" dirty="0">
                <a:solidFill>
                  <a:srgbClr val="FF0000"/>
                </a:solidFill>
                <a:latin typeface="Cambria"/>
                <a:cs typeface="Cambria"/>
              </a:rPr>
              <a:t>nell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a società moderna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, ma  applicabile ad ogni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gruppo umano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del passato, del presente  e del</a:t>
            </a:r>
            <a:r>
              <a:rPr sz="2400" spc="-1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futuro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99000"/>
              </a:lnSpc>
              <a:buFont typeface="+mj-lt"/>
              <a:buAutoNum type="arabicPeriod"/>
            </a:pPr>
            <a:r>
              <a:rPr sz="2400" spc="95" dirty="0" smtClean="0">
                <a:solidFill>
                  <a:srgbClr val="404040"/>
                </a:solidFill>
                <a:latin typeface="Cambria"/>
                <a:cs typeface="Cambria"/>
              </a:rPr>
              <a:t>L’astrattezza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necessaria della teoria sociologica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è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dovuta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al  fatto che essa debba vedere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ciò che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accomuna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nonostante le  differenze di contesto, anche</a:t>
            </a:r>
            <a:r>
              <a:rPr sz="2400" spc="-10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macroscopiche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+mj-lt"/>
              <a:buAutoNum type="arabicPeriod"/>
            </a:pPr>
            <a:r>
              <a:rPr sz="2400" i="1" spc="350" dirty="0" smtClean="0">
                <a:solidFill>
                  <a:srgbClr val="FF0000"/>
                </a:solidFill>
                <a:latin typeface="Cambria"/>
                <a:cs typeface="Cambria"/>
              </a:rPr>
              <a:t>Per</a:t>
            </a:r>
            <a:r>
              <a:rPr sz="2400" i="1" spc="-7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Cambria"/>
                <a:cs typeface="Cambria"/>
              </a:rPr>
              <a:t>questo </a:t>
            </a:r>
            <a:r>
              <a:rPr sz="2400" i="1" dirty="0">
                <a:solidFill>
                  <a:srgbClr val="FF0000"/>
                </a:solidFill>
                <a:latin typeface="Cambria"/>
                <a:cs typeface="Cambria"/>
              </a:rPr>
              <a:t>le compete il nome di “grande teoria”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72" rIns="0" bIns="0" rtlCol="0">
            <a:spAutoFit/>
          </a:bodyPr>
          <a:lstStyle/>
          <a:p>
            <a:pPr marL="217804">
              <a:lnSpc>
                <a:spcPct val="100000"/>
              </a:lnSpc>
            </a:pPr>
            <a:r>
              <a:rPr sz="3600" dirty="0"/>
              <a:t>La </a:t>
            </a:r>
            <a:r>
              <a:rPr sz="3600" spc="-5" dirty="0"/>
              <a:t>sociologia come “grande teoria”</a:t>
            </a:r>
            <a:r>
              <a:rPr sz="3600" spc="40" dirty="0"/>
              <a:t> </a:t>
            </a:r>
            <a:r>
              <a:rPr sz="3600" spc="-5" dirty="0"/>
              <a:t>(II)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24" y="1303159"/>
            <a:ext cx="8077834" cy="360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228600" algn="just"/>
            <a:r>
              <a:rPr lang="it-IT" sz="2250" spc="350" dirty="0" smtClean="0">
                <a:solidFill>
                  <a:srgbClr val="A63212"/>
                </a:solidFill>
                <a:latin typeface="Arial"/>
                <a:cs typeface="Arial"/>
              </a:rPr>
              <a:t>1.</a:t>
            </a:r>
            <a:r>
              <a:rPr sz="2400" spc="350" dirty="0" smtClean="0">
                <a:solidFill>
                  <a:srgbClr val="404040"/>
                </a:solidFill>
                <a:latin typeface="Cambria"/>
                <a:cs typeface="Cambria"/>
              </a:rPr>
              <a:t>Che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cosa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accomuna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le varie società nello spazio e nel  tempo? Non le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istituzioni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quanto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risposte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contestuali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a 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questioni comuni,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ma le </a:t>
            </a:r>
            <a:r>
              <a:rPr sz="2400" i="1" dirty="0">
                <a:solidFill>
                  <a:srgbClr val="FF0000"/>
                </a:solidFill>
                <a:latin typeface="Cambria"/>
                <a:cs typeface="Cambria"/>
              </a:rPr>
              <a:t>questioni comuni</a:t>
            </a:r>
            <a:r>
              <a:rPr sz="2400" i="1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mbria"/>
                <a:cs typeface="Cambria"/>
              </a:rPr>
              <a:t>stesse</a:t>
            </a:r>
            <a:endParaRPr sz="2400" dirty="0">
              <a:latin typeface="Cambria"/>
              <a:cs typeface="Cambria"/>
            </a:endParaRPr>
          </a:p>
          <a:p>
            <a:pPr algn="just"/>
            <a:endParaRPr sz="2000" dirty="0">
              <a:latin typeface="Times New Roman"/>
              <a:cs typeface="Times New Roman"/>
            </a:endParaRPr>
          </a:p>
          <a:p>
            <a:pPr algn="just"/>
            <a:r>
              <a:rPr lang="it-IT" sz="2250" spc="465" dirty="0" smtClean="0">
                <a:solidFill>
                  <a:srgbClr val="A63212"/>
                </a:solidFill>
                <a:latin typeface="Arial"/>
                <a:cs typeface="Arial"/>
              </a:rPr>
              <a:t>2.</a:t>
            </a:r>
            <a:r>
              <a:rPr sz="2400" spc="465" dirty="0" smtClean="0">
                <a:solidFill>
                  <a:srgbClr val="404040"/>
                </a:solidFill>
                <a:latin typeface="Cambria"/>
                <a:cs typeface="Cambria"/>
              </a:rPr>
              <a:t>Il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clan,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la  </a:t>
            </a:r>
            <a:r>
              <a:rPr sz="2400" i="1" dirty="0">
                <a:solidFill>
                  <a:srgbClr val="515151"/>
                </a:solidFill>
                <a:latin typeface="Cambria"/>
                <a:cs typeface="Cambria"/>
              </a:rPr>
              <a:t>gens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e la famiglia, infatti, sono </a:t>
            </a:r>
            <a:r>
              <a:rPr sz="2400" i="1" dirty="0">
                <a:solidFill>
                  <a:srgbClr val="FF0000"/>
                </a:solidFill>
                <a:latin typeface="Cambria"/>
                <a:cs typeface="Cambria"/>
              </a:rPr>
              <a:t>risposte  </a:t>
            </a:r>
            <a:r>
              <a:rPr sz="2400" i="1" spc="5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i="1" spc="-60" dirty="0" smtClean="0">
                <a:solidFill>
                  <a:srgbClr val="FF0000"/>
                </a:solidFill>
                <a:latin typeface="Cambria"/>
                <a:cs typeface="Cambria"/>
              </a:rPr>
              <a:t>speci</a:t>
            </a:r>
            <a:r>
              <a:rPr lang="it-IT" sz="2400" i="1" spc="-60" dirty="0" err="1" smtClean="0">
                <a:solidFill>
                  <a:srgbClr val="FF0000"/>
                </a:solidFill>
                <a:latin typeface="Cambria"/>
                <a:cs typeface="Cambria"/>
              </a:rPr>
              <a:t>f</a:t>
            </a:r>
            <a:r>
              <a:rPr sz="2400" i="1" spc="-60" dirty="0" smtClean="0">
                <a:solidFill>
                  <a:srgbClr val="FF0000"/>
                </a:solidFill>
                <a:latin typeface="Cambria"/>
                <a:cs typeface="Cambria"/>
              </a:rPr>
              <a:t>iche</a:t>
            </a:r>
            <a:r>
              <a:rPr lang="it-IT" sz="2400" dirty="0">
                <a:latin typeface="Cambria"/>
                <a:cs typeface="Cambria"/>
              </a:rPr>
              <a:t> </a:t>
            </a:r>
            <a:r>
              <a:rPr sz="2400" dirty="0" smtClean="0">
                <a:solidFill>
                  <a:srgbClr val="404040"/>
                </a:solidFill>
                <a:latin typeface="Cambria"/>
                <a:cs typeface="Cambria"/>
              </a:rPr>
              <a:t>ad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una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medesima</a:t>
            </a:r>
            <a:r>
              <a:rPr sz="2400" spc="-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funzione</a:t>
            </a:r>
            <a:endParaRPr sz="2400" dirty="0">
              <a:latin typeface="Cambria"/>
              <a:cs typeface="Cambria"/>
            </a:endParaRPr>
          </a:p>
          <a:p>
            <a:pPr algn="just"/>
            <a:endParaRPr sz="2250" dirty="0">
              <a:latin typeface="Times New Roman"/>
              <a:cs typeface="Times New Roman"/>
            </a:endParaRPr>
          </a:p>
          <a:p>
            <a:pPr marR="5080" indent="-228600" algn="just"/>
            <a:r>
              <a:rPr lang="it-IT" sz="2250" spc="200" dirty="0" smtClean="0">
                <a:solidFill>
                  <a:srgbClr val="A63212"/>
                </a:solidFill>
                <a:latin typeface="Arial"/>
                <a:cs typeface="Arial"/>
              </a:rPr>
              <a:t>3.</a:t>
            </a:r>
            <a:r>
              <a:rPr sz="2400" spc="200" dirty="0" smtClean="0">
                <a:solidFill>
                  <a:srgbClr val="404040"/>
                </a:solidFill>
                <a:latin typeface="Cambria"/>
                <a:cs typeface="Cambria"/>
              </a:rPr>
              <a:t>Perciò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processi,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funzione, struttura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e sistema sono concetti 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destoricizzati: </a:t>
            </a:r>
            <a:r>
              <a:rPr sz="2400" i="1" dirty="0">
                <a:solidFill>
                  <a:srgbClr val="FF0000"/>
                </a:solidFill>
                <a:latin typeface="Cambria"/>
                <a:cs typeface="Cambria"/>
              </a:rPr>
              <a:t>non è la realtà a </a:t>
            </a:r>
            <a:r>
              <a:rPr sz="2400" i="1" spc="-5" dirty="0">
                <a:solidFill>
                  <a:srgbClr val="FF0000"/>
                </a:solidFill>
                <a:latin typeface="Cambria"/>
                <a:cs typeface="Cambria"/>
              </a:rPr>
              <a:t>costruirli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,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ma sono </a:t>
            </a:r>
            <a:r>
              <a:rPr sz="2400" u="heavy" spc="-5" dirty="0">
                <a:solidFill>
                  <a:srgbClr val="404040"/>
                </a:solidFill>
                <a:latin typeface="Cambria"/>
                <a:cs typeface="Cambria"/>
              </a:rPr>
              <a:t>loro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a  costruire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l’interpretazione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della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realtà</a:t>
            </a:r>
            <a:r>
              <a:rPr sz="2400" spc="-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osservata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837</Words>
  <Application>Microsoft Office PowerPoint</Application>
  <PresentationFormat>Presentazione su schermo (16:9)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Office Theme</vt:lpstr>
      <vt:lpstr>Diapositiva 1</vt:lpstr>
      <vt:lpstr>Funzione, un concetto basilare</vt:lpstr>
      <vt:lpstr>La posizione di Parsons</vt:lpstr>
      <vt:lpstr>La società come sistema sociale</vt:lpstr>
      <vt:lpstr>Talcott Parsons (1902-1979), alfiere  dello struttural-funzionalismo</vt:lpstr>
      <vt:lpstr>Caratteristiche della  sociologia di Parsons</vt:lpstr>
      <vt:lpstr>Altri presupposti</vt:lpstr>
      <vt:lpstr>La sociologia come “grande teoria” (I)</vt:lpstr>
      <vt:lpstr>La sociologia come “grande teoria” (II)</vt:lpstr>
      <vt:lpstr>L’unità base dell’azione sociale</vt:lpstr>
      <vt:lpstr>I sistemi d’azione</vt:lpstr>
      <vt:lpstr>Il concetto sociologico di ruolo</vt:lpstr>
      <vt:lpstr>Super-Io e processi di socializzazione</vt:lpstr>
      <vt:lpstr>I dilemmi dell’azione, ovvero  le 5 variabili strutturali</vt:lpstr>
      <vt:lpstr>Diapositiva 15</vt:lpstr>
      <vt:lpstr>Lo schema Agil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</dc:creator>
  <cp:lastModifiedBy>utente</cp:lastModifiedBy>
  <cp:revision>6</cp:revision>
  <dcterms:created xsi:type="dcterms:W3CDTF">2015-11-03T23:33:41Z</dcterms:created>
  <dcterms:modified xsi:type="dcterms:W3CDTF">2018-04-24T05:38:08Z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2015-11-03T00:00:00Z</vt:filetime>
  </property>
</Properties>
</file>