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518" r:id="rId2"/>
    <p:sldId id="519" r:id="rId3"/>
    <p:sldId id="550" r:id="rId4"/>
    <p:sldId id="520" r:id="rId5"/>
    <p:sldId id="341" r:id="rId6"/>
    <p:sldId id="591" r:id="rId7"/>
  </p:sldIdLst>
  <p:sldSz cx="9145588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-234" y="-114"/>
      </p:cViewPr>
      <p:guideLst>
        <p:guide orient="horz" pos="2160"/>
        <p:guide pos="288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8186B-C62B-41AD-B94A-289ED4E4BBF2}" type="datetimeFigureOut">
              <a:rPr lang="it-IT" smtClean="0"/>
              <a:pPr/>
              <a:t>22/04/2022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1D8AC-5EA3-4105-A473-41652D945F3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746721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EDC2CDC9-9F7F-496E-B5D7-FA60243C32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199" y="1122363"/>
            <a:ext cx="685919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1F8CAFC5-F0FD-4AD8-B39E-5D0F68ACA9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199" y="3602038"/>
            <a:ext cx="685919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0B6DBA38-4F7F-4463-BA88-08D3D9944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0FAE7-DB41-47DA-BCC9-5E4DAB091C13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BA5BB7F3-6081-4ECA-B7D7-8D2D7DFFB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SCR 2021-22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C58D1D7-7525-4F06-A7B2-A80FB135E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80E4-F19E-4FA7-A3F9-50124AD7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305969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4F1C508-EF19-4DEB-BD7B-B1D3556F9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5EE87D9F-7671-4C76-A583-43B395B2C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D88FDF7-E67B-4250-884E-149193DD6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0BB05-6C84-4F8A-B7D5-D44F34FE9DBE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FC5F24E1-FA63-4599-943A-9409D2C67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SCR 2021-22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666EA8D-EB02-4027-8486-DFFAF25C8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80E4-F19E-4FA7-A3F9-50124AD7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886761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B1560C1C-1F06-4705-9329-C3E8BA8273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4812" y="365125"/>
            <a:ext cx="1972017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FD02E706-FFF5-4C55-916B-F554C7DD5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759" y="365125"/>
            <a:ext cx="5801732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291AF5C8-37DB-4652-9676-DA020806F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331-6893-4AFE-8A82-8D1BF6B6E4A1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5C1CF7D-7EE9-4E78-9304-24D531EC94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SCR 2021-22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4FEB228F-F95A-4A47-ABC2-8415104B4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80E4-F19E-4FA7-A3F9-50124AD7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396989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1EBD617-6925-4BDC-8BEA-4471463C4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4FD96652-FE9D-4789-99E0-6898D6F832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3203F482-1AEA-4AD0-925B-113F6A024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DB21E-BC15-49C3-8698-408B28F4F5FB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60F82376-D058-46C7-AE81-814DD3C6F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SCR 2021-22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02D4F6EE-7E9B-4014-AE1F-F990B6E2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80E4-F19E-4FA7-A3F9-50124AD7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0293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1D324FC-112C-486A-8D64-21857E578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996" y="1709739"/>
            <a:ext cx="788807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5741B99F-311B-4FE1-846E-645A3A76E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996" y="4589464"/>
            <a:ext cx="788807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2FDFDEF0-5F95-4B54-BA54-474F6A002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5BC3C-C73F-4FF0-9EED-F7B2C86B2492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CA8E574D-9611-4741-8D58-BE5B22FC3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SCR 2021-22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1D9F788-6D58-47BA-ABDB-6C1686CE8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80E4-F19E-4FA7-A3F9-50124AD7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164271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ACBFBA0-AB5F-42F3-B7FA-43F5DCFE7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571599BD-E140-40C4-AB6E-0E386E6CEE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759" y="1825625"/>
            <a:ext cx="3886875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B3B1CD1F-1EB6-4E3A-B95C-5881FE744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954" y="1825625"/>
            <a:ext cx="3886875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56788013-1965-4A14-93AF-A2F2E85F2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AD15-1578-4191-970B-CEB95FB6D1E7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8D5B1435-4C5B-4CC6-8ED7-639A662B9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SCR 2021-22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6396CEB9-CF0E-475D-88ED-35DE6801A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80E4-F19E-4FA7-A3F9-50124AD7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4081731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E8248EC-249D-4394-9DEE-35A8FEA1A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50" y="365126"/>
            <a:ext cx="788807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5D9A9D84-37F0-48B4-9F29-6DD2CE210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951" y="1681163"/>
            <a:ext cx="38690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50EA0BF2-6CEA-42C2-99F7-459180D38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951" y="2505075"/>
            <a:ext cx="3869012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9C61356B-60E4-4357-9E3A-45B0A140F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954" y="1681163"/>
            <a:ext cx="388806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5CBCFFC6-0AC7-4B1C-BD9C-CA40394123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954" y="2505075"/>
            <a:ext cx="3888066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8C53538E-9ACB-4351-8E51-795FDC33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A7A61-C55F-417C-8975-957EBD6D00FD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F2AEFED3-D6A8-4F7D-B598-16BD310150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SCR 2021-22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9D1D34AC-4789-4C40-8DCD-956783D1D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80E4-F19E-4FA7-A3F9-50124AD7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688421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DB39371-2802-4036-9BAF-8A44CD9EC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6E6DFDC5-79A7-4983-B747-094A20D82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12226-CDE8-453E-BB1E-9F0DA4A00C72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493E50EF-7734-48C8-9B32-D040C24F7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SCR 2021-22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BAE836AA-5B08-4971-B4BF-5003097B6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80E4-F19E-4FA7-A3F9-50124AD7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41484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BC2A2BFF-5D0C-459B-91FF-86A156959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AB716-08F4-432C-8921-8FA0FE6084A3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E9BBF707-FDA6-4A5A-B989-AAA4F27F2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SCR 2021-22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3D5DD6FF-AA98-43A8-BA79-2B85B2813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80E4-F19E-4FA7-A3F9-50124AD7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47434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5DAE75C-4DF8-479E-B3B2-A113DE821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7744023D-3695-4465-B8D6-8AE287FB0E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8066" y="987426"/>
            <a:ext cx="462995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6CDF903E-73D3-41AD-A543-1C8E30F633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05584E49-8C52-49B6-BF38-69EEEF79B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4CE44-3BCC-4609-98AD-8CDF52807B8F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541B198F-9194-4DE8-AF15-A2C90CF67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SCR 2021-22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5296CD3E-E933-479D-9BEC-E253B5B09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80E4-F19E-4FA7-A3F9-50124AD7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259188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0BA09AB-82E2-4814-A612-FAC5BB0AA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951" y="457200"/>
            <a:ext cx="294969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8EA98DA9-1462-4F87-B7B7-14C30434E9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8066" y="987426"/>
            <a:ext cx="4629954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61BA667B-4830-4EA1-A680-2ED9E65AA0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951" y="2057400"/>
            <a:ext cx="294969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E6DFCCBF-1EFA-4E9D-8672-5AD1525C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AC44-9B3C-4151-AF8D-005D25508B90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8AA33A08-5706-4F79-9C82-CE6FB7EB2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SCR 2021-22</a:t>
            </a:r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4F15627F-359D-4D39-AF75-F480DA19F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80E4-F19E-4FA7-A3F9-50124AD7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163468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83408222-3FB8-4596-8DB1-2973DBEFC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759" y="365126"/>
            <a:ext cx="788807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D9EF22C0-4547-4BB4-99C4-E1FF03F513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759" y="1825625"/>
            <a:ext cx="788807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66B41389-DA3E-4212-8D60-ECF53D4FBA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759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55DEF-AA87-4DA5-B81A-50362A1BF199}" type="datetime1">
              <a:rPr lang="it-IT" smtClean="0"/>
              <a:pPr/>
              <a:t>22/04/2022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AE1071C1-14A3-4BAC-A62F-08192801D8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9476" y="6356351"/>
            <a:ext cx="30866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SCR 2021-22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DEA0A6C7-1CB4-4FAD-9BE2-3351BD71D9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9072" y="6356351"/>
            <a:ext cx="20577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980E4-F19E-4FA7-A3F9-50124AD70EA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="" xmlns:p14="http://schemas.microsoft.com/office/powerpoint/2010/main" val="605445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Famiglia e Chiesa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759" y="2493818"/>
            <a:ext cx="7888070" cy="3683145"/>
          </a:xfrm>
        </p:spPr>
        <p:txBody>
          <a:bodyPr/>
          <a:lstStyle/>
          <a:p>
            <a:pPr>
              <a:buNone/>
            </a:pPr>
            <a:r>
              <a:rPr lang="it-IT" dirty="0"/>
              <a:t>CCC 1655:</a:t>
            </a:r>
          </a:p>
          <a:p>
            <a:pPr marL="0" algn="just">
              <a:buNone/>
            </a:pPr>
            <a:r>
              <a:rPr lang="it-IT" dirty="0"/>
              <a:t>«Cristo ha voluto nascere e crescere in seno alla </a:t>
            </a:r>
            <a:r>
              <a:rPr lang="it-IT" dirty="0">
                <a:solidFill>
                  <a:srgbClr val="FF0066"/>
                </a:solidFill>
              </a:rPr>
              <a:t>Santa Famiglia </a:t>
            </a:r>
            <a:r>
              <a:rPr lang="it-IT" dirty="0"/>
              <a:t>di Giuseppe e Maria. </a:t>
            </a:r>
          </a:p>
          <a:p>
            <a:pPr marL="0" algn="just">
              <a:buNone/>
            </a:pPr>
            <a:r>
              <a:rPr lang="it-IT" dirty="0"/>
              <a:t>La Chiesa non è altro che la “</a:t>
            </a:r>
            <a:r>
              <a:rPr lang="it-IT" dirty="0">
                <a:solidFill>
                  <a:srgbClr val="FF0066"/>
                </a:solidFill>
              </a:rPr>
              <a:t>famiglia di Dio</a:t>
            </a:r>
            <a:r>
              <a:rPr lang="it-IT" dirty="0"/>
              <a:t>”. </a:t>
            </a:r>
          </a:p>
          <a:p>
            <a:pPr marL="0" algn="just">
              <a:buNone/>
            </a:pPr>
            <a:r>
              <a:rPr lang="it-IT" dirty="0"/>
              <a:t>Fin dalle sue origini, il nucleo della Chiesa era spesso costituito da coloro che, insieme </a:t>
            </a:r>
            <a:r>
              <a:rPr lang="it-IT" dirty="0">
                <a:solidFill>
                  <a:srgbClr val="FF0066"/>
                </a:solidFill>
              </a:rPr>
              <a:t>con tutta la loro famiglia</a:t>
            </a:r>
            <a:r>
              <a:rPr lang="it-IT" dirty="0"/>
              <a:t>, erano divenuti credenti (…)».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SCR 2021-22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Famiglia e Chiesa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89846" y="2549236"/>
            <a:ext cx="7482754" cy="357692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it-IT" dirty="0"/>
              <a:t>CCC 1656:</a:t>
            </a:r>
          </a:p>
          <a:p>
            <a:pPr marL="0" algn="just">
              <a:buNone/>
            </a:pPr>
            <a:r>
              <a:rPr lang="it-IT" sz="3200" dirty="0"/>
              <a:t>«Ai nostri giorni, in un mondo spesso estraneo e persino ostile alla fede, </a:t>
            </a:r>
            <a:r>
              <a:rPr lang="it-IT" sz="3200" dirty="0">
                <a:solidFill>
                  <a:srgbClr val="FF0066"/>
                </a:solidFill>
              </a:rPr>
              <a:t>le famiglie credenti sono di fondamentale importanza, come focolari di fede viva e irradiante</a:t>
            </a:r>
            <a:r>
              <a:rPr lang="it-IT" sz="3200" dirty="0"/>
              <a:t>. È per questo motivo che il Concilio Vaticano II, usando un’antica espressione, chiama la famiglia “</a:t>
            </a:r>
            <a:r>
              <a:rPr lang="it-IT" sz="3200" i="1" dirty="0"/>
              <a:t>Ecclesia domestica</a:t>
            </a:r>
            <a:r>
              <a:rPr lang="it-IT" sz="3200" dirty="0"/>
              <a:t>” – </a:t>
            </a:r>
            <a:r>
              <a:rPr lang="it-IT" sz="3200" dirty="0">
                <a:solidFill>
                  <a:srgbClr val="FF0066"/>
                </a:solidFill>
              </a:rPr>
              <a:t>Chiesa domestica</a:t>
            </a:r>
            <a:r>
              <a:rPr lang="it-IT" sz="3200" dirty="0"/>
              <a:t>».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SCR 2021-22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Famiglia e Chiesa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760" y="2036618"/>
            <a:ext cx="7654233" cy="456073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/>
              <a:t>AL 72: </a:t>
            </a:r>
          </a:p>
          <a:p>
            <a:pPr marL="0" indent="0" algn="just">
              <a:buNone/>
            </a:pPr>
            <a:r>
              <a:rPr lang="it-IT" sz="3200" dirty="0"/>
              <a:t>«Il sacramento del matrimonio non è una convenzione sociale, un rito vuoto o il mero </a:t>
            </a:r>
            <a:r>
              <a:rPr lang="it-IT" sz="3200" dirty="0">
                <a:solidFill>
                  <a:srgbClr val="FF0066"/>
                </a:solidFill>
              </a:rPr>
              <a:t>segno esterno di un impegno</a:t>
            </a:r>
            <a:r>
              <a:rPr lang="it-IT" sz="3200" dirty="0"/>
              <a:t>. Il sacramento è </a:t>
            </a:r>
            <a:r>
              <a:rPr lang="it-IT" sz="3200" dirty="0">
                <a:solidFill>
                  <a:srgbClr val="FF0066"/>
                </a:solidFill>
              </a:rPr>
              <a:t>un dono per la santificazione e la salvezza degli sposi </a:t>
            </a:r>
            <a:r>
              <a:rPr lang="it-IT" sz="3200" dirty="0"/>
              <a:t>(…) Il matrimonio è </a:t>
            </a:r>
            <a:r>
              <a:rPr lang="it-IT" sz="3200" dirty="0">
                <a:solidFill>
                  <a:srgbClr val="FF0066"/>
                </a:solidFill>
              </a:rPr>
              <a:t>una vocazione</a:t>
            </a:r>
            <a:r>
              <a:rPr lang="it-IT" sz="3200" dirty="0"/>
              <a:t>, in quanto è una risposta alla specifica chiamata a vivere l’amore coniugale come </a:t>
            </a:r>
            <a:r>
              <a:rPr lang="it-IT" sz="3200" dirty="0">
                <a:solidFill>
                  <a:srgbClr val="FF0066"/>
                </a:solidFill>
              </a:rPr>
              <a:t>segno imperfetto dell’amore tra Cristo e la Chiesa</a:t>
            </a:r>
            <a:r>
              <a:rPr lang="it-IT" sz="3200" dirty="0"/>
              <a:t>. Pertanto, la decisione di sposarsi e di formare una famiglia </a:t>
            </a:r>
            <a:r>
              <a:rPr lang="it-IT" sz="3200" dirty="0" err="1"/>
              <a:t>dev</a:t>
            </a:r>
            <a:r>
              <a:rPr lang="it-IT" sz="3200" dirty="0"/>
              <a:t>’essere frutto di un discernimento vocazionale».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SCR 2021-22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Famiglia e Chiesa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759" y="2396836"/>
            <a:ext cx="7888070" cy="3780127"/>
          </a:xfrm>
        </p:spPr>
        <p:txBody>
          <a:bodyPr/>
          <a:lstStyle/>
          <a:p>
            <a:pPr>
              <a:buNone/>
            </a:pPr>
            <a:r>
              <a:rPr lang="it-IT" dirty="0"/>
              <a:t>CCC 1657:</a:t>
            </a:r>
          </a:p>
          <a:p>
            <a:pPr marL="0" algn="just">
              <a:buNone/>
            </a:pPr>
            <a:r>
              <a:rPr lang="it-IT" sz="3200" dirty="0"/>
              <a:t>«È qui che si esercita in maniera privilegiata </a:t>
            </a:r>
            <a:r>
              <a:rPr lang="it-IT" sz="3200" dirty="0">
                <a:solidFill>
                  <a:srgbClr val="FF0066"/>
                </a:solidFill>
              </a:rPr>
              <a:t>il </a:t>
            </a:r>
            <a:r>
              <a:rPr lang="it-IT" sz="3200" i="1" dirty="0">
                <a:solidFill>
                  <a:srgbClr val="FF0066"/>
                </a:solidFill>
              </a:rPr>
              <a:t>sacerdozio battesimale </a:t>
            </a:r>
            <a:r>
              <a:rPr lang="it-IT" sz="3200" dirty="0">
                <a:solidFill>
                  <a:srgbClr val="FF0066"/>
                </a:solidFill>
              </a:rPr>
              <a:t>del padre di famiglia, della madre, dei figli, di tutti i membri della famiglia</a:t>
            </a:r>
            <a:r>
              <a:rPr lang="it-IT" sz="3200" dirty="0"/>
              <a:t>, con la partecipazione ai sacramenti, con la preghiera (…) Il focolare è così la prima scuola di vita cristiana e una scuola di umanità più ricca (…)».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SCR 2021-22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Famiglia e Chiesa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3774" y="2521527"/>
            <a:ext cx="7264507" cy="385980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dirty="0"/>
              <a:t>GS 48: </a:t>
            </a:r>
          </a:p>
          <a:p>
            <a:pPr marL="0" indent="0" algn="just">
              <a:buNone/>
            </a:pPr>
            <a:r>
              <a:rPr lang="it-IT" sz="3200" dirty="0"/>
              <a:t>«La famiglia cristiana, poiché nasce dal matrimonio, che è </a:t>
            </a:r>
            <a:r>
              <a:rPr lang="it-IT" sz="3200" dirty="0">
                <a:solidFill>
                  <a:srgbClr val="FF0066"/>
                </a:solidFill>
              </a:rPr>
              <a:t>l’immagine</a:t>
            </a:r>
            <a:r>
              <a:rPr lang="it-IT" sz="3200" dirty="0"/>
              <a:t> e la </a:t>
            </a:r>
            <a:r>
              <a:rPr lang="it-IT" sz="3200" dirty="0">
                <a:solidFill>
                  <a:srgbClr val="FF0066"/>
                </a:solidFill>
              </a:rPr>
              <a:t>partecipazione</a:t>
            </a:r>
            <a:r>
              <a:rPr lang="it-IT" sz="3200" dirty="0"/>
              <a:t> del patto d’amore di Cristo e della Chiesa, renderà manifesta a tutti </a:t>
            </a:r>
            <a:r>
              <a:rPr lang="it-IT" sz="3200" dirty="0">
                <a:solidFill>
                  <a:srgbClr val="FF0066"/>
                </a:solidFill>
              </a:rPr>
              <a:t>la viva presenza del Salvatore nel mondo e la genuina natura della Chiesa</a:t>
            </a:r>
            <a:r>
              <a:rPr lang="it-IT" sz="3200" dirty="0"/>
              <a:t>, sia con l’amore, la fecondità generosa, l’unità e la fedeltà degli sposi, sia con l’amorevole cooperazione di tutti i suoi membri».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SCR 2021-22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Famiglia e Chiesa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28759" y="2881745"/>
            <a:ext cx="7888070" cy="329521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/>
              <a:t>CCC 1631:</a:t>
            </a:r>
          </a:p>
          <a:p>
            <a:pPr>
              <a:buNone/>
            </a:pPr>
            <a:endParaRPr lang="it-IT" dirty="0"/>
          </a:p>
          <a:p>
            <a:pPr marL="0" indent="0">
              <a:buNone/>
            </a:pPr>
            <a:r>
              <a:rPr lang="it-IT" sz="4000" dirty="0"/>
              <a:t>«Il matrimonio introduce in un </a:t>
            </a:r>
            <a:r>
              <a:rPr lang="it-IT" sz="4000" i="1" dirty="0" err="1">
                <a:solidFill>
                  <a:srgbClr val="FF0000"/>
                </a:solidFill>
              </a:rPr>
              <a:t>ordo</a:t>
            </a:r>
            <a:r>
              <a:rPr lang="it-IT" sz="4000" dirty="0"/>
              <a:t> – </a:t>
            </a:r>
            <a:r>
              <a:rPr lang="it-IT" sz="4000" dirty="0">
                <a:solidFill>
                  <a:srgbClr val="FF0000"/>
                </a:solidFill>
              </a:rPr>
              <a:t>ordine</a:t>
            </a:r>
            <a:r>
              <a:rPr lang="it-IT" sz="4000" dirty="0"/>
              <a:t> – </a:t>
            </a:r>
            <a:r>
              <a:rPr lang="it-IT" sz="4000" dirty="0">
                <a:solidFill>
                  <a:srgbClr val="FF0000"/>
                </a:solidFill>
              </a:rPr>
              <a:t>ecclesiale</a:t>
            </a:r>
            <a:r>
              <a:rPr lang="it-IT" sz="4000" dirty="0"/>
              <a:t>, crea dei diritti e dei doveri nella Chiesa, fra gli sposi e verso i figli».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SCR 2021-22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399</Words>
  <Application>Microsoft Office PowerPoint</Application>
  <PresentationFormat>Personalizzato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Famiglia e Chiesa</vt:lpstr>
      <vt:lpstr>Famiglia e Chiesa</vt:lpstr>
      <vt:lpstr>Famiglia e Chiesa</vt:lpstr>
      <vt:lpstr>Famiglia e Chiesa</vt:lpstr>
      <vt:lpstr>Famiglia e Chiesa</vt:lpstr>
      <vt:lpstr>Famiglia e Chiesa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Famiglia e Chiesa</dc:title>
  <dc:creator>Carla Rossi Espagnet</dc:creator>
  <cp:lastModifiedBy>Carla</cp:lastModifiedBy>
  <cp:revision>3</cp:revision>
  <dcterms:created xsi:type="dcterms:W3CDTF">2022-01-11T08:37:29Z</dcterms:created>
  <dcterms:modified xsi:type="dcterms:W3CDTF">2022-04-22T14:40:35Z</dcterms:modified>
</cp:coreProperties>
</file>