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7BB8DADE-A2FD-4C5E-BA14-DB6D5999980E}"/>
              </a:ext>
            </a:extLst>
          </p:cNvPr>
          <p:cNvGrpSpPr/>
          <p:nvPr/>
        </p:nvGrpSpPr>
        <p:grpSpPr>
          <a:xfrm>
            <a:off x="8" y="-8467"/>
            <a:ext cx="12191997" cy="6866467"/>
            <a:chOff x="8" y="-8467"/>
            <a:chExt cx="12191997" cy="6866467"/>
          </a:xfrm>
        </p:grpSpPr>
        <p:cxnSp>
          <p:nvCxnSpPr>
            <p:cNvPr id="3" name="Straight Connector 31">
              <a:extLst>
                <a:ext uri="{FF2B5EF4-FFF2-40B4-BE49-F238E27FC236}">
                  <a16:creationId xmlns:a16="http://schemas.microsoft.com/office/drawing/2014/main" id="{72B09006-CE37-431B-9BFE-8FDB392E43DC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4" name="Straight Connector 20">
              <a:extLst>
                <a:ext uri="{FF2B5EF4-FFF2-40B4-BE49-F238E27FC236}">
                  <a16:creationId xmlns:a16="http://schemas.microsoft.com/office/drawing/2014/main" id="{CDA98F9D-6289-4BDC-B00A-676073D32F00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5" name="Rectangle 23">
              <a:extLst>
                <a:ext uri="{FF2B5EF4-FFF2-40B4-BE49-F238E27FC236}">
                  <a16:creationId xmlns:a16="http://schemas.microsoft.com/office/drawing/2014/main" id="{60FC08C4-CF7D-427E-A214-7613C8CEB68A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6" name="Rectangle 25">
              <a:extLst>
                <a:ext uri="{FF2B5EF4-FFF2-40B4-BE49-F238E27FC236}">
                  <a16:creationId xmlns:a16="http://schemas.microsoft.com/office/drawing/2014/main" id="{FC4E1177-FDA9-4EFF-8444-FC9DDE4F026D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7" name="Isosceles Triangle 26">
              <a:extLst>
                <a:ext uri="{FF2B5EF4-FFF2-40B4-BE49-F238E27FC236}">
                  <a16:creationId xmlns:a16="http://schemas.microsoft.com/office/drawing/2014/main" id="{343F22DC-32FB-47C6-A342-4435D81B2C68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FAA55336-DC97-4DCF-8627-56F8CE661B77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C7D099F6-D4BA-46CA-ADB7-8B41B7F60695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924E975D-F309-4947-9BA4-4A8524CBB8FD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1" name="Isosceles Triangle 30">
              <a:extLst>
                <a:ext uri="{FF2B5EF4-FFF2-40B4-BE49-F238E27FC236}">
                  <a16:creationId xmlns:a16="http://schemas.microsoft.com/office/drawing/2014/main" id="{73D538B6-2426-4B26-B3CE-ADA032E217C3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2" name="Isosceles Triangle 18">
              <a:extLst>
                <a:ext uri="{FF2B5EF4-FFF2-40B4-BE49-F238E27FC236}">
                  <a16:creationId xmlns:a16="http://schemas.microsoft.com/office/drawing/2014/main" id="{70C6609D-5269-4497-ADB4-5E80B3C60430}"/>
                </a:ext>
              </a:extLst>
            </p:cNvPr>
            <p:cNvSpPr/>
            <p:nvPr/>
          </p:nvSpPr>
          <p:spPr>
            <a:xfrm rot="10799991">
              <a:off x="8" y="0"/>
              <a:ext cx="842592" cy="5666152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B0B99931-2952-4EC2-B1DC-3E50976B5C9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07068" y="2404533"/>
            <a:ext cx="7766931" cy="1646304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71BC9AF0-CECA-4974-9D3D-B79BFCB0D8F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07068" y="4050828"/>
            <a:ext cx="7766931" cy="1096895"/>
          </a:xfrm>
        </p:spPr>
        <p:txBody>
          <a:bodyPr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1D3238AD-6C74-465D-AB2E-9D349BF1BD4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6F62AD-A93D-459D-81CC-A36B4D5B77A7}" type="datetime1">
              <a:rPr lang="en-US"/>
              <a:pPr lvl="0"/>
              <a:t>4/4/2020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542E268B-11F2-4184-805B-EF14A778343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5B3539B8-7F48-4507-A140-8C39ECC2D18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47883E-B5B2-4276-89CF-C225365B0486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0206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AF88F-A748-45DA-A446-7201E1C103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3403597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8CC41-E5E3-4D27-811C-CA56A0C97AB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0DE4B-72D5-4F97-9F86-46E675D0497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311434-436A-4AD9-B2AA-F3605711B989}" type="datetime1">
              <a:rPr lang="en-US"/>
              <a:pPr lvl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AEDA4-2B44-473C-934D-B0DEC4CF449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97D6B-3792-4EAE-9E04-ED54614C126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2657FC-3193-42D5-9F97-ACE6ED6C7C1D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1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67CE5-F399-43DC-985C-F79AF27FBB7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29D5C68D-3AC1-4950-BC2F-ACFD9AC7043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366141" y="3632197"/>
            <a:ext cx="7224528" cy="381003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EAE1EA1-796E-4A9C-A90F-E9635DF3566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806947-EF48-4A54-B43B-B35E5ACD4CB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C64682-D4C6-4B70-80FD-1393AEA12AC2}" type="datetime1">
              <a:rPr lang="en-US"/>
              <a:pPr lvl="0"/>
              <a:t>4/4/2020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0939A8-112E-43D8-A001-69FCF60A73A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9CD57BE-FA13-409C-AC96-B71C5B091F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AD13C5-E45F-46A9-8F3B-8E8894BEF64A}" type="slidenum">
              <a:t>‹N›</a:t>
            </a:fld>
            <a:endParaRPr lang="en-US"/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F87E637D-7E76-4831-BBC6-2A6104A5B15F}"/>
              </a:ext>
            </a:extLst>
          </p:cNvPr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9" name="TextBox 21">
            <a:extLst>
              <a:ext uri="{FF2B5EF4-FFF2-40B4-BE49-F238E27FC236}">
                <a16:creationId xmlns:a16="http://schemas.microsoft.com/office/drawing/2014/main" id="{EF97D07A-897D-4DF8-B1A2-114D475435B6}"/>
              </a:ext>
            </a:extLst>
          </p:cNvPr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”</a:t>
            </a:r>
            <a:endParaRPr lang="en-US" sz="1800" b="0" i="0" u="none" strike="noStrike" kern="1200" cap="none" spc="0" baseline="0">
              <a:solidFill>
                <a:srgbClr val="C0E474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31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00950-B01D-49DB-9D24-C3DE8627C7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1931990"/>
            <a:ext cx="8596667" cy="2595460"/>
          </a:xfrm>
        </p:spPr>
        <p:txBody>
          <a:bodyPr anchor="b"/>
          <a:lstStyle>
            <a:lvl1pPr>
              <a:defRPr sz="4400"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2EA9E-C9B8-4E9B-8D2B-A1ED89CECD7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B82BE-8C34-4D32-8B2A-186461BE263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A71744-7B40-436E-A34C-0DABA22763A6}" type="datetime1">
              <a:rPr lang="en-US"/>
              <a:pPr lvl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9EDA9-8074-43D8-8E35-47058A8C498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681F1-E4B6-468C-9462-5DE0C023064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61A7EF-8962-45A6-9989-AA0533AB27F2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5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AF848-7C9A-432C-AF5A-583A6D62F4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F327D760-E849-45D4-9D2B-EBD32776D77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0F50C9E-C862-4706-84B4-3E475B2897F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0369E0-A60F-4C23-ABC8-223A6321BFA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5C34A0-AC47-4BE0-8943-6C155B45300E}" type="datetime1">
              <a:rPr lang="en-US"/>
              <a:pPr lvl="0"/>
              <a:t>4/4/2020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866225-8349-45EB-B76E-1CD53844395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56BAFF-60DA-4B9B-A65A-04EC99D6313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8282DF-FA89-47A3-841E-84C6A9BC0923}" type="slidenum">
              <a:t>‹N›</a:t>
            </a:fld>
            <a:endParaRPr lang="en-US"/>
          </a:p>
        </p:txBody>
      </p:sp>
      <p:sp>
        <p:nvSpPr>
          <p:cNvPr id="8" name="TextBox 23">
            <a:extLst>
              <a:ext uri="{FF2B5EF4-FFF2-40B4-BE49-F238E27FC236}">
                <a16:creationId xmlns:a16="http://schemas.microsoft.com/office/drawing/2014/main" id="{E1A25C2E-2327-42F7-9EDB-02A2C44997AB}"/>
              </a:ext>
            </a:extLst>
          </p:cNvPr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9" name="TextBox 24">
            <a:extLst>
              <a:ext uri="{FF2B5EF4-FFF2-40B4-BE49-F238E27FC236}">
                <a16:creationId xmlns:a16="http://schemas.microsoft.com/office/drawing/2014/main" id="{BB4A8639-4FA5-4B84-9A86-AFA27C91A2B0}"/>
              </a:ext>
            </a:extLst>
          </p:cNvPr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338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28E2E-CB0D-4EB0-8C36-6DAE5DF7BB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8588200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2B6FF704-547D-4B19-A33F-BE2636A9B6A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90C226"/>
                </a:solidFill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5C8CA0C-5CAD-4F5A-90AD-9B8D77E4842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7B0437B-CE76-42F4-8188-7BECDC0F6DD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B8E32D-F703-42E0-A126-0C193C5A299D}" type="datetime1">
              <a:rPr lang="en-US"/>
              <a:pPr lvl="0"/>
              <a:t>4/4/2020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167298-F046-43BC-87D2-3DB71EFD413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3BE41A-AB74-4DE8-BA7B-AE8A16942C9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0EAD42-C1AB-4F1D-9DC2-5DFF305240FF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26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416DE-C859-4E5E-9994-18847AAECF5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22B66-3E77-4640-8CE7-AD38ADBB2C3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087DA-FF8D-41D1-AB29-3196B36BDDD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45EAFC-4A56-4B23-8C52-24663BC8A062}" type="datetime1">
              <a:rPr lang="en-US"/>
              <a:pPr lvl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232D2-24CB-4A2B-AD03-B1B6633E89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70CB1-EE5B-4B0F-A751-4761A71702B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ED9B54-F1EE-4570-A64F-9B1C15E2DD97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54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D42648-034A-433C-8CEE-E772F89A8AC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967670" y="609603"/>
            <a:ext cx="1304739" cy="525145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225927-0D98-418E-9742-08B0392CED5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77332" y="609603"/>
            <a:ext cx="7060146" cy="525145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67C8F-F8C1-4D45-8BEF-EE9C5FCE1CB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21DB68-ED92-4DD9-9ABF-E18F1579E6A8}" type="datetime1">
              <a:rPr lang="en-US"/>
              <a:pPr lvl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A1FD6-9B13-4951-B704-DEF400C89E3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6A20E-971B-40F7-9DDE-0C55568356F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6748D3-A93A-4746-A70B-71F5F3E80501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1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A6C26-A548-4440-976A-E6C58B10A49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B3F93-5120-4728-BD76-ACE0E1DCFC2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65C0A-6DA4-4B1C-ADEB-EC3BABDA3C0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D262FB-5E12-463C-B398-F9AB2B7D6E29}" type="datetime1">
              <a:rPr lang="en-US"/>
              <a:pPr lvl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B9CEE-A582-4B83-BB93-F90FC719DBA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AB6A0-EFA1-4392-AF29-01D0BF4EC59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D6CFFF-105F-44EB-8404-33EF4635AAF3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5141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214D5-5CA5-4AA2-B9BE-C67F4A75182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2700863"/>
            <a:ext cx="8596667" cy="1826578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668DEE-BED1-4B56-9CAB-8B8F983426A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7332" y="4527450"/>
            <a:ext cx="8596667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67669-3867-43F2-9A14-A53ECFCAF2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617722-59D5-4D7B-92B6-FD18742C5582}" type="datetime1">
              <a:rPr lang="en-US"/>
              <a:pPr lvl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BC689-785F-4827-94E2-C54E09CA791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9C7F3-50D0-4476-B9B6-57A02872774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92F857-8CF8-4F70-BCCF-361ACB2FDC08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8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539B1-BB75-4C1E-AD0E-70073C13BAD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BAFE0-DF10-4BDE-A4B9-347AC3F26B5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2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BBD2AD-297C-4F6A-9336-32CA135A225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089971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76F90-CFEA-4257-B3ED-06AFA51F4D0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B8D742-FFB5-425C-BF0B-2D7142226BDC}" type="datetime1">
              <a:rPr lang="en-US"/>
              <a:pPr lvl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22CAC-C15A-467A-8E20-424340B7192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7A7C2-3DD5-4B7C-AA7D-E4A56C48D89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D51B08-158A-4036-9AC7-CC472BFD731B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8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3D491-A7CB-4934-BF63-4C9CB7CA1EB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8A921-8B73-4054-9D80-23AE1B48C05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5741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2A7CB-E358-43BE-B1A4-DB661CC1DEA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75741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D93E72-B3FF-4F14-B049-21174D09658C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088379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0E4784-F85C-4883-937E-C7E081FED21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088379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2C8112-9374-43C0-AB2D-A07241C6149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BFAC57-6F33-4C91-95B9-67E9378E7425}" type="datetime1">
              <a:rPr lang="en-US"/>
              <a:pPr lvl="0"/>
              <a:t>4/4/2020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31B034-951D-4511-A54A-D7C453AF2F8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3B50FE-04EB-4149-A974-9C3CB30A691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0F5AA5-1DA1-4E6A-A689-17917A5ED367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7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BEE46-CF85-44BC-819C-C032F0E17AB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09FBFE-F656-4505-BB3D-87E5DC457D1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55BCAE-49EA-40FB-91C1-E3865E298A99}" type="datetime1">
              <a:rPr lang="en-US"/>
              <a:pPr lvl="0"/>
              <a:t>4/4/2020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B23485-D072-4EE8-B2E6-971F0746148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7F4B25-1705-4136-A906-DCAF9A501DD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1B1737-C131-450F-8E35-545D83A2FBA2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2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E3CC15-461F-4997-A233-602953BFE88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59C366-EECD-4A60-8C7F-9C3F343D98E3}" type="datetime1">
              <a:rPr lang="en-US"/>
              <a:pPr lvl="0"/>
              <a:t>4/4/2020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BB9692-3A78-4003-8546-A2E6E0D27A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C524-293A-4C87-9BF8-D9A338536A7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316633-C5F6-4BA5-A51F-7AE3B0A0CF0D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3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8EFE6-83DF-460C-8F8D-BF458F80C6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1498601"/>
            <a:ext cx="3854525" cy="1278468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7C6E0-E9C9-4024-99E2-B24FA884ADF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60457" y="514926"/>
            <a:ext cx="4513542" cy="55264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AA64C-71BE-42D7-9EC0-B0606DCFF8C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77332" y="2777069"/>
            <a:ext cx="3854525" cy="258445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1709B-2A71-41EA-8D18-028AFEBBEAA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ED3E84-8684-406C-8170-FC07B52E96CE}" type="datetime1">
              <a:rPr lang="en-US"/>
              <a:pPr lvl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385A21-3FEA-4827-8189-BB7FFDD5B5A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EFA55B-AF58-4664-AECB-88602008E0E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33A5A4-6E93-4D68-BE32-273C2A0AB687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0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7D0AE-08DE-4C76-84DE-7A1211C0A49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4800600"/>
            <a:ext cx="8596667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554DD6-2600-4E0B-B678-02D8C616FB5E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677332" y="609603"/>
            <a:ext cx="8596667" cy="3845719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0F7904-9961-4161-B72A-7829C5154FF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77332" y="5367335"/>
            <a:ext cx="8596667" cy="67402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4BB9E-7E63-4EAF-AEFC-4FF544CBEAE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C41AB-DE78-4215-BBA5-1DC29B4DEC56}" type="datetime1">
              <a:rPr lang="en-US"/>
              <a:pPr lvl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88E6F-5880-4722-85A9-42967D861E8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A69FC-FBB7-4302-8A93-88F358E0C24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B82109-FB00-470B-B8C5-6F8B32442C5C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6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603D53A8-85E2-4F74-AEAE-A8AD252B4FEE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3" name="Straight Connector 19">
              <a:extLst>
                <a:ext uri="{FF2B5EF4-FFF2-40B4-BE49-F238E27FC236}">
                  <a16:creationId xmlns:a16="http://schemas.microsoft.com/office/drawing/2014/main" id="{835F8795-BA01-4534-B34C-640D4BE9E92A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4" name="Straight Connector 20">
              <a:extLst>
                <a:ext uri="{FF2B5EF4-FFF2-40B4-BE49-F238E27FC236}">
                  <a16:creationId xmlns:a16="http://schemas.microsoft.com/office/drawing/2014/main" id="{24C11047-EEE8-4A79-BD0D-F99D9B66B19E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5" name="Rectangle 23">
              <a:extLst>
                <a:ext uri="{FF2B5EF4-FFF2-40B4-BE49-F238E27FC236}">
                  <a16:creationId xmlns:a16="http://schemas.microsoft.com/office/drawing/2014/main" id="{39C50FE5-F11F-407F-8F7D-C28F34E3945B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6" name="Rectangle 25">
              <a:extLst>
                <a:ext uri="{FF2B5EF4-FFF2-40B4-BE49-F238E27FC236}">
                  <a16:creationId xmlns:a16="http://schemas.microsoft.com/office/drawing/2014/main" id="{7ED729B6-F206-4B41-9B3A-525CF49AC895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7" name="Isosceles Triangle 23">
              <a:extLst>
                <a:ext uri="{FF2B5EF4-FFF2-40B4-BE49-F238E27FC236}">
                  <a16:creationId xmlns:a16="http://schemas.microsoft.com/office/drawing/2014/main" id="{FBA7ACDC-6698-4FFA-B728-001D552CEDA8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7BF61A06-992A-4DBA-8D67-D0466992CE41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5D07994C-498B-44F1-BCCB-711BAEEB3145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3CD37C00-BDB8-460C-85B8-CFBF1368422C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1" name="Isosceles Triangle 27">
              <a:extLst>
                <a:ext uri="{FF2B5EF4-FFF2-40B4-BE49-F238E27FC236}">
                  <a16:creationId xmlns:a16="http://schemas.microsoft.com/office/drawing/2014/main" id="{9C7BAA99-0302-47CD-A70B-10100075822C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2" name="Isosceles Triangle 28">
              <a:extLst>
                <a:ext uri="{FF2B5EF4-FFF2-40B4-BE49-F238E27FC236}">
                  <a16:creationId xmlns:a16="http://schemas.microsoft.com/office/drawing/2014/main" id="{0740E26D-701C-4EF0-9C86-7611EBB24A5A}"/>
                </a:ext>
              </a:extLst>
            </p:cNvPr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</p:grp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0CD3F3ED-7C7D-4440-ABE3-146B6220BB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13207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A68F95A-1EC9-4B4F-8476-F2C1D14F438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7332" y="2160590"/>
            <a:ext cx="8596667" cy="38807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D49A98F4-DBB1-4C09-A489-87B94567E76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205133" y="6041358"/>
            <a:ext cx="9119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fld id="{22269C81-8AB7-46D1-AACE-2D1BC0A35A4D}" type="datetime1">
              <a:rPr lang="en-US"/>
              <a:pPr lvl="0"/>
              <a:t>4/4/2020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22BEF94-13CD-4C89-8DC3-CCBE4548DE29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677332" y="6041358"/>
            <a:ext cx="629760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1B962D96-1720-43FB-93BF-D2AD6A53CD5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590659" y="6041358"/>
            <a:ext cx="6833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90C226"/>
                </a:solidFill>
                <a:uFillTx/>
                <a:latin typeface="Trebuchet MS"/>
              </a:defRPr>
            </a:lvl1pPr>
          </a:lstStyle>
          <a:p>
            <a:pPr lvl="0"/>
            <a:fld id="{421E695E-4432-4D2A-BD0A-5F542EF78329}" type="slidenum"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it-IT" sz="3600" b="0" i="0" u="none" strike="noStrike" kern="1200" cap="none" spc="0" baseline="0">
          <a:solidFill>
            <a:srgbClr val="90C226"/>
          </a:solidFill>
          <a:uFillTx/>
          <a:latin typeface="Trebuchet MS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it-IT" sz="1800" b="0" i="0" u="none" strike="noStrike" kern="1200" cap="none" spc="0" baseline="0">
          <a:solidFill>
            <a:srgbClr val="404040"/>
          </a:solidFill>
          <a:uFillTx/>
          <a:latin typeface="Trebuchet MS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it-IT" sz="1600" b="0" i="0" u="none" strike="noStrike" kern="1200" cap="none" spc="0" baseline="0">
          <a:solidFill>
            <a:srgbClr val="404040"/>
          </a:solidFill>
          <a:uFillTx/>
          <a:latin typeface="Trebuchet MS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it-IT" sz="1400" b="0" i="0" u="none" strike="noStrike" kern="1200" cap="none" spc="0" baseline="0">
          <a:solidFill>
            <a:srgbClr val="404040"/>
          </a:solidFill>
          <a:uFillTx/>
          <a:latin typeface="Trebuchet MS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it-IT" sz="1200" b="0" i="0" u="none" strike="noStrike" kern="1200" cap="none" spc="0" baseline="0">
          <a:solidFill>
            <a:srgbClr val="404040"/>
          </a:solidFill>
          <a:uFillTx/>
          <a:latin typeface="Trebuchet MS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it-IT" sz="1200" b="0" i="0" u="none" strike="noStrike" kern="1200" cap="none" spc="0" baseline="0">
          <a:solidFill>
            <a:srgbClr val="404040"/>
          </a:solidFill>
          <a:uFillTx/>
          <a:latin typeface="Trebuchet M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92014D-B64C-46E0-A915-EF80FF88DAB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47013" y="142609"/>
            <a:ext cx="7766931" cy="1904302"/>
          </a:xfrm>
        </p:spPr>
        <p:txBody>
          <a:bodyPr/>
          <a:lstStyle/>
          <a:p>
            <a:pPr lvl="0" algn="just"/>
            <a:r>
              <a:rPr lang="it-IT"/>
              <a:t>Introduzione alla sociologia relazionale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D9092CF-4431-451F-BD5E-3C418EA78C6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47013" y="2256638"/>
            <a:ext cx="7579425" cy="4375943"/>
          </a:xfrm>
        </p:spPr>
        <p:txBody>
          <a:bodyPr/>
          <a:lstStyle/>
          <a:p>
            <a:pPr lvl="0" algn="just"/>
            <a:r>
              <a:rPr lang="it-IT"/>
              <a:t>Da:  P.P. Donati (a cura di)</a:t>
            </a:r>
          </a:p>
          <a:p>
            <a:pPr lvl="0" algn="just"/>
            <a:r>
              <a:rPr lang="it-IT"/>
              <a:t>Lezioni di sociologia. Le categorie fondamentali per la comprensione della società  (Cedam, 1998)</a:t>
            </a:r>
          </a:p>
          <a:p>
            <a:pPr lvl="0" algn="just"/>
            <a:endParaRPr lang="it-IT"/>
          </a:p>
          <a:p>
            <a:pPr lvl="0" algn="just"/>
            <a:r>
              <a:rPr lang="it-IT"/>
              <a:t>La società, sostiene P.P. Donati, è una realtà </a:t>
            </a:r>
            <a:r>
              <a:rPr lang="it-IT" i="1"/>
              <a:t>sui generis, </a:t>
            </a:r>
            <a:r>
              <a:rPr lang="it-IT"/>
              <a:t>la quale richiede un modo adeguato per essere osservata come tale.</a:t>
            </a:r>
          </a:p>
          <a:p>
            <a:pPr lvl="0" algn="just"/>
            <a:r>
              <a:rPr lang="it-IT"/>
              <a:t>La società non è semplicemente un insieme di fatti, una organizzazione, un insieme di leggi e istituzioni, un mega-sistema)</a:t>
            </a:r>
          </a:p>
          <a:p>
            <a:pPr lvl="0" algn="just"/>
            <a:r>
              <a:rPr lang="it-IT"/>
              <a:t>La società non è nemmeno una realtà pensata, immaginata, virtuale, una grande rappresentazione fatta di idee, simboli, segni e mitiche muovono gli attori sociali e li indirizzano in una  direzione o in un’altra</a:t>
            </a:r>
          </a:p>
          <a:p>
            <a:pPr lvl="0" algn="just"/>
            <a:r>
              <a:rPr lang="it-IT"/>
              <a:t>(Introduzione, p. X)</a:t>
            </a:r>
          </a:p>
          <a:p>
            <a:pPr lvl="0" algn="just"/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BB36C7-CF54-4436-94A4-2B52C5778E5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/>
              <a:t>Tipi di relazioni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3A3023-743C-4987-9BA9-56B79EC9E2B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Relazioni statiche o dinamiche</a:t>
            </a:r>
          </a:p>
          <a:p>
            <a:pPr lvl="0"/>
            <a:r>
              <a:rPr lang="it-IT"/>
              <a:t>Relazioni di conflitto o di integrazione</a:t>
            </a:r>
          </a:p>
          <a:p>
            <a:pPr lvl="0"/>
            <a:r>
              <a:rPr lang="it-IT"/>
              <a:t>Relazioni di avvicinamento o distanziamento</a:t>
            </a:r>
          </a:p>
          <a:p>
            <a:pPr lvl="0"/>
            <a:r>
              <a:rPr lang="it-IT"/>
              <a:t>Relazioni primarie o secondarie </a:t>
            </a:r>
          </a:p>
          <a:p>
            <a:pPr lvl="0"/>
            <a:r>
              <a:rPr lang="it-IT"/>
              <a:t>Relazioni dirette o indirette</a:t>
            </a:r>
          </a:p>
          <a:p>
            <a:pPr lvl="0"/>
            <a:r>
              <a:rPr lang="it-IT"/>
              <a:t>Relazioni formali o non formali</a:t>
            </a:r>
          </a:p>
          <a:p>
            <a:pPr lvl="0"/>
            <a:r>
              <a:rPr lang="it-IT"/>
              <a:t>Relazioni private o pubbliche</a:t>
            </a:r>
          </a:p>
          <a:p>
            <a:pPr lvl="0"/>
            <a:r>
              <a:rPr lang="it-IT"/>
              <a:t>Relazioni deboli o forti</a:t>
            </a:r>
          </a:p>
          <a:p>
            <a:pPr lvl="0"/>
            <a:r>
              <a:rPr lang="it-IT"/>
              <a:t>Relazioni simmetriche o gerarchiche, fiduciarie o non fiduciarie</a:t>
            </a:r>
          </a:p>
          <a:p>
            <a:pPr lvl="0"/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90F34B-2E5F-4F7E-BB28-EECAB023B20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/>
              <a:t>Come fare l’osservazione relazionale in sociologia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EF8B05-7E2D-422F-9877-AD6B9F592E2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1EB3D4-4C52-4C96-9B28-8BB5BF6AD5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749414"/>
          </a:xfrm>
        </p:spPr>
        <p:txBody>
          <a:bodyPr/>
          <a:lstStyle/>
          <a:p>
            <a:pPr lvl="0"/>
            <a:r>
              <a:rPr lang="it-IT" sz="3200"/>
              <a:t>La costituzione ‘relazionale’ della società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AEDBD3-D7CC-4B91-9BD3-FA5998E9CDA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2" y="1749530"/>
            <a:ext cx="8596667" cy="4718386"/>
          </a:xfrm>
        </p:spPr>
        <p:txBody>
          <a:bodyPr/>
          <a:lstStyle/>
          <a:p>
            <a:pPr lvl="0"/>
            <a:r>
              <a:rPr lang="it-IT"/>
              <a:t>La società non è semplicemente una «realtà materiale» o una «realtà ideazionale».</a:t>
            </a:r>
          </a:p>
          <a:p>
            <a:pPr lvl="0"/>
            <a:r>
              <a:rPr lang="it-IT"/>
              <a:t>Secondo P.P. Donati l’essenza della società sta nella sua «costituzione relazionale», essa è costituita da relazioni sociali, è ed ha relazioni</a:t>
            </a:r>
          </a:p>
          <a:p>
            <a:pPr lvl="0"/>
            <a:r>
              <a:rPr lang="it-IT"/>
              <a:t>Il «materiale» di cui è composta è la relazione sociale, ha propri dinamismi, peculiari processi di </a:t>
            </a:r>
            <a:r>
              <a:rPr lang="it-IT">
                <a:solidFill>
                  <a:srgbClr val="FF0000"/>
                </a:solidFill>
              </a:rPr>
              <a:t>morfostasi e di morfogenesi  </a:t>
            </a:r>
            <a:r>
              <a:rPr lang="it-IT">
                <a:solidFill>
                  <a:srgbClr val="000000"/>
                </a:solidFill>
              </a:rPr>
              <a:t>(su questo vedi anche M. Archer, La morfogenesi sociale, F. Angeli editore)</a:t>
            </a:r>
          </a:p>
          <a:p>
            <a:pPr lvl="0"/>
            <a:endParaRPr lang="it-IT">
              <a:solidFill>
                <a:srgbClr val="000000"/>
              </a:solidFill>
            </a:endParaRPr>
          </a:p>
          <a:p>
            <a:pPr lvl="0"/>
            <a:r>
              <a:rPr lang="it-IT">
                <a:solidFill>
                  <a:srgbClr val="000000"/>
                </a:solidFill>
              </a:rPr>
              <a:t>La società è una realtà puramente umana. Né un fatto naturalistico né una pura convenzione. E’ una realtà culturale   «che deve fare i conti con gli altri ordini di realtà, da quella biologica a quella psichica a quella trascendente, ovvero religiosa (p. XI)</a:t>
            </a:r>
            <a:endParaRPr lang="it-IT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7DEE08-F5F7-4F5F-B3DD-5827A66A77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732635"/>
          </a:xfrm>
        </p:spPr>
        <p:txBody>
          <a:bodyPr/>
          <a:lstStyle/>
          <a:p>
            <a:pPr lvl="0"/>
            <a:r>
              <a:rPr lang="it-IT"/>
              <a:t>Che cos’è la società?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0776C0-AFD0-4A8B-9FEC-2F5C08C349E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2" y="1551965"/>
            <a:ext cx="8596667" cy="4489402"/>
          </a:xfrm>
        </p:spPr>
        <p:txBody>
          <a:bodyPr/>
          <a:lstStyle/>
          <a:p>
            <a:pPr lvl="0"/>
            <a:r>
              <a:rPr lang="it-IT"/>
              <a:t>Definizione:</a:t>
            </a:r>
          </a:p>
          <a:p>
            <a:pPr lvl="0" algn="just"/>
            <a:r>
              <a:rPr lang="it-IT"/>
              <a:t>«</a:t>
            </a:r>
            <a:r>
              <a:rPr lang="it-IT">
                <a:solidFill>
                  <a:srgbClr val="FF0000"/>
                </a:solidFill>
              </a:rPr>
              <a:t>La società è quella condizione, tipicamente umana, che ci rende allo stesso tempo liberi e vincolati. Né totalmente liberi, né totalmente vincolati: perché se fossimo nell’una o nell’altra situazione, allora non saremmo in società «(p. XVI)</a:t>
            </a:r>
          </a:p>
          <a:p>
            <a:pPr lvl="0"/>
            <a:endParaRPr lang="it-IT"/>
          </a:p>
          <a:p>
            <a:pPr lvl="0"/>
            <a:r>
              <a:rPr lang="it-IT"/>
              <a:t>Dal primato della politica, al primato dell’economia, a quello della società e della comunicazione</a:t>
            </a:r>
          </a:p>
          <a:p>
            <a:pPr lvl="0" algn="just"/>
            <a:r>
              <a:rPr lang="it-IT"/>
              <a:t>«Alla progressiva riduzione di importanza della comunità che ha caratterizzato la modernità per via del privilegiamento dell’asse Individuo-Stato, e della cittadinanza statalistica, subentra la ricerca di nuove forme di comunità e di valorizzazione di nuove formazioni sociali (privato sociale e terzo settore) intermedie fra l’individuo e le istituzioni politiche»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D593A4-1E2E-447F-A230-897C3643E99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/>
              <a:t>Una ripresa dello schema AGIL di T. Parsons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F2647E-EE9D-4B95-8BA9-63486FCD567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Donati individua quattro grandi sotto-sistemi:</a:t>
            </a:r>
          </a:p>
          <a:p>
            <a:pPr lvl="0"/>
            <a:r>
              <a:rPr lang="it-IT"/>
              <a:t>La cultura (ai confini con la religione come realtà trascendente)</a:t>
            </a:r>
          </a:p>
          <a:p>
            <a:pPr lvl="0"/>
            <a:r>
              <a:rPr lang="it-IT"/>
              <a:t>I processi di socializzazione e comunicativi</a:t>
            </a:r>
          </a:p>
          <a:p>
            <a:pPr lvl="0"/>
            <a:r>
              <a:rPr lang="it-IT"/>
              <a:t>La politica</a:t>
            </a:r>
          </a:p>
          <a:p>
            <a:pPr lvl="0"/>
            <a:r>
              <a:rPr lang="it-IT"/>
              <a:t>L’economia</a:t>
            </a:r>
          </a:p>
          <a:p>
            <a:pPr lvl="0"/>
            <a:endParaRPr lang="it-IT"/>
          </a:p>
          <a:p>
            <a:pPr lvl="0"/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1DEF45-F109-4F58-8A36-984FADFD4E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54344" y="609603"/>
            <a:ext cx="8619664" cy="1068202"/>
          </a:xfrm>
        </p:spPr>
        <p:txBody>
          <a:bodyPr/>
          <a:lstStyle/>
          <a:p>
            <a:pPr lvl="0"/>
            <a:r>
              <a:rPr lang="it-IT" sz="3200"/>
              <a:t>La società è relazione. La relazione fra azione individuale e sistema sociale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C32A02-60F6-4C9E-95E1-F35B30E1061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20119" y="1291910"/>
            <a:ext cx="8753889" cy="5217950"/>
          </a:xfrm>
        </p:spPr>
        <p:txBody>
          <a:bodyPr/>
          <a:lstStyle/>
          <a:p>
            <a:pPr lvl="0"/>
            <a:endParaRPr lang="it-IT"/>
          </a:p>
          <a:p>
            <a:pPr lvl="0"/>
            <a:r>
              <a:rPr lang="it-IT"/>
              <a:t>Il concetto di società, dice P.P. Donati, «è complesso e polivalente». </a:t>
            </a:r>
          </a:p>
          <a:p>
            <a:pPr lvl="0"/>
            <a:r>
              <a:rPr lang="it-IT"/>
              <a:t>La sociologia come «scienza delle relazioni sociali»</a:t>
            </a:r>
          </a:p>
          <a:p>
            <a:pPr lvl="0"/>
            <a:r>
              <a:rPr lang="it-IT"/>
              <a:t>«Sociale», in  senso specifico, è «la relazione che intercorre fra i soggetti in quanto agiscono riferendosi gli uni agli altri «in un cero modo».</a:t>
            </a:r>
          </a:p>
          <a:p>
            <a:pPr lvl="0" algn="just"/>
            <a:r>
              <a:rPr lang="it-IT"/>
              <a:t>«Come la cellula in biologia caratterizza gli esseri viventi…così la relazione sociale, con le sue proprietà, la sua struttura, contenuto, articolazione,…caratterizza la realtà sociale, e precisamente ogni genere e tipo di realtà sociale, anche individuale»   (p. 6)</a:t>
            </a:r>
          </a:p>
          <a:p>
            <a:pPr lvl="0" algn="just"/>
            <a:r>
              <a:rPr lang="it-IT"/>
              <a:t>La relazione è «la realtà immateriale (che sta nello spazio e nel tempo) dell’inter-umano, ossia ciò che sta fra i soggetti agenti e che costituisce il loro orientarsi e agire reciproco per distinzione da ciò che sta nei singoli attori (individuali o collettivi) considerati come poli o termini della relazione»</a:t>
            </a:r>
          </a:p>
          <a:p>
            <a:pPr lvl="0" algn="just"/>
            <a:r>
              <a:rPr lang="it-IT"/>
              <a:t>Una realtà «fra»</a:t>
            </a:r>
          </a:p>
          <a:p>
            <a:pPr lvl="0"/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86C48F-4832-447C-A068-E3D57F825BE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/>
              <a:t>M. Archer: il ciclo morfogenetico e le sue tre fasi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C357BD-A362-43F2-85CC-61C8DEFFC5E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La società è una configurazione di relazioni le quali emergono attraverso processi in cui possiamo analiticamente ed empiricamente distinguere tre fasi (M. Archer):</a:t>
            </a:r>
          </a:p>
          <a:p>
            <a:pPr lvl="0"/>
            <a:r>
              <a:rPr lang="it-IT"/>
              <a:t>Le forme socio-culturali strutturali preesistenti</a:t>
            </a:r>
          </a:p>
          <a:p>
            <a:pPr lvl="0"/>
            <a:r>
              <a:rPr lang="it-IT"/>
              <a:t>Le azioni dei soggetti agenti che si muovono in relazione fra loro condizionati da queste forme</a:t>
            </a:r>
          </a:p>
          <a:p>
            <a:pPr lvl="0"/>
            <a:r>
              <a:rPr lang="it-IT"/>
              <a:t>I risultati di tali inter-zioni che possono riattualizzare (</a:t>
            </a:r>
            <a:r>
              <a:rPr lang="it-IT">
                <a:solidFill>
                  <a:srgbClr val="FF0000"/>
                </a:solidFill>
              </a:rPr>
              <a:t>morfostasi)</a:t>
            </a:r>
            <a:r>
              <a:rPr lang="it-IT"/>
              <a:t> oppure modificare </a:t>
            </a:r>
            <a:r>
              <a:rPr lang="it-IT">
                <a:solidFill>
                  <a:srgbClr val="FF0000"/>
                </a:solidFill>
              </a:rPr>
              <a:t>(morfogenesi</a:t>
            </a:r>
            <a:r>
              <a:rPr lang="it-IT"/>
              <a:t>) le strutture socio-culturali di partenza</a:t>
            </a:r>
          </a:p>
          <a:p>
            <a:pPr lvl="0"/>
            <a:r>
              <a:rPr lang="it-IT"/>
              <a:t>Il dibattito fra olisti e individualisti: la società è fatta di individui oppure è qualcosa che ha una sua autonomia indipendente dagli individui?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4A8D3C-9168-4AB5-8817-640A78C94A7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6666" y="240487"/>
            <a:ext cx="8596667" cy="576154"/>
          </a:xfrm>
        </p:spPr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D6C862-A16A-4B7D-B462-B5E39A61302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6666" y="1073789"/>
            <a:ext cx="8697333" cy="4967569"/>
          </a:xfrm>
        </p:spPr>
        <p:txBody>
          <a:bodyPr/>
          <a:lstStyle/>
          <a:p>
            <a:pPr lvl="0"/>
            <a:r>
              <a:rPr lang="it-IT"/>
              <a:t>Le risposte della sociologia relazionale al dibattito olismo/individualismo: </a:t>
            </a:r>
          </a:p>
          <a:p>
            <a:pPr lvl="0"/>
            <a:r>
              <a:rPr lang="it-IT"/>
              <a:t>Né Tarde e Weber:  </a:t>
            </a:r>
            <a:r>
              <a:rPr lang="it-IT">
                <a:solidFill>
                  <a:srgbClr val="FF0000"/>
                </a:solidFill>
              </a:rPr>
              <a:t>(tolto l’individuo il sociale è nulla)</a:t>
            </a:r>
          </a:p>
          <a:p>
            <a:pPr lvl="0"/>
            <a:r>
              <a:rPr lang="it-IT"/>
              <a:t>Né Durkheim: </a:t>
            </a:r>
            <a:r>
              <a:rPr lang="it-IT">
                <a:solidFill>
                  <a:srgbClr val="FF0000"/>
                </a:solidFill>
              </a:rPr>
              <a:t>( tolto l’individuo, resta la società)</a:t>
            </a:r>
          </a:p>
          <a:p>
            <a:pPr lvl="0"/>
            <a:endParaRPr lang="it-IT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it-IT"/>
              <a:t>Occorre superare questa antitesi dialettica: il sociale è una </a:t>
            </a:r>
            <a:r>
              <a:rPr lang="it-IT">
                <a:solidFill>
                  <a:srgbClr val="FF0000"/>
                </a:solidFill>
              </a:rPr>
              <a:t>realtà sui generis</a:t>
            </a:r>
          </a:p>
          <a:p>
            <a:pPr marL="0" lvl="0" indent="0">
              <a:buNone/>
            </a:pPr>
            <a:endParaRPr lang="it-IT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it-IT">
                <a:solidFill>
                  <a:srgbClr val="FF0000"/>
                </a:solidFill>
              </a:rPr>
              <a:t>L’esempio dell’amicizia: </a:t>
            </a:r>
          </a:p>
          <a:p>
            <a:pPr marL="0" lvl="0" indent="0">
              <a:buNone/>
            </a:pPr>
            <a:r>
              <a:rPr lang="it-IT">
                <a:solidFill>
                  <a:srgbClr val="FF0000"/>
                </a:solidFill>
              </a:rPr>
              <a:t>L’amicizia sgorga dalla persona umana ma non può essere solo un fatto individuale. L’amicizia è il riconoscimento di qualcosa che non appartiene a nessuno dei due soggetti pur essendo di entrambi</a:t>
            </a:r>
          </a:p>
          <a:p>
            <a:pPr marL="0" lvl="0" indent="0">
              <a:buNone/>
            </a:pPr>
            <a:r>
              <a:rPr lang="it-IT">
                <a:solidFill>
                  <a:srgbClr val="FF0000"/>
                </a:solidFill>
              </a:rPr>
              <a:t>(p. 12) </a:t>
            </a:r>
          </a:p>
          <a:p>
            <a:pPr marL="0" lvl="0" indent="0">
              <a:buNone/>
            </a:pPr>
            <a:r>
              <a:rPr lang="it-IT">
                <a:solidFill>
                  <a:srgbClr val="FF0000"/>
                </a:solidFill>
              </a:rPr>
              <a:t>E’ un fenomeno con una «dinamica propria»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735DCB-2DFA-46A7-AD29-AA56AC48985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/>
              <a:t>Tre semantiche fondamentali della relazione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E49E1E-5B0B-4039-B4F3-3B8F1F89A06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it-IT"/>
              <a:t>Tre semantiche:</a:t>
            </a:r>
          </a:p>
          <a:p>
            <a:pPr lvl="0">
              <a:lnSpc>
                <a:spcPct val="90000"/>
              </a:lnSpc>
            </a:pPr>
            <a:r>
              <a:rPr lang="it-IT">
                <a:solidFill>
                  <a:srgbClr val="FF0000"/>
                </a:solidFill>
              </a:rPr>
              <a:t>Referenziale:</a:t>
            </a:r>
            <a:r>
              <a:rPr lang="it-IT"/>
              <a:t> la relazione come refero, come un riferire qualcosa a qualcos’altro entro un quadro di significati simbolici a  differenti tipi e gradi di intenzionalità e più o meno condiviso fra gli attori in campo</a:t>
            </a:r>
          </a:p>
          <a:p>
            <a:pPr lvl="0">
              <a:lnSpc>
                <a:spcPct val="90000"/>
              </a:lnSpc>
            </a:pPr>
            <a:endParaRPr lang="it-IT"/>
          </a:p>
          <a:p>
            <a:pPr lvl="0">
              <a:lnSpc>
                <a:spcPct val="90000"/>
              </a:lnSpc>
            </a:pPr>
            <a:r>
              <a:rPr lang="it-IT">
                <a:solidFill>
                  <a:srgbClr val="FF0000"/>
                </a:solidFill>
              </a:rPr>
              <a:t>Strutturale:</a:t>
            </a:r>
            <a:r>
              <a:rPr lang="it-IT"/>
              <a:t> come religo, come legame, connessione, vincolo, condizionamento reciproco, struttura</a:t>
            </a:r>
          </a:p>
          <a:p>
            <a:pPr lvl="0">
              <a:lnSpc>
                <a:spcPct val="90000"/>
              </a:lnSpc>
            </a:pPr>
            <a:endParaRPr lang="it-IT"/>
          </a:p>
          <a:p>
            <a:pPr lvl="0">
              <a:lnSpc>
                <a:spcPct val="90000"/>
              </a:lnSpc>
            </a:pPr>
            <a:r>
              <a:rPr lang="it-IT">
                <a:solidFill>
                  <a:srgbClr val="FF0000"/>
                </a:solidFill>
              </a:rPr>
              <a:t>Generativa</a:t>
            </a:r>
            <a:r>
              <a:rPr lang="it-IT"/>
              <a:t>:  essa mostra come le diverse componenti e soggetti agenti che entrano in relazione producano un effetto che non è spiegabile in base alle proprietà di tali componenti e attori sociali, ma assume connotazioni quanto-qualitative proprie.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9C3CCA-6C51-4AA8-A5A1-2C9A58CE47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472580"/>
          </a:xfrm>
        </p:spPr>
        <p:txBody>
          <a:bodyPr/>
          <a:lstStyle/>
          <a:p>
            <a:pPr lvl="0"/>
            <a:r>
              <a:rPr lang="it-IT" sz="3200"/>
              <a:t>La semantica generativa e l’effetto di reciprocità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7DA8C7-1AE0-4AD9-99B2-8FCBEDC9D53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38231" y="1996583"/>
            <a:ext cx="8535768" cy="4044784"/>
          </a:xfrm>
        </p:spPr>
        <p:txBody>
          <a:bodyPr/>
          <a:lstStyle/>
          <a:p>
            <a:pPr lvl="0"/>
            <a:r>
              <a:rPr lang="it-IT"/>
              <a:t>G. Simmel:  il concetto di Wechselwirkung  (effetto di reciprocità)</a:t>
            </a:r>
          </a:p>
          <a:p>
            <a:pPr lvl="0"/>
            <a:r>
              <a:rPr lang="it-IT"/>
              <a:t>Effetto di interazione; </a:t>
            </a:r>
          </a:p>
          <a:p>
            <a:pPr lvl="0"/>
            <a:endParaRPr lang="it-IT"/>
          </a:p>
          <a:p>
            <a:pPr lvl="0"/>
            <a:r>
              <a:rPr lang="it-IT"/>
              <a:t>Una  nuova definizione:</a:t>
            </a:r>
          </a:p>
          <a:p>
            <a:pPr lvl="0"/>
            <a:r>
              <a:rPr lang="it-IT"/>
              <a:t>«La relazione sociale è quella referenza – simbolica e intenzionale – che connette i soggetti sociali in quanto attualizza o genera un legame fra loro, ossia in quanto esprime la loro ‘azione reciproca’». </a:t>
            </a:r>
          </a:p>
          <a:p>
            <a:pPr lvl="0"/>
            <a:r>
              <a:rPr lang="it-IT">
                <a:solidFill>
                  <a:srgbClr val="FF0000"/>
                </a:solidFill>
              </a:rPr>
              <a:t>Un effetto di reciprocità emergente</a:t>
            </a:r>
          </a:p>
          <a:p>
            <a:pPr lvl="0"/>
            <a:r>
              <a:rPr lang="it-IT">
                <a:solidFill>
                  <a:srgbClr val="FF0000"/>
                </a:solidFill>
              </a:rPr>
              <a:t>Relazione sociale come contesto o come interazione. Relazioni morfostatiche e relazioni morfogenetiche.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1297</TotalTime>
  <Words>1058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Sfaccettatura</vt:lpstr>
      <vt:lpstr>Introduzione alla sociologia relazionale</vt:lpstr>
      <vt:lpstr>La costituzione ‘relazionale’ della società </vt:lpstr>
      <vt:lpstr>Che cos’è la società? </vt:lpstr>
      <vt:lpstr>Una ripresa dello schema AGIL di T. Parsons</vt:lpstr>
      <vt:lpstr>La società è relazione. La relazione fra azione individuale e sistema sociale  </vt:lpstr>
      <vt:lpstr>M. Archer: il ciclo morfogenetico e le sue tre fasi</vt:lpstr>
      <vt:lpstr>Presentazione standard di PowerPoint</vt:lpstr>
      <vt:lpstr>Tre semantiche fondamentali della relazione sociale</vt:lpstr>
      <vt:lpstr>La semantica generativa e l’effetto di reciprocità</vt:lpstr>
      <vt:lpstr>Tipi di relazioni</vt:lpstr>
      <vt:lpstr>Come fare l’osservazione relazionale in sociologia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 alla sociologia relazionale</dc:title>
  <dc:creator>Administrator</dc:creator>
  <cp:lastModifiedBy>Administrator</cp:lastModifiedBy>
  <cp:revision>8</cp:revision>
  <dcterms:created xsi:type="dcterms:W3CDTF">2020-04-03T12:28:29Z</dcterms:created>
  <dcterms:modified xsi:type="dcterms:W3CDTF">2020-04-04T20:57:00Z</dcterms:modified>
</cp:coreProperties>
</file>