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0" r:id="rId9"/>
    <p:sldId id="261" r:id="rId10"/>
    <p:sldId id="269" r:id="rId11"/>
    <p:sldId id="262" r:id="rId12"/>
    <p:sldId id="272" r:id="rId13"/>
    <p:sldId id="274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it-IT" smtClean="0"/>
              <a:t>Fare clic per modificare stile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 con 3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10/14/2015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1176" y="1787320"/>
            <a:ext cx="8766769" cy="2301240"/>
          </a:xfrm>
        </p:spPr>
        <p:txBody>
          <a:bodyPr/>
          <a:lstStyle/>
          <a:p>
            <a:pPr algn="ctr"/>
            <a:r>
              <a:rPr lang="it-IT" dirty="0" smtClean="0"/>
              <a:t>Alexis de Tocqueville</a:t>
            </a:r>
            <a:endParaRPr lang="it-IT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603" y="771320"/>
            <a:ext cx="1676400" cy="2032000"/>
          </a:xfrm>
          <a:prstGeom prst="rect">
            <a:avLst/>
          </a:prstGeom>
        </p:spPr>
      </p:pic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it-IT" dirty="0">
                <a:latin typeface="Century Schoolbook" charset="0"/>
                <a:ea typeface="ＭＳ Ｐゴシック" charset="0"/>
              </a:rPr>
              <a:t>Sociologia dei processi culturali </a:t>
            </a:r>
          </a:p>
          <a:p>
            <a:pPr eaLnBrk="1" hangingPunct="1">
              <a:spcAft>
                <a:spcPct val="0"/>
              </a:spcAft>
            </a:pPr>
            <a:r>
              <a:rPr lang="it-IT" dirty="0">
                <a:latin typeface="Century Schoolbook" charset="0"/>
                <a:ea typeface="ＭＳ Ｐゴシック" charset="0"/>
              </a:rPr>
              <a:t>A.A. 2015-2016</a:t>
            </a:r>
          </a:p>
          <a:p>
            <a:pPr eaLnBrk="1" hangingPunct="1">
              <a:spcAft>
                <a:spcPct val="0"/>
              </a:spcAft>
            </a:pPr>
            <a:endParaRPr lang="it-IT" dirty="0">
              <a:latin typeface="Calisto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23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433" y="460376"/>
            <a:ext cx="8001000" cy="1143000"/>
          </a:xfrm>
        </p:spPr>
        <p:txBody>
          <a:bodyPr/>
          <a:lstStyle/>
          <a:p>
            <a:pPr lvl="0"/>
            <a:r>
              <a:rPr lang="it-IT" sz="4400" dirty="0">
                <a:latin typeface="Academy Engraved LET"/>
                <a:cs typeface="Academy Engraved LET"/>
              </a:rPr>
              <a:t>C. </a:t>
            </a:r>
            <a:r>
              <a:rPr lang="it-IT" sz="4400" i="1" dirty="0">
                <a:latin typeface="Academy Engraved LET"/>
                <a:cs typeface="Academy Engraved LET"/>
              </a:rPr>
              <a:t>Le abitudini e i costumi</a:t>
            </a:r>
            <a:r>
              <a:rPr lang="it-IT" i="1" dirty="0"/>
              <a:t> </a:t>
            </a:r>
            <a:br>
              <a:rPr lang="it-IT" i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704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it-IT" dirty="0"/>
              <a:t>Le abitudini ed i </a:t>
            </a:r>
            <a:r>
              <a:rPr lang="it-IT" dirty="0" smtClean="0"/>
              <a:t>costumi, modellati dalla religione, sono le cause ultime della libertà (</a:t>
            </a:r>
            <a:r>
              <a:rPr lang="it-IT" i="1" dirty="0" smtClean="0">
                <a:solidFill>
                  <a:srgbClr val="A32323"/>
                </a:solidFill>
              </a:rPr>
              <a:t>unione di spirito religioso e spirito liberale, che al contrario sono opposti in Francia</a:t>
            </a:r>
            <a:r>
              <a:rPr lang="it-IT" dirty="0" smtClean="0"/>
              <a:t>)</a:t>
            </a:r>
          </a:p>
          <a:p>
            <a:pPr lvl="0" algn="just"/>
            <a:r>
              <a:rPr lang="it-IT" dirty="0" smtClean="0"/>
              <a:t>Una società egualitaria che aspiri a governarsi da sé postula </a:t>
            </a:r>
            <a:r>
              <a:rPr lang="it-IT" i="1" dirty="0" smtClean="0">
                <a:solidFill>
                  <a:srgbClr val="A32323"/>
                </a:solidFill>
              </a:rPr>
              <a:t>cittadini disciplinati moralmente</a:t>
            </a:r>
            <a:r>
              <a:rPr lang="it-IT" dirty="0" smtClean="0"/>
              <a:t> non dal timore del castigo, bensì </a:t>
            </a:r>
            <a:r>
              <a:rPr lang="it-IT" i="1" dirty="0" smtClean="0">
                <a:solidFill>
                  <a:srgbClr val="A32323"/>
                </a:solidFill>
              </a:rPr>
              <a:t>dalla fede religiosa  </a:t>
            </a:r>
            <a:endParaRPr lang="it-IT" i="1" dirty="0">
              <a:solidFill>
                <a:srgbClr val="A32323"/>
              </a:solidFill>
            </a:endParaRPr>
          </a:p>
          <a:p>
            <a:pPr lvl="0" algn="just"/>
            <a:r>
              <a:rPr lang="it-IT" dirty="0" smtClean="0"/>
              <a:t>Nel quadro del decentramento amministrativo americano, i cittadini, inoltre, </a:t>
            </a:r>
            <a:r>
              <a:rPr lang="it-IT" i="1" dirty="0" smtClean="0">
                <a:solidFill>
                  <a:srgbClr val="A32323"/>
                </a:solidFill>
              </a:rPr>
              <a:t>conoscono gli affari delle comunità di appartenenza</a:t>
            </a:r>
            <a:r>
              <a:rPr lang="it-IT" dirty="0" smtClean="0"/>
              <a:t>, il che incentiva in loro un senso di cura per gli interessi locali che </a:t>
            </a:r>
            <a:r>
              <a:rPr lang="it-IT" dirty="0"/>
              <a:t>estendono poi </a:t>
            </a:r>
            <a:r>
              <a:rPr lang="it-IT" dirty="0" smtClean="0"/>
              <a:t>a quelli nazionali</a:t>
            </a:r>
          </a:p>
          <a:p>
            <a:pPr lvl="0" algn="just"/>
            <a:r>
              <a:rPr lang="it-IT" i="1" dirty="0" smtClean="0">
                <a:solidFill>
                  <a:srgbClr val="A32323"/>
                </a:solidFill>
              </a:rPr>
              <a:t>Il principio della democrazia moderna non è più la virtù, bensì l’interesse</a:t>
            </a:r>
            <a:endParaRPr lang="it-IT" i="1" dirty="0">
              <a:solidFill>
                <a:srgbClr val="A32323"/>
              </a:solidFill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3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7500" y="274638"/>
            <a:ext cx="8001000" cy="1143000"/>
          </a:xfrm>
        </p:spPr>
        <p:txBody>
          <a:bodyPr/>
          <a:lstStyle/>
          <a:p>
            <a:pPr algn="ctr"/>
            <a:r>
              <a:rPr lang="it-IT" dirty="0" smtClean="0">
                <a:latin typeface="Academy Engraved LET"/>
                <a:cs typeface="Academy Engraved LET"/>
              </a:rPr>
              <a:t>In sintesi</a:t>
            </a:r>
            <a:endParaRPr lang="it-IT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9530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latin typeface="Times New Roman"/>
                <a:cs typeface="Times New Roman"/>
              </a:rPr>
              <a:t>Il governo democratico non è quello in cui il popolo può determinare ogni decisione in base ai propri impulsi</a:t>
            </a:r>
          </a:p>
          <a:p>
            <a:pPr algn="just"/>
            <a:r>
              <a:rPr lang="it-IT" dirty="0">
                <a:latin typeface="Times New Roman"/>
                <a:cs typeface="Times New Roman"/>
              </a:rPr>
              <a:t>C</a:t>
            </a:r>
            <a:r>
              <a:rPr lang="it-IT" dirty="0" smtClean="0">
                <a:latin typeface="Times New Roman"/>
                <a:cs typeface="Times New Roman"/>
              </a:rPr>
              <a:t>ondizioni ultime della libertà sono i 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costumi e le credenze degli uomini</a:t>
            </a:r>
            <a:r>
              <a:rPr lang="it-IT" dirty="0">
                <a:latin typeface="Times New Roman"/>
                <a:cs typeface="Times New Roman"/>
              </a:rPr>
              <a:t>;</a:t>
            </a:r>
            <a:r>
              <a:rPr lang="it-IT" dirty="0" smtClean="0">
                <a:latin typeface="Times New Roman"/>
                <a:cs typeface="Times New Roman"/>
              </a:rPr>
              <a:t> la </a:t>
            </a:r>
            <a:r>
              <a:rPr lang="it-IT" i="1" dirty="0" smtClean="0">
                <a:solidFill>
                  <a:srgbClr val="A32323"/>
                </a:solidFill>
                <a:latin typeface="Times New Roman"/>
                <a:cs typeface="Times New Roman"/>
              </a:rPr>
              <a:t>religione</a:t>
            </a:r>
            <a:r>
              <a:rPr lang="it-IT" dirty="0" smtClean="0">
                <a:latin typeface="Times New Roman"/>
                <a:cs typeface="Times New Roman"/>
              </a:rPr>
              <a:t> è il fattore determinante dei costumi</a:t>
            </a:r>
            <a:endParaRPr lang="it-IT" dirty="0">
              <a:latin typeface="Times New Roman"/>
              <a:cs typeface="Times New Roman"/>
            </a:endParaRPr>
          </a:p>
          <a:p>
            <a:pPr algn="just"/>
            <a:r>
              <a:rPr lang="it-IT" dirty="0">
                <a:solidFill>
                  <a:srgbClr val="A32323"/>
                </a:solidFill>
                <a:latin typeface="Times New Roman"/>
                <a:cs typeface="Times New Roman"/>
              </a:rPr>
              <a:t>L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a società americana ha unito spirito religioso e spirito liberale</a:t>
            </a:r>
            <a:endParaRPr lang="is-IS" dirty="0" smtClean="0">
              <a:solidFill>
                <a:srgbClr val="A32323"/>
              </a:solidFill>
              <a:latin typeface="Times New Roman"/>
              <a:cs typeface="Times New Roman"/>
            </a:endParaRPr>
          </a:p>
          <a:p>
            <a:pPr algn="just"/>
            <a:r>
              <a:rPr lang="is-IS" i="1" dirty="0" smtClean="0">
                <a:solidFill>
                  <a:srgbClr val="A32323"/>
                </a:solidFill>
                <a:latin typeface="Times New Roman"/>
                <a:cs typeface="Times New Roman"/>
              </a:rPr>
              <a:t>Tocqueville, da un lato, ha ritratto una collettività singolare e, dall’altro, ha costruito il tipo ideale della società democratica  </a:t>
            </a:r>
            <a:endParaRPr lang="it-IT" i="1" dirty="0">
              <a:solidFill>
                <a:srgbClr val="A32323"/>
              </a:solidFill>
              <a:latin typeface="Times New Roman"/>
              <a:cs typeface="Times New Roman"/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6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500" y="274638"/>
            <a:ext cx="8001000" cy="1143000"/>
          </a:xfrm>
        </p:spPr>
        <p:txBody>
          <a:bodyPr/>
          <a:lstStyle/>
          <a:p>
            <a:r>
              <a:rPr lang="it-IT" sz="4000" i="1" dirty="0">
                <a:latin typeface="Academy Engraved LET"/>
                <a:cs typeface="Academy Engraved LET"/>
              </a:rPr>
              <a:t>L’antico </a:t>
            </a:r>
            <a:r>
              <a:rPr lang="it-IT" sz="4000" i="1" dirty="0" smtClean="0">
                <a:latin typeface="Academy Engraved LET"/>
                <a:cs typeface="Academy Engraved LET"/>
              </a:rPr>
              <a:t>regime </a:t>
            </a:r>
            <a:r>
              <a:rPr lang="it-IT" sz="4000" i="1" dirty="0">
                <a:latin typeface="Academy Engraved LET"/>
                <a:cs typeface="Academy Engraved LET"/>
              </a:rPr>
              <a:t>e la Rivoluzione</a:t>
            </a:r>
            <a:r>
              <a:rPr lang="it-IT" sz="4000" dirty="0">
                <a:latin typeface="Academy Engraved LET"/>
                <a:cs typeface="Academy Engraved LET"/>
              </a:rPr>
              <a:t> </a:t>
            </a:r>
            <a:r>
              <a:rPr lang="it-IT" sz="4000" dirty="0" smtClean="0">
                <a:latin typeface="Academy Engraved LET"/>
                <a:cs typeface="Academy Engraved LET"/>
              </a:rPr>
              <a:t>(I)</a:t>
            </a:r>
            <a:endParaRPr lang="it-IT" sz="4000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5599" y="1904999"/>
            <a:ext cx="8449733" cy="4953001"/>
          </a:xfrm>
        </p:spPr>
        <p:txBody>
          <a:bodyPr>
            <a:normAutofit/>
          </a:bodyPr>
          <a:lstStyle/>
          <a:p>
            <a:pPr algn="just"/>
            <a:r>
              <a:rPr lang="it-IT" sz="2800" i="1" dirty="0"/>
              <a:t>L’antico </a:t>
            </a:r>
            <a:r>
              <a:rPr lang="it-IT" sz="2800" i="1" dirty="0" smtClean="0"/>
              <a:t>regime </a:t>
            </a:r>
            <a:r>
              <a:rPr lang="it-IT" sz="2800" i="1" dirty="0"/>
              <a:t>e la Rivoluzione</a:t>
            </a:r>
            <a:r>
              <a:rPr lang="it-IT" sz="2800" dirty="0"/>
              <a:t> rappresenta un saggio di spiegazione sociologica di eventi </a:t>
            </a:r>
            <a:r>
              <a:rPr lang="it-IT" sz="2800" dirty="0" smtClean="0"/>
              <a:t>storici</a:t>
            </a:r>
            <a:endParaRPr lang="it-IT" sz="2800" dirty="0"/>
          </a:p>
          <a:p>
            <a:pPr algn="just"/>
            <a:r>
              <a:rPr lang="it-IT" sz="2800" dirty="0" smtClean="0"/>
              <a:t>Rispetto all’immobilismo e alla decadenza dell’</a:t>
            </a:r>
            <a:r>
              <a:rPr lang="it-IT" sz="2800" i="1" dirty="0" smtClean="0"/>
              <a:t>ancien </a:t>
            </a:r>
            <a:r>
              <a:rPr lang="it-IT" sz="2800" i="1" dirty="0" err="1" smtClean="0"/>
              <a:t>régime</a:t>
            </a:r>
            <a:r>
              <a:rPr lang="it-IT" sz="2800" dirty="0" smtClean="0"/>
              <a:t>, </a:t>
            </a:r>
            <a:r>
              <a:rPr lang="it-IT" sz="2800" i="1" dirty="0" smtClean="0">
                <a:solidFill>
                  <a:srgbClr val="A32323"/>
                </a:solidFill>
              </a:rPr>
              <a:t>la </a:t>
            </a:r>
            <a:r>
              <a:rPr lang="it-IT" sz="2800" i="1" dirty="0">
                <a:solidFill>
                  <a:srgbClr val="A32323"/>
                </a:solidFill>
              </a:rPr>
              <a:t>rivoluzione </a:t>
            </a:r>
            <a:r>
              <a:rPr lang="it-IT" sz="2800" i="1" dirty="0" smtClean="0">
                <a:solidFill>
                  <a:srgbClr val="A32323"/>
                </a:solidFill>
              </a:rPr>
              <a:t>appare quasi come </a:t>
            </a:r>
            <a:r>
              <a:rPr lang="it-IT" sz="2800" i="1" dirty="0">
                <a:solidFill>
                  <a:srgbClr val="A32323"/>
                </a:solidFill>
              </a:rPr>
              <a:t>una rivoluzione </a:t>
            </a:r>
            <a:r>
              <a:rPr lang="it-IT" sz="2800" i="1" dirty="0" smtClean="0">
                <a:solidFill>
                  <a:srgbClr val="A32323"/>
                </a:solidFill>
              </a:rPr>
              <a:t>religiosa</a:t>
            </a:r>
            <a:r>
              <a:rPr lang="it-IT" sz="2800" dirty="0" smtClean="0"/>
              <a:t>, poiché tesa a </a:t>
            </a:r>
            <a:r>
              <a:rPr lang="it-IT" sz="2800" i="1" dirty="0" smtClean="0"/>
              <a:t>sostenere i diritti dell’uomo </a:t>
            </a:r>
            <a:r>
              <a:rPr lang="it-IT" sz="2800" i="1" dirty="0"/>
              <a:t>in </a:t>
            </a:r>
            <a:r>
              <a:rPr lang="it-IT" sz="2800" i="1" dirty="0" smtClean="0"/>
              <a:t>generale </a:t>
            </a:r>
            <a:endParaRPr lang="it-IT" sz="2800" dirty="0"/>
          </a:p>
          <a:p>
            <a:pPr algn="just"/>
            <a:r>
              <a:rPr lang="it-IT" sz="2800" dirty="0" smtClean="0"/>
              <a:t>Lo sguardo di Tocqueville è rivolto primariamente alle </a:t>
            </a:r>
            <a:r>
              <a:rPr lang="it-IT" sz="2800" dirty="0" smtClean="0">
                <a:solidFill>
                  <a:srgbClr val="A32323"/>
                </a:solidFill>
              </a:rPr>
              <a:t>classi sociali </a:t>
            </a:r>
            <a:r>
              <a:rPr lang="it-IT" sz="2800" dirty="0" smtClean="0"/>
              <a:t>coinvolte</a:t>
            </a:r>
            <a:endParaRPr lang="it-IT" sz="2800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001000" cy="1143000"/>
          </a:xfrm>
        </p:spPr>
        <p:txBody>
          <a:bodyPr/>
          <a:lstStyle/>
          <a:p>
            <a:r>
              <a:rPr lang="it-IT" sz="4000" i="1" dirty="0">
                <a:latin typeface="Academy Engraved LET"/>
                <a:cs typeface="Academy Engraved LET"/>
              </a:rPr>
              <a:t>L’antico regime e la Rivoluzione</a:t>
            </a:r>
            <a:r>
              <a:rPr lang="it-IT" sz="4000" dirty="0">
                <a:latin typeface="Academy Engraved LET"/>
                <a:cs typeface="Academy Engraved LET"/>
              </a:rPr>
              <a:t> </a:t>
            </a:r>
            <a:r>
              <a:rPr lang="it-IT" sz="4000" dirty="0" smtClean="0">
                <a:latin typeface="Academy Engraved LET"/>
                <a:cs typeface="Academy Engraved LET"/>
              </a:rPr>
              <a:t>(II</a:t>
            </a:r>
            <a:r>
              <a:rPr lang="it-IT" sz="4000" dirty="0">
                <a:latin typeface="Academy Engraved LET"/>
                <a:cs typeface="Academy Engraved LET"/>
              </a:rPr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1733" y="1905000"/>
            <a:ext cx="8501207" cy="45974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i="1" dirty="0">
                <a:solidFill>
                  <a:srgbClr val="A32323"/>
                </a:solidFill>
              </a:rPr>
              <a:t>Perché la </a:t>
            </a:r>
            <a:r>
              <a:rPr lang="it-IT" i="1" dirty="0" smtClean="0">
                <a:solidFill>
                  <a:srgbClr val="A32323"/>
                </a:solidFill>
              </a:rPr>
              <a:t>Rivoluzione </a:t>
            </a:r>
            <a:r>
              <a:rPr lang="it-IT" i="1" dirty="0">
                <a:solidFill>
                  <a:srgbClr val="A32323"/>
                </a:solidFill>
              </a:rPr>
              <a:t>è scoppiata proprio in Francia</a:t>
            </a:r>
            <a:r>
              <a:rPr lang="it-IT" dirty="0"/>
              <a:t>? La struttura accentrata ed uniforme della società francese, insieme ai privilegi di classe, </a:t>
            </a:r>
            <a:r>
              <a:rPr lang="it-IT" i="1" dirty="0" smtClean="0">
                <a:solidFill>
                  <a:srgbClr val="A32323"/>
                </a:solidFill>
              </a:rPr>
              <a:t>ostacolava </a:t>
            </a:r>
            <a:r>
              <a:rPr lang="it-IT" i="1" dirty="0">
                <a:solidFill>
                  <a:srgbClr val="A32323"/>
                </a:solidFill>
              </a:rPr>
              <a:t>la solidarietà sociale e le riforme condivise</a:t>
            </a:r>
          </a:p>
          <a:p>
            <a:pPr algn="just"/>
            <a:r>
              <a:rPr lang="it-IT" dirty="0" smtClean="0"/>
              <a:t>La Rivoluzione è stata </a:t>
            </a:r>
            <a:r>
              <a:rPr lang="it-IT" dirty="0"/>
              <a:t>una </a:t>
            </a:r>
            <a:r>
              <a:rPr lang="it-IT" dirty="0">
                <a:solidFill>
                  <a:srgbClr val="A32323"/>
                </a:solidFill>
              </a:rPr>
              <a:t>necessità</a:t>
            </a:r>
            <a:r>
              <a:rPr lang="it-IT" dirty="0"/>
              <a:t> politica perché il movimento democratico </a:t>
            </a:r>
            <a:r>
              <a:rPr lang="it-IT" i="1" dirty="0">
                <a:solidFill>
                  <a:srgbClr val="A32323"/>
                </a:solidFill>
              </a:rPr>
              <a:t>avrebbe senz’altro preso il sopravvento</a:t>
            </a:r>
            <a:r>
              <a:rPr lang="it-IT" dirty="0"/>
              <a:t> sulle istituzioni del vecchio regime</a:t>
            </a:r>
            <a:endParaRPr lang="it-IT" dirty="0">
              <a:latin typeface="Academy Engraved LET"/>
              <a:cs typeface="Academy Engraved LET"/>
            </a:endParaRPr>
          </a:p>
          <a:p>
            <a:pPr algn="just"/>
            <a:r>
              <a:rPr lang="it-IT" dirty="0"/>
              <a:t>Ma anche dopo la </a:t>
            </a:r>
            <a:r>
              <a:rPr lang="it-IT" dirty="0" smtClean="0"/>
              <a:t>Rivoluzione, </a:t>
            </a:r>
            <a:r>
              <a:rPr lang="it-IT" dirty="0"/>
              <a:t>è </a:t>
            </a:r>
            <a:r>
              <a:rPr lang="it-IT" dirty="0" smtClean="0"/>
              <a:t>inevitabile riconoscere </a:t>
            </a:r>
            <a:r>
              <a:rPr lang="it-IT" dirty="0"/>
              <a:t>il fallimento della Costituente nell’armonizzare gli interessi delle classi sociali, </a:t>
            </a:r>
            <a:r>
              <a:rPr lang="it-IT" i="1" dirty="0" smtClean="0">
                <a:solidFill>
                  <a:srgbClr val="A32323"/>
                </a:solidFill>
              </a:rPr>
              <a:t>insieme con il </a:t>
            </a:r>
            <a:r>
              <a:rPr lang="it-IT" i="1" dirty="0">
                <a:solidFill>
                  <a:srgbClr val="A32323"/>
                </a:solidFill>
              </a:rPr>
              <a:t>dilagare di atteggiamenti anticlericali </a:t>
            </a:r>
          </a:p>
          <a:p>
            <a:endParaRPr lang="it-IT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73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8001000" cy="1143000"/>
          </a:xfrm>
        </p:spPr>
        <p:txBody>
          <a:bodyPr/>
          <a:lstStyle/>
          <a:p>
            <a:r>
              <a:rPr lang="it-IT" sz="3600" dirty="0" smtClean="0">
                <a:latin typeface="Academy Engraved LET"/>
                <a:cs typeface="Academy Engraved LET"/>
              </a:rPr>
              <a:t>Il secondo volume de </a:t>
            </a:r>
            <a:br>
              <a:rPr lang="it-IT" sz="3600" dirty="0" smtClean="0">
                <a:latin typeface="Academy Engraved LET"/>
                <a:cs typeface="Academy Engraved LET"/>
              </a:rPr>
            </a:br>
            <a:r>
              <a:rPr lang="it-IT" sz="3600" dirty="0" smtClean="0">
                <a:latin typeface="Academy Engraved LET"/>
                <a:cs typeface="Academy Engraved LET"/>
              </a:rPr>
              <a:t>“La </a:t>
            </a:r>
            <a:r>
              <a:rPr lang="it-IT" sz="3600" i="1" dirty="0" smtClean="0">
                <a:latin typeface="Academy Engraved LET"/>
                <a:cs typeface="Academy Engraved LET"/>
              </a:rPr>
              <a:t>democrazia in America</a:t>
            </a:r>
            <a:r>
              <a:rPr lang="it-IT" sz="3600" dirty="0" smtClean="0">
                <a:latin typeface="Academy Engraved LET"/>
                <a:cs typeface="Academy Engraved LET"/>
              </a:rPr>
              <a:t>”</a:t>
            </a:r>
            <a:endParaRPr lang="it-IT" sz="3600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693333"/>
            <a:ext cx="8518140" cy="494453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/>
              <a:t>Il secondo volume de </a:t>
            </a:r>
            <a:r>
              <a:rPr lang="it-IT" sz="2800" i="1" dirty="0"/>
              <a:t>La</a:t>
            </a:r>
            <a:r>
              <a:rPr lang="it-IT" sz="2800" dirty="0"/>
              <a:t> </a:t>
            </a:r>
            <a:r>
              <a:rPr lang="it-IT" sz="2800" i="1" dirty="0" smtClean="0"/>
              <a:t>democrazia </a:t>
            </a:r>
            <a:r>
              <a:rPr lang="it-IT" sz="2800" i="1" dirty="0"/>
              <a:t>in America</a:t>
            </a:r>
            <a:r>
              <a:rPr lang="it-IT" sz="2800" dirty="0"/>
              <a:t> si propone di sviluppare </a:t>
            </a:r>
            <a:r>
              <a:rPr lang="it-IT" sz="2800" i="1" dirty="0">
                <a:solidFill>
                  <a:srgbClr val="A32323"/>
                </a:solidFill>
              </a:rPr>
              <a:t>un tipo ideale di società democratica </a:t>
            </a:r>
            <a:r>
              <a:rPr lang="it-IT" sz="2800" dirty="0"/>
              <a:t>da cui dedurre </a:t>
            </a:r>
            <a:r>
              <a:rPr lang="it-IT" sz="2800" dirty="0" smtClean="0"/>
              <a:t>caratteristiche specifiche delle </a:t>
            </a:r>
            <a:r>
              <a:rPr lang="it-IT" sz="2800" dirty="0"/>
              <a:t>società </a:t>
            </a:r>
            <a:r>
              <a:rPr lang="it-IT" sz="2800" dirty="0" smtClean="0"/>
              <a:t>future</a:t>
            </a:r>
          </a:p>
          <a:p>
            <a:pPr algn="just"/>
            <a:r>
              <a:rPr lang="it-IT" sz="2800" i="1" dirty="0"/>
              <a:t>Nella prima parte </a:t>
            </a:r>
            <a:r>
              <a:rPr lang="it-IT" sz="2800" dirty="0" smtClean="0"/>
              <a:t>del libro si indagano </a:t>
            </a:r>
            <a:r>
              <a:rPr lang="it-IT" sz="2800" dirty="0" smtClean="0">
                <a:solidFill>
                  <a:srgbClr val="A32323"/>
                </a:solidFill>
              </a:rPr>
              <a:t>le conseguenze della società democratica sul movimento intellettuale</a:t>
            </a:r>
            <a:r>
              <a:rPr lang="it-IT" sz="2800" dirty="0" smtClean="0"/>
              <a:t>, passando in rassegna l’attitudine </a:t>
            </a:r>
            <a:r>
              <a:rPr lang="it-IT" sz="2800" dirty="0"/>
              <a:t>degli americani nei confronti delle idee, della religione e </a:t>
            </a:r>
            <a:r>
              <a:rPr lang="it-IT" sz="2800" dirty="0" smtClean="0"/>
              <a:t>dei </a:t>
            </a:r>
            <a:r>
              <a:rPr lang="it-IT" sz="2800" dirty="0"/>
              <a:t>generi </a:t>
            </a:r>
            <a:r>
              <a:rPr lang="it-IT" sz="2800" dirty="0" smtClean="0"/>
              <a:t>letterari (poesia, teatro, eloquenza) </a:t>
            </a:r>
          </a:p>
          <a:p>
            <a:pPr algn="just"/>
            <a:r>
              <a:rPr lang="it-IT" sz="2800" i="1" dirty="0" smtClean="0"/>
              <a:t>Nella </a:t>
            </a:r>
            <a:r>
              <a:rPr lang="it-IT" sz="2800" i="1" dirty="0"/>
              <a:t>seconda </a:t>
            </a:r>
            <a:r>
              <a:rPr lang="it-IT" sz="2800" i="1" dirty="0" smtClean="0"/>
              <a:t>parte </a:t>
            </a:r>
            <a:r>
              <a:rPr lang="it-IT" sz="2800" dirty="0" smtClean="0"/>
              <a:t>si evidenziano </a:t>
            </a:r>
            <a:r>
              <a:rPr lang="it-IT" sz="2800" dirty="0" smtClean="0">
                <a:solidFill>
                  <a:srgbClr val="A32323"/>
                </a:solidFill>
              </a:rPr>
              <a:t>i sentimenti alla base di qualsiasi </a:t>
            </a:r>
            <a:r>
              <a:rPr lang="it-IT" sz="2800" dirty="0">
                <a:solidFill>
                  <a:srgbClr val="A32323"/>
                </a:solidFill>
              </a:rPr>
              <a:t>società </a:t>
            </a:r>
            <a:r>
              <a:rPr lang="it-IT" sz="2800" dirty="0" smtClean="0">
                <a:solidFill>
                  <a:srgbClr val="A32323"/>
                </a:solidFill>
              </a:rPr>
              <a:t>democratica</a:t>
            </a:r>
            <a:r>
              <a:rPr lang="it-IT" sz="2800" dirty="0">
                <a:solidFill>
                  <a:srgbClr val="A32323"/>
                </a:solidFill>
              </a:rPr>
              <a:t> </a:t>
            </a:r>
          </a:p>
          <a:p>
            <a:pPr algn="just"/>
            <a:r>
              <a:rPr lang="it-IT" sz="2800" i="1" dirty="0" smtClean="0"/>
              <a:t>Nella </a:t>
            </a:r>
            <a:r>
              <a:rPr lang="it-IT" sz="2800" i="1" dirty="0"/>
              <a:t>terza parte </a:t>
            </a:r>
            <a:r>
              <a:rPr lang="it-IT" sz="2800" dirty="0" smtClean="0"/>
              <a:t>si mettono in risalto </a:t>
            </a:r>
            <a:r>
              <a:rPr lang="it-IT" sz="2800" dirty="0" smtClean="0">
                <a:solidFill>
                  <a:srgbClr val="A32323"/>
                </a:solidFill>
              </a:rPr>
              <a:t>i costumi</a:t>
            </a:r>
            <a:endParaRPr lang="it-IT" sz="2800" dirty="0">
              <a:solidFill>
                <a:srgbClr val="A32323"/>
              </a:solidFill>
            </a:endParaRPr>
          </a:p>
          <a:p>
            <a:pPr marL="0" indent="0" algn="just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1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cademy Engraved LET"/>
                <a:cs typeface="Academy Engraved LET"/>
              </a:rPr>
              <a:t>Premessa</a:t>
            </a:r>
            <a:endParaRPr lang="it-IT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356449" cy="4775158"/>
          </a:xfrm>
        </p:spPr>
        <p:txBody>
          <a:bodyPr/>
          <a:lstStyle/>
          <a:p>
            <a:pPr algn="just"/>
            <a:r>
              <a:rPr lang="it-IT" dirty="0" smtClean="0">
                <a:latin typeface="Times New Roman"/>
                <a:cs typeface="Times New Roman"/>
              </a:rPr>
              <a:t>Tocqueville, il sociologo che accorda la priorità delle sue riflessioni alla </a:t>
            </a:r>
            <a:r>
              <a:rPr lang="it-IT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democrazia</a:t>
            </a:r>
          </a:p>
          <a:p>
            <a:pPr algn="just"/>
            <a:endParaRPr lang="it-IT" dirty="0">
              <a:latin typeface="Times New Roman"/>
              <a:cs typeface="Times New Roman"/>
            </a:endParaRPr>
          </a:p>
          <a:p>
            <a:pPr algn="just"/>
            <a:r>
              <a:rPr lang="it-IT" dirty="0" smtClean="0">
                <a:latin typeface="Times New Roman"/>
                <a:cs typeface="Times New Roman"/>
              </a:rPr>
              <a:t>Una volta effettuata la descrizione dei caratteri di qualsiasi società moderna, o democratica, è possibile confrontare e distinguere in quelle esistenti </a:t>
            </a:r>
            <a:r>
              <a:rPr lang="it-IT" dirty="0" smtClean="0">
                <a:solidFill>
                  <a:srgbClr val="800000"/>
                </a:solidFill>
                <a:latin typeface="Times New Roman"/>
                <a:cs typeface="Times New Roman"/>
              </a:rPr>
              <a:t>un’impronta </a:t>
            </a:r>
            <a:r>
              <a:rPr lang="it-IT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liberale</a:t>
            </a:r>
            <a:r>
              <a:rPr lang="it-IT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it-IT" dirty="0" smtClean="0">
                <a:latin typeface="Times New Roman"/>
                <a:cs typeface="Times New Roman"/>
              </a:rPr>
              <a:t>oppure</a:t>
            </a:r>
            <a:r>
              <a:rPr lang="it-IT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it-IT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dispotica</a:t>
            </a:r>
            <a:r>
              <a:rPr lang="it-IT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</a:p>
          <a:p>
            <a:pPr algn="just"/>
            <a:endParaRPr lang="it-IT" dirty="0">
              <a:latin typeface="Times New Roman"/>
              <a:cs typeface="Times New Roman"/>
            </a:endParaRPr>
          </a:p>
          <a:p>
            <a:pPr algn="just"/>
            <a:r>
              <a:rPr lang="it-IT" dirty="0" smtClean="0">
                <a:latin typeface="Times New Roman"/>
                <a:cs typeface="Times New Roman"/>
              </a:rPr>
              <a:t>Sono questi i tratti che definiscono </a:t>
            </a:r>
            <a:r>
              <a:rPr lang="it-IT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una sociologia comparativa</a:t>
            </a: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91" y="198010"/>
            <a:ext cx="974557" cy="118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8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838" y="289839"/>
            <a:ext cx="8001000" cy="1143000"/>
          </a:xfrm>
        </p:spPr>
        <p:txBody>
          <a:bodyPr/>
          <a:lstStyle/>
          <a:p>
            <a:pPr algn="ctr"/>
            <a:r>
              <a:rPr lang="it-IT" dirty="0" smtClean="0">
                <a:latin typeface="Academy Engraved LET"/>
                <a:cs typeface="Academy Engraved LET"/>
              </a:rPr>
              <a:t>Le opere più importanti</a:t>
            </a:r>
            <a:endParaRPr lang="it-IT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5257"/>
            <a:ext cx="7467600" cy="4060906"/>
          </a:xfrm>
        </p:spPr>
        <p:txBody>
          <a:bodyPr/>
          <a:lstStyle/>
          <a:p>
            <a:endParaRPr lang="it-IT" i="1" dirty="0" smtClean="0">
              <a:latin typeface="Academy Engraved LET"/>
              <a:cs typeface="Academy Engraved LET"/>
            </a:endParaRPr>
          </a:p>
          <a:p>
            <a:r>
              <a:rPr lang="it-IT" i="1" dirty="0" smtClean="0">
                <a:latin typeface="Times New Roman"/>
                <a:cs typeface="Times New Roman"/>
              </a:rPr>
              <a:t>La democrazia in America  </a:t>
            </a:r>
          </a:p>
          <a:p>
            <a:endParaRPr lang="it-IT" dirty="0">
              <a:latin typeface="Times New Roman"/>
              <a:cs typeface="Times New Roman"/>
            </a:endParaRPr>
          </a:p>
          <a:p>
            <a:endParaRPr lang="it-IT" dirty="0" smtClean="0">
              <a:latin typeface="Times New Roman"/>
              <a:cs typeface="Times New Roman"/>
            </a:endParaRPr>
          </a:p>
          <a:p>
            <a:r>
              <a:rPr lang="it-IT" i="1" dirty="0" smtClean="0">
                <a:latin typeface="Times New Roman"/>
                <a:cs typeface="Times New Roman"/>
              </a:rPr>
              <a:t>L’antico regime e la Rivoluzione</a:t>
            </a:r>
            <a:endParaRPr lang="it-IT" i="1" dirty="0">
              <a:latin typeface="Times New Roman"/>
              <a:cs typeface="Times New Roman"/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014" y="184174"/>
            <a:ext cx="1050688" cy="1273561"/>
          </a:xfrm>
          <a:prstGeom prst="rect">
            <a:avLst/>
          </a:prstGeom>
        </p:spPr>
      </p:pic>
      <p:sp>
        <p:nvSpPr>
          <p:cNvPr id="6" name="Freccia destra 5"/>
          <p:cNvSpPr/>
          <p:nvPr/>
        </p:nvSpPr>
        <p:spPr>
          <a:xfrm>
            <a:off x="5192689" y="458793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destra 6"/>
          <p:cNvSpPr/>
          <p:nvPr/>
        </p:nvSpPr>
        <p:spPr>
          <a:xfrm>
            <a:off x="4366681" y="270580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462160" y="2544103"/>
            <a:ext cx="3386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 smtClean="0"/>
              <a:t>Perché in America la società democratica è </a:t>
            </a:r>
            <a:r>
              <a:rPr lang="it-IT" i="1" dirty="0" smtClean="0">
                <a:solidFill>
                  <a:srgbClr val="800000"/>
                </a:solidFill>
              </a:rPr>
              <a:t>liberale</a:t>
            </a:r>
            <a:r>
              <a:rPr lang="it-IT" i="1" dirty="0" smtClean="0"/>
              <a:t>?</a:t>
            </a:r>
            <a:endParaRPr lang="it-IT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71096" y="4376236"/>
            <a:ext cx="2804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1" dirty="0" smtClean="0"/>
              <a:t>Perché </a:t>
            </a:r>
            <a:r>
              <a:rPr lang="it-IT" i="1" dirty="0"/>
              <a:t>la Francia fa tanta </a:t>
            </a:r>
            <a:r>
              <a:rPr lang="it-IT" i="1" dirty="0" smtClean="0"/>
              <a:t>fatica, </a:t>
            </a:r>
            <a:r>
              <a:rPr lang="it-IT" i="1" dirty="0"/>
              <a:t>nel corso della sua evoluzione verso la democrazia, </a:t>
            </a:r>
            <a:r>
              <a:rPr lang="it-IT" i="1" dirty="0">
                <a:solidFill>
                  <a:srgbClr val="800000"/>
                </a:solidFill>
              </a:rPr>
              <a:t>a conservare un regime politico di </a:t>
            </a:r>
            <a:r>
              <a:rPr lang="it-IT" i="1" dirty="0" smtClean="0">
                <a:solidFill>
                  <a:srgbClr val="800000"/>
                </a:solidFill>
              </a:rPr>
              <a:t>libertà</a:t>
            </a:r>
            <a:r>
              <a:rPr lang="it-IT" i="1" dirty="0" smtClean="0"/>
              <a:t>?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1243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500" y="274638"/>
            <a:ext cx="8001000" cy="1143000"/>
          </a:xfrm>
        </p:spPr>
        <p:txBody>
          <a:bodyPr/>
          <a:lstStyle/>
          <a:p>
            <a:pPr algn="ctr"/>
            <a:r>
              <a:rPr lang="it-IT" sz="4800" dirty="0" smtClean="0">
                <a:latin typeface="Academy Engraved LET"/>
                <a:cs typeface="Academy Engraved LET"/>
              </a:rPr>
              <a:t>La democrazia in America (I)</a:t>
            </a:r>
            <a:endParaRPr lang="it-IT" sz="4800" dirty="0">
              <a:latin typeface="Academy Engraved LET"/>
              <a:cs typeface="Academy Engraved LE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597400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La democrazia </a:t>
            </a:r>
            <a:r>
              <a:rPr lang="it-IT" dirty="0" smtClean="0"/>
              <a:t>risiede </a:t>
            </a:r>
            <a:r>
              <a:rPr lang="it-IT" dirty="0"/>
              <a:t>nell’</a:t>
            </a:r>
            <a:r>
              <a:rPr lang="it-IT" dirty="0">
                <a:solidFill>
                  <a:srgbClr val="800000"/>
                </a:solidFill>
              </a:rPr>
              <a:t>uguaglianza delle condizioni</a:t>
            </a:r>
            <a:r>
              <a:rPr lang="it-IT" dirty="0"/>
              <a:t>, </a:t>
            </a:r>
            <a:r>
              <a:rPr lang="it-IT" dirty="0" smtClean="0"/>
              <a:t>cioè nell’assenza di distinzioni di ordini e di classi: </a:t>
            </a:r>
            <a:r>
              <a:rPr lang="it-IT" i="1" dirty="0" smtClean="0">
                <a:solidFill>
                  <a:srgbClr val="800000"/>
                </a:solidFill>
              </a:rPr>
              <a:t>ogni individuo è socialmente uguale all’altro</a:t>
            </a:r>
            <a:r>
              <a:rPr lang="it-IT" dirty="0" smtClean="0"/>
              <a:t>, ma non intellettualmente né economicamente</a:t>
            </a:r>
          </a:p>
          <a:p>
            <a:pPr algn="just"/>
            <a:r>
              <a:rPr lang="it-IT" i="1" dirty="0" smtClean="0"/>
              <a:t>Uguaglianza sociale </a:t>
            </a:r>
            <a:r>
              <a:rPr lang="it-IT" dirty="0" smtClean="0"/>
              <a:t>significa </a:t>
            </a:r>
            <a:r>
              <a:rPr lang="it-IT" i="1" dirty="0" smtClean="0"/>
              <a:t>annullamento delle </a:t>
            </a:r>
            <a:r>
              <a:rPr lang="it-IT" i="1" dirty="0"/>
              <a:t>differenze ereditarie di </a:t>
            </a:r>
            <a:r>
              <a:rPr lang="it-IT" i="1" dirty="0" smtClean="0"/>
              <a:t>condizione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800000"/>
                </a:solidFill>
              </a:rPr>
              <a:t>qualunque </a:t>
            </a:r>
            <a:r>
              <a:rPr lang="it-IT" dirty="0" smtClean="0"/>
              <a:t>cittadino può accedere </a:t>
            </a:r>
            <a:r>
              <a:rPr lang="it-IT" dirty="0"/>
              <a:t>ad una </a:t>
            </a:r>
            <a:r>
              <a:rPr lang="it-IT" dirty="0" smtClean="0"/>
              <a:t>certa </a:t>
            </a:r>
            <a:r>
              <a:rPr lang="it-IT" dirty="0"/>
              <a:t>professione, ad un onore, ecc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Laddove l’uguaglianza sia </a:t>
            </a:r>
            <a:r>
              <a:rPr lang="it-IT" dirty="0"/>
              <a:t>legge sociale e la democrazia </a:t>
            </a:r>
            <a:r>
              <a:rPr lang="it-IT" dirty="0" smtClean="0"/>
              <a:t>impronti a sé </a:t>
            </a:r>
            <a:r>
              <a:rPr lang="it-IT" dirty="0"/>
              <a:t>il carattere dello </a:t>
            </a:r>
            <a:r>
              <a:rPr lang="it-IT" dirty="0" smtClean="0"/>
              <a:t>Stato, </a:t>
            </a:r>
            <a:r>
              <a:rPr lang="it-IT" i="1" dirty="0">
                <a:solidFill>
                  <a:srgbClr val="800000"/>
                </a:solidFill>
              </a:rPr>
              <a:t>lo scopo primario non </a:t>
            </a:r>
            <a:r>
              <a:rPr lang="it-IT" i="1" dirty="0" smtClean="0">
                <a:solidFill>
                  <a:srgbClr val="800000"/>
                </a:solidFill>
              </a:rPr>
              <a:t>sarà altro che il </a:t>
            </a:r>
            <a:r>
              <a:rPr lang="it-IT" i="1" dirty="0">
                <a:solidFill>
                  <a:srgbClr val="800000"/>
                </a:solidFill>
              </a:rPr>
              <a:t>benessere </a:t>
            </a:r>
            <a:r>
              <a:rPr lang="it-IT" i="1" dirty="0" smtClean="0">
                <a:solidFill>
                  <a:srgbClr val="800000"/>
                </a:solidFill>
              </a:rPr>
              <a:t>della maggioranza</a:t>
            </a:r>
            <a:endParaRPr lang="it-IT" i="1" dirty="0">
              <a:solidFill>
                <a:srgbClr val="800000"/>
              </a:solidFill>
            </a:endParaRPr>
          </a:p>
          <a:p>
            <a:endParaRPr lang="it-IT" dirty="0">
              <a:latin typeface="Academy Engraved LET"/>
              <a:cs typeface="Academy Engraved LET"/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6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01000" cy="1143000"/>
          </a:xfrm>
        </p:spPr>
        <p:txBody>
          <a:bodyPr/>
          <a:lstStyle/>
          <a:p>
            <a:r>
              <a:rPr lang="it-IT" sz="4800" dirty="0">
                <a:latin typeface="Academy Engraved LET"/>
                <a:cs typeface="Academy Engraved LET"/>
              </a:rPr>
              <a:t>La democrazia in America (</a:t>
            </a:r>
            <a:r>
              <a:rPr lang="it-IT" sz="4800" dirty="0" smtClean="0">
                <a:latin typeface="Academy Engraved LET"/>
                <a:cs typeface="Academy Engraved LET"/>
              </a:rPr>
              <a:t>II)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definizione della democrazia è quella classica di Montesquieu (sovranità del corpo sociale, partecipazione collettiva alle scelte dei governanti), </a:t>
            </a:r>
            <a:r>
              <a:rPr lang="it-IT" i="1" dirty="0" smtClean="0"/>
              <a:t>di cui Tocqueville riprende e prosegue le considerazioni sulla monarchia liberale inglese</a:t>
            </a:r>
          </a:p>
          <a:p>
            <a:pPr algn="just"/>
            <a:endParaRPr lang="it-IT" i="1" dirty="0"/>
          </a:p>
          <a:p>
            <a:pPr algn="just"/>
            <a:r>
              <a:rPr lang="it-IT" dirty="0" smtClean="0"/>
              <a:t>Tocqueville giunge, tuttavia, alla conclusione che </a:t>
            </a:r>
            <a:r>
              <a:rPr lang="it-IT" i="1" dirty="0" smtClean="0">
                <a:solidFill>
                  <a:srgbClr val="800000"/>
                </a:solidFill>
              </a:rPr>
              <a:t>il fatto cruciale sia l’uguaglianza delle condizioni</a:t>
            </a:r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endParaRPr lang="it-IT" dirty="0"/>
          </a:p>
        </p:txBody>
      </p:sp>
      <p:pic>
        <p:nvPicPr>
          <p:cNvPr id="5" name="Immagine 4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6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53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624" y="274638"/>
            <a:ext cx="8001000" cy="1143000"/>
          </a:xfrm>
        </p:spPr>
        <p:txBody>
          <a:bodyPr/>
          <a:lstStyle/>
          <a:p>
            <a:r>
              <a:rPr lang="it-IT" sz="4400" dirty="0">
                <a:latin typeface="Academy Engraved LET"/>
                <a:cs typeface="Academy Engraved LET"/>
              </a:rPr>
              <a:t>La democrazia in America (</a:t>
            </a:r>
            <a:r>
              <a:rPr lang="it-IT" sz="4400" dirty="0" smtClean="0">
                <a:latin typeface="Academy Engraved LET"/>
                <a:cs typeface="Academy Engraved LET"/>
              </a:rPr>
              <a:t>III)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727201"/>
            <a:ext cx="8001000" cy="4893732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800000"/>
                </a:solidFill>
              </a:rPr>
              <a:t>Libertà</a:t>
            </a:r>
            <a:r>
              <a:rPr lang="it-IT" sz="2800" dirty="0" smtClean="0"/>
              <a:t> per Tocqueville implica: </a:t>
            </a:r>
          </a:p>
          <a:p>
            <a:pPr lvl="1" algn="just"/>
            <a:r>
              <a:rPr lang="it-IT" sz="2800" dirty="0" smtClean="0"/>
              <a:t>1. </a:t>
            </a:r>
            <a:r>
              <a:rPr lang="it-IT" sz="2800" i="1" dirty="0" smtClean="0">
                <a:solidFill>
                  <a:srgbClr val="800000"/>
                </a:solidFill>
              </a:rPr>
              <a:t>Assenza di arbitrio </a:t>
            </a:r>
            <a:r>
              <a:rPr lang="it-IT" sz="2800" dirty="0" smtClean="0"/>
              <a:t>(garanzia delle leggi, autogoverno del popolo nei limiti del possibile e </a:t>
            </a:r>
            <a:r>
              <a:rPr lang="it-IT" sz="2800" i="1" dirty="0" smtClean="0"/>
              <a:t>in funzione antiassolutistica</a:t>
            </a:r>
            <a:r>
              <a:rPr lang="it-IT" sz="2800" dirty="0" smtClean="0"/>
              <a:t>)</a:t>
            </a:r>
          </a:p>
          <a:p>
            <a:pPr marL="457200" lvl="1" indent="0" algn="just">
              <a:buNone/>
            </a:pPr>
            <a:endParaRPr lang="it-IT" sz="2800" dirty="0" smtClean="0"/>
          </a:p>
          <a:p>
            <a:pPr lvl="1" algn="just"/>
            <a:r>
              <a:rPr lang="it-IT" sz="2800" dirty="0" smtClean="0"/>
              <a:t>2. </a:t>
            </a:r>
            <a:r>
              <a:rPr lang="it-IT" sz="2800" i="1" dirty="0" smtClean="0">
                <a:solidFill>
                  <a:srgbClr val="800000"/>
                </a:solidFill>
              </a:rPr>
              <a:t>Pluralità di istituzioni</a:t>
            </a:r>
          </a:p>
          <a:p>
            <a:pPr marL="457200" lvl="1" indent="0" algn="just">
              <a:buNone/>
            </a:pPr>
            <a:endParaRPr lang="it-IT" sz="2800" dirty="0" smtClean="0"/>
          </a:p>
          <a:p>
            <a:pPr lvl="1" algn="just"/>
            <a:r>
              <a:rPr lang="it-IT" sz="2800" dirty="0" smtClean="0"/>
              <a:t>3. </a:t>
            </a:r>
            <a:r>
              <a:rPr lang="it-IT" sz="2800" i="1" dirty="0" smtClean="0">
                <a:solidFill>
                  <a:srgbClr val="800000"/>
                </a:solidFill>
              </a:rPr>
              <a:t>Non contraddittorietà tra diseguaglianze dovute alla ricchezza ed eguaglianza sociale di fondo</a:t>
            </a:r>
            <a:endParaRPr lang="it-IT" sz="2800" i="1" dirty="0">
              <a:solidFill>
                <a:srgbClr val="800000"/>
              </a:solidFill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54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100" y="274638"/>
            <a:ext cx="8001000" cy="1143000"/>
          </a:xfrm>
        </p:spPr>
        <p:txBody>
          <a:bodyPr/>
          <a:lstStyle/>
          <a:p>
            <a:r>
              <a:rPr lang="it-IT" sz="4400" dirty="0">
                <a:latin typeface="Academy Engraved LET"/>
                <a:cs typeface="Academy Engraved LET"/>
              </a:rPr>
              <a:t>La democrazia in America (</a:t>
            </a:r>
            <a:r>
              <a:rPr lang="it-IT" sz="4400" dirty="0" smtClean="0">
                <a:latin typeface="Academy Engraved LET"/>
                <a:cs typeface="Academy Engraved LET"/>
              </a:rPr>
              <a:t>IV)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cause che rendono liberale la democrazia </a:t>
            </a:r>
            <a:r>
              <a:rPr lang="it-IT" dirty="0" smtClean="0"/>
              <a:t>americana sono:</a:t>
            </a:r>
            <a:endParaRPr lang="it-IT" dirty="0"/>
          </a:p>
          <a:p>
            <a:pPr algn="just"/>
            <a:r>
              <a:rPr lang="it-IT" dirty="0" smtClean="0">
                <a:solidFill>
                  <a:schemeClr val="accent2"/>
                </a:solidFill>
              </a:rPr>
              <a:t>A. </a:t>
            </a:r>
            <a:r>
              <a:rPr lang="it-IT" i="1" dirty="0" smtClean="0">
                <a:solidFill>
                  <a:schemeClr val="accent2"/>
                </a:solidFill>
              </a:rPr>
              <a:t>La </a:t>
            </a:r>
            <a:r>
              <a:rPr lang="it-IT" i="1" dirty="0">
                <a:solidFill>
                  <a:schemeClr val="accent2"/>
                </a:solidFill>
              </a:rPr>
              <a:t>situazione accidentale e particolare nella quale si trova la società americana </a:t>
            </a:r>
          </a:p>
          <a:p>
            <a:pPr lvl="0" algn="just"/>
            <a:r>
              <a:rPr lang="it-IT" dirty="0" smtClean="0">
                <a:solidFill>
                  <a:schemeClr val="accent2"/>
                </a:solidFill>
              </a:rPr>
              <a:t>B. </a:t>
            </a:r>
            <a:r>
              <a:rPr lang="it-IT" i="1" dirty="0" smtClean="0">
                <a:solidFill>
                  <a:schemeClr val="accent2"/>
                </a:solidFill>
              </a:rPr>
              <a:t>Le leggi</a:t>
            </a:r>
          </a:p>
          <a:p>
            <a:pPr lvl="0" algn="just"/>
            <a:r>
              <a:rPr lang="it-IT" dirty="0" smtClean="0">
                <a:solidFill>
                  <a:schemeClr val="accent2"/>
                </a:solidFill>
              </a:rPr>
              <a:t>C. </a:t>
            </a:r>
            <a:r>
              <a:rPr lang="it-IT" i="1" dirty="0" smtClean="0">
                <a:solidFill>
                  <a:schemeClr val="accent2"/>
                </a:solidFill>
              </a:rPr>
              <a:t>Le abitudini e i costumi</a:t>
            </a:r>
            <a:r>
              <a:rPr lang="it-IT" i="1" dirty="0">
                <a:solidFill>
                  <a:schemeClr val="accent2"/>
                </a:solidFill>
              </a:rPr>
              <a:t> </a:t>
            </a:r>
          </a:p>
          <a:p>
            <a:endParaRPr lang="it-IT" dirty="0"/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0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" y="274638"/>
            <a:ext cx="8001000" cy="1143000"/>
          </a:xfrm>
        </p:spPr>
        <p:txBody>
          <a:bodyPr/>
          <a:lstStyle/>
          <a:p>
            <a:r>
              <a:rPr lang="it-IT" sz="3200" dirty="0">
                <a:latin typeface="Academy Engraved LET"/>
                <a:cs typeface="Academy Engraved LET"/>
              </a:rPr>
              <a:t>A. </a:t>
            </a:r>
            <a:r>
              <a:rPr lang="it-IT" sz="3200" i="1" dirty="0">
                <a:latin typeface="Academy Engraved LET"/>
                <a:cs typeface="Academy Engraved LET"/>
              </a:rPr>
              <a:t>La situazione accidentale e particolare nella quale si trova la società americana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790699"/>
            <a:ext cx="8001000" cy="4881033"/>
          </a:xfrm>
        </p:spPr>
        <p:txBody>
          <a:bodyPr>
            <a:noAutofit/>
          </a:bodyPr>
          <a:lstStyle/>
          <a:p>
            <a:pPr marL="493776" algn="just"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Ci si riferisce 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tanto allo spazio geografico </a:t>
            </a:r>
            <a:r>
              <a:rPr lang="it-IT" dirty="0" smtClean="0">
                <a:latin typeface="Times New Roman"/>
                <a:cs typeface="Times New Roman"/>
              </a:rPr>
              <a:t>in cui si sono insediati i coloni europei, 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quanto all’assenza di nemici vicini</a:t>
            </a:r>
          </a:p>
          <a:p>
            <a:pPr marL="36576" indent="0" algn="just">
              <a:buNone/>
            </a:pPr>
            <a:endParaRPr lang="it-IT" dirty="0">
              <a:latin typeface="Times New Roman"/>
              <a:cs typeface="Times New Roman"/>
            </a:endParaRPr>
          </a:p>
          <a:p>
            <a:pPr marL="493776" algn="just">
              <a:buFont typeface="+mj-lt"/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I coloni hanno introdotto il loro sapere tecnico, il che spiega 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lo sviluppo industriale americano (</a:t>
            </a:r>
            <a:r>
              <a:rPr lang="it-IT" i="1" dirty="0" smtClean="0">
                <a:solidFill>
                  <a:srgbClr val="A32323"/>
                </a:solidFill>
                <a:latin typeface="Times New Roman"/>
                <a:cs typeface="Times New Roman"/>
              </a:rPr>
              <a:t>primato della borghesia industriale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)</a:t>
            </a:r>
          </a:p>
          <a:p>
            <a:pPr marL="36576" indent="0" algn="just">
              <a:buNone/>
            </a:pPr>
            <a:endParaRPr lang="it-IT" dirty="0">
              <a:latin typeface="Times New Roman"/>
              <a:cs typeface="Times New Roman"/>
            </a:endParaRPr>
          </a:p>
          <a:p>
            <a:pPr marL="493776" algn="just">
              <a:buFont typeface="+mj-lt"/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Mancando quindi le premesse per una guerra contro altri popoli, </a:t>
            </a:r>
            <a:r>
              <a:rPr lang="it-IT" dirty="0" smtClean="0">
                <a:solidFill>
                  <a:srgbClr val="A32323"/>
                </a:solidFill>
                <a:latin typeface="Times New Roman"/>
                <a:cs typeface="Times New Roman"/>
              </a:rPr>
              <a:t>non si è formata un’aristocrazia guerriera</a:t>
            </a:r>
            <a:endParaRPr lang="it-IT" dirty="0">
              <a:solidFill>
                <a:srgbClr val="A32323"/>
              </a:solidFill>
              <a:latin typeface="Times New Roman"/>
              <a:cs typeface="Times New Roman"/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2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>
                <a:latin typeface="Academy Engraved LET"/>
                <a:cs typeface="Academy Engraved LET"/>
              </a:rPr>
              <a:t>B. </a:t>
            </a:r>
            <a:r>
              <a:rPr lang="it-IT" i="1" dirty="0">
                <a:latin typeface="Academy Engraved LET"/>
                <a:cs typeface="Academy Engraved LET"/>
              </a:rPr>
              <a:t>Le leggi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500" y="1625600"/>
            <a:ext cx="8001000" cy="5587999"/>
          </a:xfrm>
        </p:spPr>
        <p:txBody>
          <a:bodyPr>
            <a:normAutofit lnSpcReduction="10000"/>
          </a:bodyPr>
          <a:lstStyle/>
          <a:p>
            <a:pPr marL="493776" algn="just">
              <a:buFont typeface="+mj-lt"/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Le condizioni sopra menzionate, in verità, </a:t>
            </a:r>
            <a:r>
              <a:rPr lang="it-IT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sono state solo fattori favorevoli</a:t>
            </a:r>
            <a:r>
              <a:rPr lang="it-IT" dirty="0" smtClean="0">
                <a:latin typeface="Times New Roman"/>
                <a:cs typeface="Times New Roman"/>
              </a:rPr>
              <a:t>, ma le vere </a:t>
            </a:r>
            <a:r>
              <a:rPr lang="it-IT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cause</a:t>
            </a:r>
            <a:r>
              <a:rPr lang="it-IT" dirty="0" smtClean="0">
                <a:latin typeface="Times New Roman"/>
                <a:cs typeface="Times New Roman"/>
              </a:rPr>
              <a:t> della libertà sono da identificare nelle </a:t>
            </a:r>
            <a:r>
              <a:rPr lang="it-IT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buone leggi e, più ancora, in abitudini, costumi e </a:t>
            </a:r>
            <a:r>
              <a:rPr lang="it-IT" i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nella religione </a:t>
            </a:r>
          </a:p>
          <a:p>
            <a:pPr marL="493776" algn="just">
              <a:buFont typeface="+mj-lt"/>
              <a:buAutoNum type="arabicPeriod"/>
            </a:pPr>
            <a:r>
              <a:rPr lang="it-IT" i="1" dirty="0" smtClean="0">
                <a:latin typeface="Times New Roman"/>
                <a:cs typeface="Times New Roman"/>
              </a:rPr>
              <a:t>La nazione americana è a ordinamento federale</a:t>
            </a:r>
            <a:r>
              <a:rPr lang="it-IT" dirty="0" smtClean="0">
                <a:latin typeface="Times New Roman"/>
                <a:cs typeface="Times New Roman"/>
              </a:rPr>
              <a:t>: gli interessi dei grandi Stati coesistono con quelli dei piccoli</a:t>
            </a:r>
          </a:p>
          <a:p>
            <a:pPr marL="493776" algn="just">
              <a:buFont typeface="+mj-lt"/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La Costituzione impedisce che il legislativo, suddiviso tra le due assemblee, sia subordinato alla volontà del corpo elettorato (</a:t>
            </a:r>
            <a:r>
              <a:rPr lang="it-IT" i="1" dirty="0" smtClean="0">
                <a:solidFill>
                  <a:srgbClr val="A32323"/>
                </a:solidFill>
                <a:latin typeface="Times New Roman"/>
                <a:cs typeface="Times New Roman"/>
              </a:rPr>
              <a:t>possibile deriva nel dispotismo della maggioranza e, poi, nel dispotismo di uno solo</a:t>
            </a:r>
            <a:r>
              <a:rPr lang="it-IT" dirty="0" smtClean="0">
                <a:latin typeface="Times New Roman"/>
                <a:cs typeface="Times New Roman"/>
              </a:rPr>
              <a:t>)</a:t>
            </a:r>
          </a:p>
          <a:p>
            <a:pPr marL="493776" algn="just">
              <a:buFont typeface="+mj-lt"/>
              <a:buAutoNum type="arabicPeriod"/>
            </a:pPr>
            <a:r>
              <a:rPr lang="it-IT" dirty="0" smtClean="0">
                <a:latin typeface="Times New Roman"/>
                <a:cs typeface="Times New Roman"/>
              </a:rPr>
              <a:t>È garantita la libertà di associazione e incoraggiata la solidarietà sociale </a:t>
            </a:r>
          </a:p>
          <a:p>
            <a:pPr marL="36576" indent="0" algn="just">
              <a:buNone/>
            </a:pPr>
            <a:r>
              <a:rPr lang="it-IT" dirty="0" smtClean="0">
                <a:latin typeface="Academy Engraved LET"/>
                <a:cs typeface="Academy Engraved LET"/>
              </a:rPr>
              <a:t> </a:t>
            </a:r>
            <a:endParaRPr lang="it-IT" dirty="0">
              <a:latin typeface="Academy Engraved LET"/>
              <a:cs typeface="Academy Engraved LET"/>
            </a:endParaRPr>
          </a:p>
        </p:txBody>
      </p:sp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224" y="281012"/>
            <a:ext cx="937716" cy="11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91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rio di viaggio">
  <a:themeElements>
    <a:clrScheme name="Diario di viaggio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Diario di viagg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Diario di viagg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Diario di viaggio.thmx</Template>
  <TotalTime>402</TotalTime>
  <Words>948</Words>
  <Application>Microsoft Office PowerPoint</Application>
  <PresentationFormat>Presentazione su schermo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Diario di viaggio</vt:lpstr>
      <vt:lpstr>Alexis de Tocqueville</vt:lpstr>
      <vt:lpstr>Premessa</vt:lpstr>
      <vt:lpstr>Le opere più importanti</vt:lpstr>
      <vt:lpstr>La democrazia in America (I)</vt:lpstr>
      <vt:lpstr>La democrazia in America (II)</vt:lpstr>
      <vt:lpstr>La democrazia in America (III)</vt:lpstr>
      <vt:lpstr>La democrazia in America (IV)</vt:lpstr>
      <vt:lpstr>A. La situazione accidentale e particolare nella quale si trova la società americana </vt:lpstr>
      <vt:lpstr>B. Le leggi</vt:lpstr>
      <vt:lpstr>C. Le abitudini e i costumi  </vt:lpstr>
      <vt:lpstr>In sintesi</vt:lpstr>
      <vt:lpstr>L’antico regime e la Rivoluzione (I)</vt:lpstr>
      <vt:lpstr>L’antico regime e la Rivoluzione (II)</vt:lpstr>
      <vt:lpstr>Il secondo volume de  “La democrazia in America”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Tocqueville</dc:title>
  <dc:creator>Giacomo Miranda</dc:creator>
  <cp:lastModifiedBy>Leonardo Allodi</cp:lastModifiedBy>
  <cp:revision>47</cp:revision>
  <dcterms:created xsi:type="dcterms:W3CDTF">2014-10-11T16:10:53Z</dcterms:created>
  <dcterms:modified xsi:type="dcterms:W3CDTF">2015-10-14T11:42:20Z</dcterms:modified>
</cp:coreProperties>
</file>