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1" r:id="rId3"/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3DACB-035F-4268-9AFC-EA4317468107}" type="datetimeFigureOut">
              <a:rPr lang="it-IT" smtClean="0"/>
              <a:pPr/>
              <a:t>19/04/2022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FA50F-71CD-4C4A-B10B-6BD844402FA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AC89E-8813-4ED5-A3B7-26A1F7FA66DA}" type="datetime1">
              <a:rPr lang="it-IT" smtClean="0"/>
              <a:pPr/>
              <a:t>19/04/2022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6146-7964-4C0D-A39C-340076F0BA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4900-CE51-488E-80FA-3F387C837785}" type="datetime1">
              <a:rPr lang="it-IT" smtClean="0"/>
              <a:pPr/>
              <a:t>19/04/2022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6146-7964-4C0D-A39C-340076F0BA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C995-61A0-4036-978C-E70F61ED85A7}" type="datetime1">
              <a:rPr lang="it-IT" smtClean="0"/>
              <a:pPr/>
              <a:t>19/04/2022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6146-7964-4C0D-A39C-340076F0BA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8445-686D-439F-B459-E1DCF91A29AE}" type="datetime1">
              <a:rPr lang="it-IT" smtClean="0"/>
              <a:pPr/>
              <a:t>19/04/2022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6146-7964-4C0D-A39C-340076F0BA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DAAA-1EE8-42C1-B51A-B85D113CD7DA}" type="datetime1">
              <a:rPr lang="it-IT" smtClean="0"/>
              <a:pPr/>
              <a:t>19/04/2022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6146-7964-4C0D-A39C-340076F0BA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CA3C8-83C8-44E7-91E2-D79811C7F50B}" type="datetime1">
              <a:rPr lang="it-IT" smtClean="0"/>
              <a:pPr/>
              <a:t>19/04/2022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6146-7964-4C0D-A39C-340076F0BA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2EAC-E3E4-46B9-8CC8-7C267E706783}" type="datetime1">
              <a:rPr lang="it-IT" smtClean="0"/>
              <a:pPr/>
              <a:t>19/04/2022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6146-7964-4C0D-A39C-340076F0BA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D867-5790-4059-A34A-599171AFF378}" type="datetime1">
              <a:rPr lang="it-IT" smtClean="0"/>
              <a:pPr/>
              <a:t>19/04/2022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6146-7964-4C0D-A39C-340076F0BA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D110-5F64-447F-ABAF-116B02F5B5B6}" type="datetime1">
              <a:rPr lang="it-IT" smtClean="0"/>
              <a:pPr/>
              <a:t>19/04/2022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6146-7964-4C0D-A39C-340076F0BA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F74E-A4E0-48D0-AF3C-98D27CB8DEBC}" type="datetime1">
              <a:rPr lang="it-IT" smtClean="0"/>
              <a:pPr/>
              <a:t>19/04/2022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6146-7964-4C0D-A39C-340076F0BA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16C7-9974-44BD-A22D-70172C368AC9}" type="datetime1">
              <a:rPr lang="it-IT" smtClean="0"/>
              <a:pPr/>
              <a:t>19/04/2022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F6146-7964-4C0D-A39C-340076F0BA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C54DF-258B-41AA-A71F-19E88A8860B9}" type="datetime1">
              <a:rPr lang="it-IT" smtClean="0"/>
              <a:pPr/>
              <a:t>19/04/2022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SCR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F6146-7964-4C0D-A39C-340076F0BA7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famiglia nella Bibbia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err="1" smtClean="0"/>
              <a:t>Gen</a:t>
            </a:r>
            <a:r>
              <a:rPr lang="it-IT" dirty="0" smtClean="0"/>
              <a:t> 4,8: </a:t>
            </a:r>
            <a:r>
              <a:rPr lang="it-IT" dirty="0" smtClean="0"/>
              <a:t>« </a:t>
            </a:r>
            <a:r>
              <a:rPr lang="it-IT" dirty="0" smtClean="0"/>
              <a:t>Mentre erano in campagna, Caino alzò la mano contro il fratello Abele e lo uccise».</a:t>
            </a:r>
          </a:p>
          <a:p>
            <a:pPr>
              <a:buNone/>
            </a:pPr>
            <a:r>
              <a:rPr lang="it-IT" dirty="0" err="1" smtClean="0"/>
              <a:t>Gen</a:t>
            </a:r>
            <a:r>
              <a:rPr lang="it-IT" dirty="0" smtClean="0"/>
              <a:t> 6,1-2: «Quando </a:t>
            </a:r>
            <a:r>
              <a:rPr lang="it-IT" dirty="0" smtClean="0"/>
              <a:t>gli uomini cominciarono a moltiplicarsi sulla terra e nacquero loro figlie, i figli di Dio videro che le figlie degli uomini erano belle e ne presero per mogli quante ne vollero</a:t>
            </a:r>
            <a:r>
              <a:rPr lang="it-IT" dirty="0" smtClean="0"/>
              <a:t>».</a:t>
            </a:r>
          </a:p>
          <a:p>
            <a:pPr>
              <a:buNone/>
            </a:pPr>
            <a:r>
              <a:rPr lang="it-IT" dirty="0" err="1" smtClean="0"/>
              <a:t>Gen</a:t>
            </a:r>
            <a:r>
              <a:rPr lang="it-IT" dirty="0" smtClean="0"/>
              <a:t> 9,20-25: «</a:t>
            </a:r>
            <a:r>
              <a:rPr lang="it-IT" dirty="0" err="1" smtClean="0"/>
              <a:t>Cam</a:t>
            </a:r>
            <a:r>
              <a:rPr lang="it-IT" dirty="0" smtClean="0"/>
              <a:t> vide la nudità di suo padre e raccontò la cosa ai due fratelli (…)».</a:t>
            </a:r>
          </a:p>
          <a:p>
            <a:pPr>
              <a:buNone/>
            </a:pPr>
            <a:r>
              <a:rPr lang="it-IT" dirty="0" err="1" smtClean="0"/>
              <a:t>Gen</a:t>
            </a:r>
            <a:r>
              <a:rPr lang="it-IT" dirty="0" smtClean="0"/>
              <a:t> 12,10-20: Abramo mente su Sara.</a:t>
            </a:r>
          </a:p>
          <a:p>
            <a:pPr>
              <a:buNone/>
            </a:pPr>
            <a:r>
              <a:rPr lang="it-IT" dirty="0" err="1" smtClean="0"/>
              <a:t>Gen</a:t>
            </a:r>
            <a:r>
              <a:rPr lang="it-IT" dirty="0" smtClean="0"/>
              <a:t> 16,1-4: Sara consegna la serva a Abramo.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famiglia nella Bibbia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it-IT" dirty="0" smtClean="0"/>
              <a:t>Mt 1,18-25: Cristo venne al mondo in una famiglia.</a:t>
            </a:r>
          </a:p>
          <a:p>
            <a:pPr algn="just">
              <a:buNone/>
            </a:pPr>
            <a:r>
              <a:rPr lang="it-IT" dirty="0" smtClean="0"/>
              <a:t>Mc </a:t>
            </a:r>
            <a:r>
              <a:rPr lang="it-IT" dirty="0" smtClean="0"/>
              <a:t>5,38-43</a:t>
            </a:r>
            <a:r>
              <a:rPr lang="it-IT" smtClean="0"/>
              <a:t>: restituì </a:t>
            </a:r>
            <a:r>
              <a:rPr lang="it-IT" dirty="0" smtClean="0"/>
              <a:t>la vita alla figlia di </a:t>
            </a:r>
            <a:r>
              <a:rPr lang="it-IT" dirty="0" err="1" smtClean="0"/>
              <a:t>Giairo</a:t>
            </a:r>
            <a:r>
              <a:rPr lang="it-IT" dirty="0" smtClean="0"/>
              <a:t>.</a:t>
            </a:r>
          </a:p>
          <a:p>
            <a:pPr algn="just">
              <a:buNone/>
            </a:pPr>
            <a:r>
              <a:rPr lang="it-IT" dirty="0" smtClean="0"/>
              <a:t>Mc </a:t>
            </a:r>
            <a:r>
              <a:rPr lang="it-IT" dirty="0" smtClean="0"/>
              <a:t>1,29-31: guarì la suocera di Pietro.</a:t>
            </a:r>
          </a:p>
          <a:p>
            <a:pPr algn="just">
              <a:buNone/>
            </a:pPr>
            <a:r>
              <a:rPr lang="it-IT" dirty="0" err="1" smtClean="0"/>
              <a:t>Lc</a:t>
            </a:r>
            <a:r>
              <a:rPr lang="it-IT" dirty="0" smtClean="0"/>
              <a:t> </a:t>
            </a:r>
            <a:r>
              <a:rPr lang="it-IT" dirty="0" smtClean="0"/>
              <a:t>7,11-17: resuscitò il figlio della vedova a </a:t>
            </a:r>
            <a:r>
              <a:rPr lang="it-IT" dirty="0" err="1" smtClean="0"/>
              <a:t>Nain</a:t>
            </a:r>
            <a:r>
              <a:rPr lang="it-IT" dirty="0" smtClean="0"/>
              <a:t>.</a:t>
            </a:r>
          </a:p>
          <a:p>
            <a:pPr algn="just">
              <a:buNone/>
            </a:pPr>
            <a:r>
              <a:rPr lang="it-IT" dirty="0" err="1" smtClean="0"/>
              <a:t>Gv</a:t>
            </a:r>
            <a:r>
              <a:rPr lang="it-IT" dirty="0" smtClean="0"/>
              <a:t> </a:t>
            </a:r>
            <a:r>
              <a:rPr lang="it-IT" dirty="0" smtClean="0"/>
              <a:t>12,1-2: si fermava a casa dei fratelli di </a:t>
            </a:r>
            <a:r>
              <a:rPr lang="it-IT" dirty="0" err="1" smtClean="0"/>
              <a:t>Betania</a:t>
            </a:r>
            <a:r>
              <a:rPr lang="it-IT" dirty="0" smtClean="0"/>
              <a:t>.</a:t>
            </a:r>
          </a:p>
          <a:p>
            <a:pPr algn="just">
              <a:buNone/>
            </a:pPr>
            <a:r>
              <a:rPr lang="it-IT" dirty="0" err="1" smtClean="0"/>
              <a:t>Gv</a:t>
            </a:r>
            <a:r>
              <a:rPr lang="it-IT" dirty="0" smtClean="0"/>
              <a:t> 2,1-12: fece il primo miracolo a una festa di nozze.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it-IT" dirty="0" smtClean="0"/>
              <a:t>La sacra Famiglia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7848872" cy="3600400"/>
          </a:xfrm>
        </p:spPr>
        <p:txBody>
          <a:bodyPr/>
          <a:lstStyle/>
          <a:p>
            <a:pPr algn="just"/>
            <a:r>
              <a:rPr lang="it-IT" dirty="0" smtClean="0">
                <a:solidFill>
                  <a:schemeClr val="tx1"/>
                </a:solidFill>
              </a:rPr>
              <a:t>FRANCESCO, es. </a:t>
            </a:r>
            <a:r>
              <a:rPr lang="it-IT" dirty="0" err="1" smtClean="0">
                <a:solidFill>
                  <a:schemeClr val="tx1"/>
                </a:solidFill>
              </a:rPr>
              <a:t>ap</a:t>
            </a:r>
            <a:r>
              <a:rPr lang="it-IT" dirty="0" smtClean="0">
                <a:solidFill>
                  <a:schemeClr val="tx1"/>
                </a:solidFill>
              </a:rPr>
              <a:t>. </a:t>
            </a:r>
            <a:r>
              <a:rPr lang="it-IT" i="1" dirty="0" err="1" smtClean="0">
                <a:solidFill>
                  <a:schemeClr val="tx1"/>
                </a:solidFill>
              </a:rPr>
              <a:t>Gaudete</a:t>
            </a:r>
            <a:r>
              <a:rPr lang="it-IT" i="1" dirty="0" smtClean="0">
                <a:solidFill>
                  <a:schemeClr val="tx1"/>
                </a:solidFill>
              </a:rPr>
              <a:t> </a:t>
            </a:r>
            <a:r>
              <a:rPr lang="it-IT" i="1" dirty="0" err="1" smtClean="0">
                <a:solidFill>
                  <a:schemeClr val="tx1"/>
                </a:solidFill>
              </a:rPr>
              <a:t>et</a:t>
            </a:r>
            <a:r>
              <a:rPr lang="it-IT" i="1" dirty="0" smtClean="0">
                <a:solidFill>
                  <a:schemeClr val="tx1"/>
                </a:solidFill>
              </a:rPr>
              <a:t> </a:t>
            </a:r>
            <a:r>
              <a:rPr lang="it-IT" i="1" dirty="0" err="1" smtClean="0">
                <a:solidFill>
                  <a:schemeClr val="tx1"/>
                </a:solidFill>
              </a:rPr>
              <a:t>exsultate</a:t>
            </a:r>
            <a:r>
              <a:rPr lang="it-IT" i="1" dirty="0" smtClean="0">
                <a:solidFill>
                  <a:schemeClr val="tx1"/>
                </a:solidFill>
              </a:rPr>
              <a:t>, </a:t>
            </a:r>
            <a:r>
              <a:rPr lang="it-IT" dirty="0" smtClean="0">
                <a:solidFill>
                  <a:schemeClr val="tx1"/>
                </a:solidFill>
              </a:rPr>
              <a:t>143:</a:t>
            </a:r>
          </a:p>
          <a:p>
            <a:pPr algn="just"/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 «Nella </a:t>
            </a:r>
            <a:r>
              <a:rPr lang="it-IT" dirty="0">
                <a:solidFill>
                  <a:srgbClr val="0070C0"/>
                </a:solidFill>
              </a:rPr>
              <a:t>comunità santa </a:t>
            </a:r>
            <a:r>
              <a:rPr lang="it-IT" dirty="0">
                <a:solidFill>
                  <a:schemeClr val="tx1"/>
                </a:solidFill>
              </a:rPr>
              <a:t>che formarono Gesù, Maria e Giuseppe, (…) si è rispecchiata in modo paradigmatico </a:t>
            </a:r>
            <a:r>
              <a:rPr lang="it-IT" dirty="0">
                <a:solidFill>
                  <a:srgbClr val="0070C0"/>
                </a:solidFill>
              </a:rPr>
              <a:t>la bellezza della comunione trinitaria</a:t>
            </a:r>
            <a:r>
              <a:rPr lang="it-IT" dirty="0" smtClean="0">
                <a:solidFill>
                  <a:schemeClr val="tx1"/>
                </a:solidFill>
              </a:rPr>
              <a:t>».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sacra Famiglia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San FRANCESCO </a:t>
            </a:r>
            <a:r>
              <a:rPr lang="it-IT" dirty="0" err="1" smtClean="0"/>
              <a:t>DI</a:t>
            </a:r>
            <a:r>
              <a:rPr lang="it-IT" dirty="0" smtClean="0"/>
              <a:t> SALES, </a:t>
            </a:r>
            <a:r>
              <a:rPr lang="it-IT" i="1" dirty="0" smtClean="0"/>
              <a:t>I trattenimenti </a:t>
            </a:r>
            <a:r>
              <a:rPr lang="it-IT" dirty="0" smtClean="0"/>
              <a:t>(1625): </a:t>
            </a:r>
          </a:p>
          <a:p>
            <a:pPr marL="0" indent="0" algn="just">
              <a:buNone/>
            </a:pPr>
            <a:r>
              <a:rPr lang="it-IT" dirty="0" smtClean="0"/>
              <a:t>«È </a:t>
            </a:r>
            <a:r>
              <a:rPr lang="it-IT" dirty="0"/>
              <a:t>fuor di dubbio che san Giuseppe è stato arricchito di tutte le grazie e di tutti i doni che richiedeva l’incarico che l’eterno Padre gli voleva affidare, che era di gestire l’economia temporale e domestica di Nostro Signore e guidare </a:t>
            </a:r>
            <a:r>
              <a:rPr lang="it-IT" dirty="0">
                <a:solidFill>
                  <a:srgbClr val="0070C0"/>
                </a:solidFill>
              </a:rPr>
              <a:t>la sua famiglia</a:t>
            </a:r>
            <a:r>
              <a:rPr lang="it-IT" dirty="0"/>
              <a:t>, composta soltanto di tre persone, </a:t>
            </a:r>
            <a:r>
              <a:rPr lang="it-IT" dirty="0">
                <a:solidFill>
                  <a:srgbClr val="0070C0"/>
                </a:solidFill>
              </a:rPr>
              <a:t>che ci rappresenta il mistero della santissima e adorabile Trinità. </a:t>
            </a:r>
            <a:r>
              <a:rPr lang="it-IT" dirty="0"/>
              <a:t>Non che ci sia paragone, se non per quello che concerne Nostro Signore, che è una delle Persone della santissima Trinità, dato che le altre sono due creature; tuttavia, possiamo, per così dire, affermare che </a:t>
            </a:r>
            <a:r>
              <a:rPr lang="it-IT" dirty="0">
                <a:solidFill>
                  <a:srgbClr val="0070C0"/>
                </a:solidFill>
              </a:rPr>
              <a:t>è una trinità in terra che ci rappresenta in qualche modo la santissima Trinità. </a:t>
            </a:r>
            <a:r>
              <a:rPr lang="it-IT" dirty="0"/>
              <a:t>Maria, Gesù e Giuseppe: </a:t>
            </a:r>
            <a:r>
              <a:rPr lang="it-IT" dirty="0" err="1"/>
              <a:t>Giuseppe</a:t>
            </a:r>
            <a:r>
              <a:rPr lang="it-IT" dirty="0"/>
              <a:t>, Gesù e Maria; </a:t>
            </a:r>
            <a:r>
              <a:rPr lang="it-IT" dirty="0">
                <a:solidFill>
                  <a:srgbClr val="0070C0"/>
                </a:solidFill>
              </a:rPr>
              <a:t>trinità meravigliosamente da raccomandare e degna di essere onorata</a:t>
            </a:r>
            <a:r>
              <a:rPr lang="it-IT" dirty="0" smtClean="0"/>
              <a:t>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sacra Famiglia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 LF 20: </a:t>
            </a:r>
          </a:p>
          <a:p>
            <a:pPr marL="0" indent="0" algn="just">
              <a:buNone/>
            </a:pPr>
            <a:r>
              <a:rPr lang="it-IT" dirty="0" smtClean="0"/>
              <a:t>«</a:t>
            </a:r>
            <a:r>
              <a:rPr lang="it-IT" dirty="0"/>
              <a:t>È grazie anche a Giuseppe che il </a:t>
            </a:r>
            <a:r>
              <a:rPr lang="it-IT" i="1" dirty="0"/>
              <a:t>mistero dell'Incarnazione </a:t>
            </a:r>
            <a:r>
              <a:rPr lang="it-IT" dirty="0"/>
              <a:t>e, insieme ad esso, </a:t>
            </a:r>
            <a:r>
              <a:rPr lang="it-IT" dirty="0">
                <a:solidFill>
                  <a:srgbClr val="0070C0"/>
                </a:solidFill>
              </a:rPr>
              <a:t>il mistero della Santa Famiglia</a:t>
            </a:r>
            <a:r>
              <a:rPr lang="it-IT" dirty="0"/>
              <a:t>, </a:t>
            </a:r>
            <a:r>
              <a:rPr lang="it-IT" i="1" dirty="0">
                <a:solidFill>
                  <a:srgbClr val="0070C0"/>
                </a:solidFill>
              </a:rPr>
              <a:t>viene inscritto </a:t>
            </a:r>
            <a:r>
              <a:rPr lang="it-IT" i="1" dirty="0"/>
              <a:t>profondamente nell'amore sponsale dell'uomo e della donna </a:t>
            </a:r>
            <a:r>
              <a:rPr lang="it-IT" dirty="0"/>
              <a:t>e indirettamente </a:t>
            </a:r>
            <a:r>
              <a:rPr lang="it-IT" dirty="0">
                <a:solidFill>
                  <a:srgbClr val="0070C0"/>
                </a:solidFill>
              </a:rPr>
              <a:t>nella genealogia di ogni famiglia umana</a:t>
            </a:r>
            <a:r>
              <a:rPr lang="it-IT" dirty="0"/>
              <a:t>. Ciò che Paolo chiamerà </a:t>
            </a:r>
            <a:r>
              <a:rPr lang="it-IT" dirty="0">
                <a:solidFill>
                  <a:srgbClr val="0070C0"/>
                </a:solidFill>
              </a:rPr>
              <a:t>il  “grande mistero” trova nella Santa Famiglia la sua espressione più alta. </a:t>
            </a:r>
            <a:endParaRPr lang="it-IT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it-IT" dirty="0" smtClean="0"/>
              <a:t>La</a:t>
            </a:r>
            <a:r>
              <a:rPr lang="it-IT" dirty="0"/>
              <a:t> </a:t>
            </a:r>
            <a:r>
              <a:rPr lang="it-IT" i="1" dirty="0"/>
              <a:t>famiglia </a:t>
            </a:r>
            <a:r>
              <a:rPr lang="it-IT" dirty="0"/>
              <a:t>si colloca così veramente </a:t>
            </a:r>
            <a:r>
              <a:rPr lang="it-IT" i="1" dirty="0"/>
              <a:t>al centro della Nuova Alleanza</a:t>
            </a:r>
            <a:r>
              <a:rPr lang="it-IT" dirty="0" smtClean="0"/>
              <a:t>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sacra Famiglia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LF 20:</a:t>
            </a:r>
          </a:p>
          <a:p>
            <a:pPr marL="0" indent="0" algn="just">
              <a:buNone/>
            </a:pPr>
            <a:r>
              <a:rPr lang="it-IT" dirty="0" smtClean="0"/>
              <a:t>«</a:t>
            </a:r>
            <a:r>
              <a:rPr lang="it-IT" dirty="0" smtClean="0">
                <a:solidFill>
                  <a:srgbClr val="0070C0"/>
                </a:solidFill>
              </a:rPr>
              <a:t>Maria</a:t>
            </a:r>
            <a:r>
              <a:rPr lang="it-IT" dirty="0" smtClean="0"/>
              <a:t> </a:t>
            </a:r>
            <a:r>
              <a:rPr lang="it-IT" dirty="0"/>
              <a:t>è entrata per prima in questa dimensione, e vi ha introdotto pure </a:t>
            </a:r>
            <a:r>
              <a:rPr lang="it-IT" dirty="0">
                <a:solidFill>
                  <a:srgbClr val="0070C0"/>
                </a:solidFill>
              </a:rPr>
              <a:t>il suo sposo Giuseppe</a:t>
            </a:r>
            <a:r>
              <a:rPr lang="it-IT" dirty="0"/>
              <a:t>. Essi sono così diventati i </a:t>
            </a:r>
            <a:r>
              <a:rPr lang="it-IT" i="1" dirty="0"/>
              <a:t>primi esemplari </a:t>
            </a:r>
            <a:r>
              <a:rPr lang="it-IT" dirty="0"/>
              <a:t>di quel </a:t>
            </a:r>
            <a:r>
              <a:rPr lang="it-IT" dirty="0">
                <a:solidFill>
                  <a:srgbClr val="0070C0"/>
                </a:solidFill>
              </a:rPr>
              <a:t>bell'amore</a:t>
            </a:r>
            <a:r>
              <a:rPr lang="it-IT" dirty="0"/>
              <a:t> che la Chiesa non cessa di invocare per la gioventù, per i coniugi e </a:t>
            </a:r>
            <a:r>
              <a:rPr lang="it-IT" dirty="0">
                <a:solidFill>
                  <a:srgbClr val="0070C0"/>
                </a:solidFill>
              </a:rPr>
              <a:t>per le famiglie</a:t>
            </a:r>
            <a:r>
              <a:rPr lang="it-IT" dirty="0"/>
              <a:t>»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SCR 2022</a:t>
            </a:r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426</Words>
  <Application>Microsoft Office PowerPoint</Application>
  <PresentationFormat>Presentazione su schermo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La famiglia nella Bibbia</vt:lpstr>
      <vt:lpstr>La famiglia nella Bibbia</vt:lpstr>
      <vt:lpstr>La sacra Famiglia</vt:lpstr>
      <vt:lpstr>La sacra Famiglia</vt:lpstr>
      <vt:lpstr>La sacra Famiglia</vt:lpstr>
      <vt:lpstr>La sacra Famiglia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sacra Famiglia</dc:title>
  <dc:creator>Carla</dc:creator>
  <cp:lastModifiedBy>Carla</cp:lastModifiedBy>
  <cp:revision>6</cp:revision>
  <dcterms:created xsi:type="dcterms:W3CDTF">2022-04-19T12:44:18Z</dcterms:created>
  <dcterms:modified xsi:type="dcterms:W3CDTF">2022-04-19T13:23:52Z</dcterms:modified>
</cp:coreProperties>
</file>