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 d="100"/>
          <a:sy n="10" d="100"/>
        </p:scale>
        <p:origin x="-220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4EFA5-6601-794D-94F0-853CB5A5DAD8}" type="datetimeFigureOut">
              <a:rPr lang="it-IT" smtClean="0"/>
              <a:t>18/06/21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94541-F94D-F647-AF5E-CB77FE9ED02F}" type="slidenum">
              <a:rPr lang="it-IT" smtClean="0"/>
              <a:t>‹n.›</a:t>
            </a:fld>
            <a:endParaRPr lang="it-IT"/>
          </a:p>
        </p:txBody>
      </p:sp>
    </p:spTree>
    <p:extLst>
      <p:ext uri="{BB962C8B-B14F-4D97-AF65-F5344CB8AC3E}">
        <p14:creationId xmlns:p14="http://schemas.microsoft.com/office/powerpoint/2010/main" val="29699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D256115-D23F-E949-B680-B811E0C41A61}" type="slidenum">
              <a:rPr lang="it-IT" smtClean="0"/>
              <a:t>1</a:t>
            </a:fld>
            <a:endParaRPr lang="it-IT"/>
          </a:p>
        </p:txBody>
      </p:sp>
    </p:spTree>
    <p:extLst>
      <p:ext uri="{BB962C8B-B14F-4D97-AF65-F5344CB8AC3E}">
        <p14:creationId xmlns:p14="http://schemas.microsoft.com/office/powerpoint/2010/main" val="234135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C7D75A5-E2E6-474E-9CAA-098C137376A9}" type="datetimeFigureOut">
              <a:rPr lang="it-IT" smtClean="0"/>
              <a:t>18/06/21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222312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C7D75A5-E2E6-474E-9CAA-098C137376A9}" type="datetimeFigureOut">
              <a:rPr lang="it-IT" smtClean="0"/>
              <a:t>18/06/21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223811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C7D75A5-E2E6-474E-9CAA-098C137376A9}" type="datetimeFigureOut">
              <a:rPr lang="it-IT" smtClean="0"/>
              <a:t>18/06/21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275256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C7D75A5-E2E6-474E-9CAA-098C137376A9}" type="datetimeFigureOut">
              <a:rPr lang="it-IT" smtClean="0"/>
              <a:t>18/06/21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217433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C7D75A5-E2E6-474E-9CAA-098C137376A9}" type="datetimeFigureOut">
              <a:rPr lang="it-IT" smtClean="0"/>
              <a:t>18/06/21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55249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C7D75A5-E2E6-474E-9CAA-098C137376A9}" type="datetimeFigureOut">
              <a:rPr lang="it-IT" smtClean="0"/>
              <a:t>18/06/21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77900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C7D75A5-E2E6-474E-9CAA-098C137376A9}" type="datetimeFigureOut">
              <a:rPr lang="it-IT" smtClean="0"/>
              <a:t>18/06/21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110179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DC7D75A5-E2E6-474E-9CAA-098C137376A9}" type="datetimeFigureOut">
              <a:rPr lang="it-IT" smtClean="0"/>
              <a:t>18/06/21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362210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C7D75A5-E2E6-474E-9CAA-098C137376A9}" type="datetimeFigureOut">
              <a:rPr lang="it-IT" smtClean="0"/>
              <a:t>18/06/21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181816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C7D75A5-E2E6-474E-9CAA-098C137376A9}" type="datetimeFigureOut">
              <a:rPr lang="it-IT" smtClean="0"/>
              <a:t>18/06/21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221935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C7D75A5-E2E6-474E-9CAA-098C137376A9}" type="datetimeFigureOut">
              <a:rPr lang="it-IT" smtClean="0"/>
              <a:t>18/06/21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37DC5C-ACE4-2E49-A05A-DCE9B5C71EB9}" type="slidenum">
              <a:rPr lang="it-IT" smtClean="0"/>
              <a:t>‹n.›</a:t>
            </a:fld>
            <a:endParaRPr lang="it-IT"/>
          </a:p>
        </p:txBody>
      </p:sp>
    </p:spTree>
    <p:extLst>
      <p:ext uri="{BB962C8B-B14F-4D97-AF65-F5344CB8AC3E}">
        <p14:creationId xmlns:p14="http://schemas.microsoft.com/office/powerpoint/2010/main" val="9011177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D75A5-E2E6-474E-9CAA-098C137376A9}" type="datetimeFigureOut">
              <a:rPr lang="it-IT" smtClean="0"/>
              <a:t>18/06/21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7DC5C-ACE4-2E49-A05A-DCE9B5C71EB9}" type="slidenum">
              <a:rPr lang="it-IT" smtClean="0"/>
              <a:t>‹n.›</a:t>
            </a:fld>
            <a:endParaRPr lang="it-IT"/>
          </a:p>
        </p:txBody>
      </p:sp>
    </p:spTree>
    <p:extLst>
      <p:ext uri="{BB962C8B-B14F-4D97-AF65-F5344CB8AC3E}">
        <p14:creationId xmlns:p14="http://schemas.microsoft.com/office/powerpoint/2010/main" val="2757286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vigorelli@pusc.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TD2</a:t>
            </a:r>
            <a:br>
              <a:rPr lang="it-IT" dirty="0" smtClean="0"/>
            </a:br>
            <a:r>
              <a:rPr lang="it-IT" dirty="0" smtClean="0"/>
              <a:t>cristologia e soteriologia</a:t>
            </a:r>
            <a:endParaRPr lang="it-IT" dirty="0"/>
          </a:p>
        </p:txBody>
      </p:sp>
      <p:sp>
        <p:nvSpPr>
          <p:cNvPr id="3" name="Sottotitolo 2"/>
          <p:cNvSpPr>
            <a:spLocks noGrp="1"/>
          </p:cNvSpPr>
          <p:nvPr>
            <p:ph type="subTitle" idx="1"/>
          </p:nvPr>
        </p:nvSpPr>
        <p:spPr/>
        <p:txBody>
          <a:bodyPr/>
          <a:lstStyle/>
          <a:p>
            <a:r>
              <a:rPr lang="it-IT" dirty="0" err="1" smtClean="0"/>
              <a:t>ilaria</a:t>
            </a:r>
            <a:r>
              <a:rPr lang="it-IT" dirty="0" smtClean="0"/>
              <a:t> </a:t>
            </a:r>
            <a:r>
              <a:rPr lang="it-IT" dirty="0" err="1" smtClean="0"/>
              <a:t>vigorelli</a:t>
            </a:r>
            <a:r>
              <a:rPr lang="it-IT" dirty="0" smtClean="0"/>
              <a:t> </a:t>
            </a:r>
            <a:r>
              <a:rPr lang="it-IT" dirty="0" smtClean="0"/>
              <a:t>2021</a:t>
            </a:r>
          </a:p>
          <a:p>
            <a:r>
              <a:rPr lang="it-IT" dirty="0" smtClean="0">
                <a:hlinkClick r:id="rId3"/>
              </a:rPr>
              <a:t>vigorelli@pusc.it</a:t>
            </a:r>
            <a:endParaRPr lang="it-IT" dirty="0" smtClean="0"/>
          </a:p>
          <a:p>
            <a:r>
              <a:rPr lang="it-IT" dirty="0" err="1" smtClean="0"/>
              <a:t>relationalontology.org</a:t>
            </a:r>
            <a:endParaRPr lang="it-IT" dirty="0"/>
          </a:p>
        </p:txBody>
      </p:sp>
    </p:spTree>
    <p:extLst>
      <p:ext uri="{BB962C8B-B14F-4D97-AF65-F5344CB8AC3E}">
        <p14:creationId xmlns:p14="http://schemas.microsoft.com/office/powerpoint/2010/main" val="37153870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Matteo 8,23-27</a:t>
            </a:r>
            <a:endParaRPr lang="it-IT" dirty="0"/>
          </a:p>
        </p:txBody>
      </p:sp>
      <p:sp>
        <p:nvSpPr>
          <p:cNvPr id="3" name="Segnaposto contenuto 2"/>
          <p:cNvSpPr>
            <a:spLocks noGrp="1"/>
          </p:cNvSpPr>
          <p:nvPr>
            <p:ph idx="1"/>
          </p:nvPr>
        </p:nvSpPr>
        <p:spPr/>
        <p:txBody>
          <a:bodyPr>
            <a:normAutofit fontScale="85000" lnSpcReduction="10000"/>
          </a:bodyPr>
          <a:lstStyle/>
          <a:p>
            <a:r>
              <a:rPr lang="it-IT" dirty="0"/>
              <a:t>In quel tempo, essendo Gesù salito su una barca, i suoi discepoli lo seguirono.  Ed ecco scatenarsi nel mare una tempesta così violenta che la barca era ricoperta dalle onde; ed egli dormiva.  Allora, accostatisi a lui, lo svegliarono dicendo: «Salvaci, Signore, siamo perduti!».  Ed egli disse loro: «Perché avete paura, uomini di poca fede?» Quindi levatosi, sgridò i venti e il mare e si fece una grande bonaccia.  I presenti furono presi da stupore e dicevano: «Chi è mai costui al quale i venti e il mare obbediscono?».</a:t>
            </a:r>
            <a:endParaRPr lang="it-IT" dirty="0"/>
          </a:p>
        </p:txBody>
      </p:sp>
    </p:spTree>
    <p:extLst>
      <p:ext uri="{BB962C8B-B14F-4D97-AF65-F5344CB8AC3E}">
        <p14:creationId xmlns:p14="http://schemas.microsoft.com/office/powerpoint/2010/main" val="366225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4138"/>
            <a:ext cx="8229600" cy="1143000"/>
          </a:xfrm>
        </p:spPr>
        <p:txBody>
          <a:bodyPr>
            <a:normAutofit/>
          </a:bodyPr>
          <a:lstStyle/>
          <a:p>
            <a:r>
              <a:rPr lang="it-IT" sz="3200" dirty="0"/>
              <a:t>Lettera a </a:t>
            </a:r>
            <a:r>
              <a:rPr lang="it-IT" sz="3200" dirty="0" err="1"/>
              <a:t>Diogneto</a:t>
            </a:r>
            <a:r>
              <a:rPr lang="it-IT" sz="3200" dirty="0"/>
              <a:t> (</a:t>
            </a:r>
            <a:r>
              <a:rPr lang="it-IT" sz="3200" dirty="0" err="1"/>
              <a:t>ca</a:t>
            </a:r>
            <a:r>
              <a:rPr lang="it-IT" sz="3200" dirty="0"/>
              <a:t> 200)</a:t>
            </a:r>
            <a:br>
              <a:rPr lang="it-IT" sz="3200" dirty="0"/>
            </a:br>
            <a:r>
              <a:rPr lang="en-US" sz="3200" dirty="0"/>
              <a:t>§ 7; PG 2, 1174-1175; SC 33bis</a:t>
            </a:r>
            <a:endParaRPr lang="it-IT" sz="3200" dirty="0"/>
          </a:p>
        </p:txBody>
      </p:sp>
      <p:sp>
        <p:nvSpPr>
          <p:cNvPr id="3" name="Segnaposto contenuto 2"/>
          <p:cNvSpPr>
            <a:spLocks noGrp="1"/>
          </p:cNvSpPr>
          <p:nvPr>
            <p:ph idx="1"/>
          </p:nvPr>
        </p:nvSpPr>
        <p:spPr>
          <a:xfrm>
            <a:off x="457200" y="1346200"/>
            <a:ext cx="8229600" cy="5334000"/>
          </a:xfrm>
        </p:spPr>
        <p:txBody>
          <a:bodyPr>
            <a:noAutofit/>
          </a:bodyPr>
          <a:lstStyle/>
          <a:p>
            <a:pPr marL="0" indent="0">
              <a:buNone/>
            </a:pPr>
            <a:r>
              <a:rPr lang="it-IT" sz="1800" dirty="0"/>
              <a:t>La tradizione dei cristiani non ha origine terrestre; quanto conservano con tanta cura non è invenzione di un uomo mortale... In verità l'Onnipotente stesso, il Creatore di ogni cosa, l'invisibile, Dio stesso ha stabilito presso gli uomini la verità mandando dall'alto dei cieli la sua Parola, il Verbo santo e insondabile, e l'ha riposto nei loro cuori. </a:t>
            </a:r>
            <a:r>
              <a:rPr lang="it-IT" sz="1800" dirty="0" smtClean="0"/>
              <a:t> Non </a:t>
            </a:r>
            <a:r>
              <a:rPr lang="it-IT" sz="1800" dirty="0"/>
              <a:t>già mandando, come qualcuno potrebbe pensare, qualche suo servo o angelo o principe o uno di coloro che sono preposti alle cose terrene o abitano nei cieli (</a:t>
            </a:r>
            <a:r>
              <a:rPr lang="it-IT" sz="1800" dirty="0" err="1"/>
              <a:t>cfr</a:t>
            </a:r>
            <a:r>
              <a:rPr lang="it-IT" sz="1800" dirty="0"/>
              <a:t> </a:t>
            </a:r>
            <a:r>
              <a:rPr lang="it-IT" sz="1800" dirty="0" err="1"/>
              <a:t>Ef</a:t>
            </a:r>
            <a:r>
              <a:rPr lang="it-IT" sz="1800" dirty="0"/>
              <a:t> 1,21), ma mandando l'"architetto e costruttore" di tutte le cose (</a:t>
            </a:r>
            <a:r>
              <a:rPr lang="it-IT" sz="1800" dirty="0" err="1"/>
              <a:t>Eb</a:t>
            </a:r>
            <a:r>
              <a:rPr lang="it-IT" sz="1800" dirty="0"/>
              <a:t> 11,10). Per cui creò i cieli e chiuse il mare nelle sue sponde e per cui tutti gli elementi fedelmente custodiscono i misteri. Da lui il sole ebbe da osservare la misura del suo corso quotidiano, a lui obbediscono la luna che splende nella notte e le stelle che seguono il giro della luna; da lui tutto fu ordinato, delimitato e disposto, i cieli e le cose nei cieli, la terra e le cose sulla terra, il mare e le cose nel mare, il fuoco, l'aria, l'abisso, quello che sta in alto, quello che sta nel profondo, quello che sta nel mezzo; lui Dio mandò agli uomini. </a:t>
            </a:r>
            <a:r>
              <a:rPr lang="it-IT" sz="1800" dirty="0" smtClean="0"/>
              <a:t> E </a:t>
            </a:r>
            <a:r>
              <a:rPr lang="it-IT" sz="1800" dirty="0"/>
              <a:t>non lo inviò, come qualcuno potrebbe pensare, per la tirannide, il timore e la prostrazione. No certo! Ma nella mitezza e nella bontà come un re manda suo figlio (</a:t>
            </a:r>
            <a:r>
              <a:rPr lang="it-IT" sz="1800" dirty="0" err="1"/>
              <a:t>cfr</a:t>
            </a:r>
            <a:r>
              <a:rPr lang="it-IT" sz="1800" dirty="0"/>
              <a:t> Mt 21,37), lo inviò come Dio </a:t>
            </a:r>
            <a:r>
              <a:rPr lang="it-IT" sz="1800" dirty="0" smtClean="0"/>
              <a:t>qual era</a:t>
            </a:r>
            <a:r>
              <a:rPr lang="it-IT" sz="1800" dirty="0"/>
              <a:t>. E lo mandò come uomo per gli uomini; per salvarli, con la persuasione, non con la violenza. A Dio non si addice la violenza.</a:t>
            </a:r>
            <a:endParaRPr lang="it-IT" sz="1800" dirty="0"/>
          </a:p>
        </p:txBody>
      </p:sp>
    </p:spTree>
    <p:extLst>
      <p:ext uri="{BB962C8B-B14F-4D97-AF65-F5344CB8AC3E}">
        <p14:creationId xmlns:p14="http://schemas.microsoft.com/office/powerpoint/2010/main" val="3805433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3038"/>
            <a:ext cx="8229600" cy="1143000"/>
          </a:xfrm>
        </p:spPr>
        <p:txBody>
          <a:bodyPr>
            <a:noAutofit/>
          </a:bodyPr>
          <a:lstStyle/>
          <a:p>
            <a:r>
              <a:rPr lang="it-IT" sz="3200" dirty="0" smtClean="0"/>
              <a:t/>
            </a:r>
            <a:br>
              <a:rPr lang="it-IT" sz="3200" dirty="0" smtClean="0"/>
            </a:br>
            <a:r>
              <a:rPr lang="it-IT" sz="3200" dirty="0" err="1" smtClean="0"/>
              <a:t>Borìs</a:t>
            </a:r>
            <a:r>
              <a:rPr lang="it-IT" sz="3200" dirty="0" smtClean="0"/>
              <a:t> </a:t>
            </a:r>
            <a:r>
              <a:rPr lang="it-IT" sz="3200" dirty="0" err="1"/>
              <a:t>Pasternàk</a:t>
            </a:r>
            <a:r>
              <a:rPr lang="it-IT" sz="3200" dirty="0"/>
              <a:t>, </a:t>
            </a:r>
            <a:r>
              <a:rPr lang="it-IT" sz="3200" i="1" dirty="0"/>
              <a:t>Il dottor </a:t>
            </a:r>
            <a:r>
              <a:rPr lang="it-IT" sz="3200" i="1" dirty="0" err="1"/>
              <a:t>Živago</a:t>
            </a:r>
            <a:r>
              <a:rPr lang="it-IT" sz="3200" dirty="0"/>
              <a:t>, Feltrinelli, Milano 1966, pp. 55-56.</a:t>
            </a:r>
            <a:br>
              <a:rPr lang="it-IT" sz="3200" dirty="0"/>
            </a:br>
            <a:endParaRPr lang="it-IT" sz="3200" dirty="0"/>
          </a:p>
        </p:txBody>
      </p:sp>
      <p:sp>
        <p:nvSpPr>
          <p:cNvPr id="3" name="Segnaposto contenuto 2"/>
          <p:cNvSpPr>
            <a:spLocks noGrp="1"/>
          </p:cNvSpPr>
          <p:nvPr>
            <p:ph idx="1"/>
          </p:nvPr>
        </p:nvSpPr>
        <p:spPr>
          <a:xfrm>
            <a:off x="457200" y="1316038"/>
            <a:ext cx="8229600" cy="5287962"/>
          </a:xfrm>
        </p:spPr>
        <p:txBody>
          <a:bodyPr>
            <a:normAutofit fontScale="55000" lnSpcReduction="20000"/>
          </a:bodyPr>
          <a:lstStyle/>
          <a:p>
            <a:pPr marL="0" indent="0">
              <a:buNone/>
            </a:pPr>
            <a:r>
              <a:rPr lang="it-IT" dirty="0"/>
              <a:t>(</a:t>
            </a:r>
            <a:r>
              <a:rPr lang="it-IT" dirty="0" err="1" smtClean="0"/>
              <a:t>Vývoločnov</a:t>
            </a:r>
            <a:r>
              <a:rPr lang="it-IT" dirty="0" smtClean="0"/>
              <a:t>) </a:t>
            </a:r>
            <a:r>
              <a:rPr lang="it-IT" dirty="0"/>
              <a:t>“E voi credete il contrario? Che il mondo sarà salvato dalla bellezza, dal mistero e cose del genere, </a:t>
            </a:r>
            <a:r>
              <a:rPr lang="it-IT" dirty="0" err="1"/>
              <a:t>Ròzanov</a:t>
            </a:r>
            <a:r>
              <a:rPr lang="it-IT" dirty="0"/>
              <a:t> e Dostoevskij?</a:t>
            </a:r>
            <a:r>
              <a:rPr lang="it-IT" dirty="0" smtClean="0"/>
              <a:t>”</a:t>
            </a:r>
          </a:p>
          <a:p>
            <a:pPr marL="0" indent="0">
              <a:buNone/>
            </a:pPr>
            <a:endParaRPr lang="it-IT" dirty="0" smtClean="0"/>
          </a:p>
          <a:p>
            <a:pPr marL="0" indent="0">
              <a:buNone/>
            </a:pPr>
            <a:r>
              <a:rPr lang="it-IT" dirty="0" smtClean="0"/>
              <a:t>(</a:t>
            </a:r>
            <a:r>
              <a:rPr lang="it-IT" dirty="0" err="1" smtClean="0"/>
              <a:t>Nikolàj</a:t>
            </a:r>
            <a:r>
              <a:rPr lang="it-IT" dirty="0" smtClean="0"/>
              <a:t> </a:t>
            </a:r>
            <a:r>
              <a:rPr lang="it-IT" dirty="0" err="1" smtClean="0"/>
              <a:t>Nikolàevič</a:t>
            </a:r>
            <a:r>
              <a:rPr lang="it-IT" dirty="0" smtClean="0"/>
              <a:t>) </a:t>
            </a:r>
            <a:r>
              <a:rPr lang="it-IT" dirty="0"/>
              <a:t>“Aspettate, ve lo dico io quello che penso. Penso che se la belva che dorme nell’uomo si potesse fermare con una minaccia, la minaccia della prigione o del castigo d’oltretomba, poco importa quale, l’emblema più alto dell’umanità sarebbe un domatore da circo con la frusta, e non un profeta che ha sacrificato se stesso. Ma la questione sta in questo, che, per secoli, non il bastone ma una musica ha posto l’uomo al di sopra della bestia e l’ha portato in alto: una musica, l’irresistibile forza della verità disarmata, il potere d’attrazione del suo esempio. Finora si riteneva che la cosa essenziale del Vangelo fossero le massime e le regole morali contenute nei comandamenti, mentre per me la cosa principale è che Cristo parla con parabole tratte dalla vita d’ogni giorno, spiegando la verità al lume dell’esistenza quotidiana. Alla base di questo sta l’idea che i legami fra i mortali sono immortali e che la vita è simbolica perché ha un significato.</a:t>
            </a:r>
            <a:r>
              <a:rPr lang="it-IT" dirty="0" smtClean="0"/>
              <a:t>”</a:t>
            </a:r>
          </a:p>
          <a:p>
            <a:pPr marL="0" indent="0">
              <a:buNone/>
            </a:pPr>
            <a:endParaRPr lang="it-IT" dirty="0"/>
          </a:p>
          <a:p>
            <a:pPr marL="0" indent="0">
              <a:buNone/>
            </a:pPr>
            <a:r>
              <a:rPr lang="it-IT" dirty="0"/>
              <a:t>(</a:t>
            </a:r>
            <a:r>
              <a:rPr lang="it-IT" dirty="0" err="1"/>
              <a:t>Vývoločnov</a:t>
            </a:r>
            <a:r>
              <a:rPr lang="it-IT" dirty="0" smtClean="0"/>
              <a:t>)</a:t>
            </a:r>
            <a:r>
              <a:rPr lang="it-IT" dirty="0"/>
              <a:t> “Non ho capito nulla. Fareste meglio a scrivere un libro su queste cose.”</a:t>
            </a:r>
          </a:p>
          <a:p>
            <a:pPr marL="0" indent="0">
              <a:buNone/>
            </a:pPr>
            <a:endParaRPr lang="it-IT" dirty="0" smtClean="0"/>
          </a:p>
          <a:p>
            <a:pPr marL="0" indent="0">
              <a:buNone/>
            </a:pPr>
            <a:r>
              <a:rPr lang="it-IT" dirty="0" smtClean="0"/>
              <a:t>Quando </a:t>
            </a:r>
            <a:r>
              <a:rPr lang="it-IT" dirty="0" err="1"/>
              <a:t>Vývoločnov</a:t>
            </a:r>
            <a:r>
              <a:rPr lang="it-IT" dirty="0"/>
              <a:t> fu uscito, una fortissima irritazione si impadronì di </a:t>
            </a:r>
            <a:r>
              <a:rPr lang="it-IT" dirty="0" err="1"/>
              <a:t>Nikolàj</a:t>
            </a:r>
            <a:r>
              <a:rPr lang="it-IT" dirty="0"/>
              <a:t> </a:t>
            </a:r>
            <a:r>
              <a:rPr lang="it-IT" dirty="0" err="1"/>
              <a:t>Nikolàevič</a:t>
            </a:r>
            <a:r>
              <a:rPr lang="it-IT" dirty="0"/>
              <a:t>. Era adirato con se stesso per aver spifferato a un torsolo come </a:t>
            </a:r>
            <a:r>
              <a:rPr lang="it-IT" dirty="0" err="1"/>
              <a:t>Vývoločnov</a:t>
            </a:r>
            <a:r>
              <a:rPr lang="it-IT" dirty="0"/>
              <a:t> i suoi pensieri più intimi, senza produrre in lui la minima impressione.</a:t>
            </a:r>
          </a:p>
          <a:p>
            <a:pPr marL="0" indent="0">
              <a:buNone/>
            </a:pPr>
            <a:endParaRPr lang="it-IT" dirty="0"/>
          </a:p>
        </p:txBody>
      </p:sp>
    </p:spTree>
    <p:extLst>
      <p:ext uri="{BB962C8B-B14F-4D97-AF65-F5344CB8AC3E}">
        <p14:creationId xmlns:p14="http://schemas.microsoft.com/office/powerpoint/2010/main" val="162536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4267"/>
            <a:ext cx="8229600" cy="5431896"/>
          </a:xfrm>
        </p:spPr>
        <p:txBody>
          <a:bodyPr>
            <a:normAutofit/>
          </a:bodyPr>
          <a:lstStyle/>
          <a:p>
            <a:endParaRPr lang="it-IT" dirty="0" smtClean="0"/>
          </a:p>
          <a:p>
            <a:endParaRPr lang="it-IT" dirty="0"/>
          </a:p>
          <a:p>
            <a:endParaRPr lang="it-IT" dirty="0" smtClean="0"/>
          </a:p>
          <a:p>
            <a:pPr algn="ctr"/>
            <a:r>
              <a:rPr lang="it-IT" dirty="0" smtClean="0"/>
              <a:t>io, quali </a:t>
            </a:r>
            <a:r>
              <a:rPr lang="it-IT" dirty="0" smtClean="0"/>
              <a:t>domande ho su Gesù</a:t>
            </a:r>
            <a:r>
              <a:rPr lang="it-IT" dirty="0" smtClean="0"/>
              <a:t>?</a:t>
            </a:r>
            <a:endParaRPr lang="it-IT" dirty="0" smtClean="0"/>
          </a:p>
        </p:txBody>
      </p:sp>
    </p:spTree>
    <p:extLst>
      <p:ext uri="{BB962C8B-B14F-4D97-AF65-F5344CB8AC3E}">
        <p14:creationId xmlns:p14="http://schemas.microsoft.com/office/powerpoint/2010/main" val="31210796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cristologia e soteriologia</a:t>
            </a:r>
            <a:endParaRPr lang="it-IT" dirty="0"/>
          </a:p>
        </p:txBody>
      </p:sp>
      <p:sp>
        <p:nvSpPr>
          <p:cNvPr id="3" name="Segnaposto contenuto 2"/>
          <p:cNvSpPr>
            <a:spLocks noGrp="1"/>
          </p:cNvSpPr>
          <p:nvPr>
            <p:ph idx="1"/>
          </p:nvPr>
        </p:nvSpPr>
        <p:spPr/>
        <p:txBody>
          <a:bodyPr/>
          <a:lstStyle/>
          <a:p>
            <a:r>
              <a:rPr lang="it-IT" dirty="0" smtClean="0"/>
              <a:t>chi è Gesù?</a:t>
            </a:r>
          </a:p>
          <a:p>
            <a:r>
              <a:rPr lang="it-IT" dirty="0" smtClean="0"/>
              <a:t>come ha ottenuto la nostra salvezza?</a:t>
            </a:r>
          </a:p>
          <a:p>
            <a:endParaRPr lang="it-IT" dirty="0"/>
          </a:p>
          <a:p>
            <a:endParaRPr lang="it-IT" dirty="0" smtClean="0"/>
          </a:p>
          <a:p>
            <a:pPr marL="0" indent="0">
              <a:buNone/>
            </a:pPr>
            <a:r>
              <a:rPr lang="it-IT" dirty="0" smtClean="0"/>
              <a:t>	</a:t>
            </a:r>
            <a:endParaRPr lang="it-IT" dirty="0" smtClean="0"/>
          </a:p>
          <a:p>
            <a:pPr marL="0" indent="0">
              <a:buNone/>
            </a:pPr>
            <a:r>
              <a:rPr lang="it-IT" dirty="0"/>
              <a:t>	</a:t>
            </a:r>
            <a:r>
              <a:rPr lang="it-IT" dirty="0" smtClean="0"/>
              <a:t>						è un’</a:t>
            </a:r>
            <a:r>
              <a:rPr lang="it-IT" dirty="0" smtClean="0"/>
              <a:t>unica</a:t>
            </a:r>
            <a:endParaRPr lang="it-IT" dirty="0"/>
          </a:p>
          <a:p>
            <a:pPr marL="0" indent="0">
              <a:buNone/>
            </a:pPr>
            <a:r>
              <a:rPr lang="it-IT" dirty="0" smtClean="0"/>
              <a:t>	</a:t>
            </a:r>
            <a:r>
              <a:rPr lang="it-IT" dirty="0" smtClean="0"/>
              <a:t>						questione</a:t>
            </a:r>
            <a:endParaRPr lang="it-IT" dirty="0"/>
          </a:p>
        </p:txBody>
      </p:sp>
      <p:sp>
        <p:nvSpPr>
          <p:cNvPr id="5" name="Freccia giù 4"/>
          <p:cNvSpPr/>
          <p:nvPr/>
        </p:nvSpPr>
        <p:spPr>
          <a:xfrm>
            <a:off x="4113331" y="3166942"/>
            <a:ext cx="806305" cy="10279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98153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è Gesù?</a:t>
            </a:r>
            <a:endParaRPr lang="it-IT" dirty="0"/>
          </a:p>
        </p:txBody>
      </p:sp>
      <p:sp>
        <p:nvSpPr>
          <p:cNvPr id="3" name="Segnaposto contenuto 2"/>
          <p:cNvSpPr>
            <a:spLocks noGrp="1"/>
          </p:cNvSpPr>
          <p:nvPr>
            <p:ph idx="1"/>
          </p:nvPr>
        </p:nvSpPr>
        <p:spPr/>
        <p:txBody>
          <a:bodyPr/>
          <a:lstStyle/>
          <a:p>
            <a:endParaRPr lang="it-IT" dirty="0" smtClean="0"/>
          </a:p>
          <a:p>
            <a:pPr marL="0" indent="0">
              <a:buNone/>
            </a:pPr>
            <a:endParaRPr lang="it-IT" dirty="0" smtClean="0"/>
          </a:p>
          <a:p>
            <a:pPr marL="0" indent="0">
              <a:buNone/>
            </a:pPr>
            <a:endParaRPr lang="it-IT" dirty="0"/>
          </a:p>
          <a:p>
            <a:pPr marL="0" indent="0">
              <a:buNone/>
            </a:pPr>
            <a:r>
              <a:rPr lang="it-IT" dirty="0" smtClean="0"/>
              <a:t>			quale </a:t>
            </a:r>
            <a:r>
              <a:rPr lang="it-IT" dirty="0" smtClean="0"/>
              <a:t>è il metodo della cristologia?</a:t>
            </a:r>
            <a:endParaRPr lang="it-IT" dirty="0"/>
          </a:p>
        </p:txBody>
      </p:sp>
      <p:sp>
        <p:nvSpPr>
          <p:cNvPr id="4" name="Freccia giù 3"/>
          <p:cNvSpPr/>
          <p:nvPr/>
        </p:nvSpPr>
        <p:spPr>
          <a:xfrm>
            <a:off x="4113331" y="1731842"/>
            <a:ext cx="806305" cy="10279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43774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metodo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introduzione</a:t>
            </a:r>
          </a:p>
          <a:p>
            <a:endParaRPr lang="it-IT" dirty="0" smtClean="0"/>
          </a:p>
          <a:p>
            <a:r>
              <a:rPr lang="it-IT" dirty="0" smtClean="0"/>
              <a:t>3 tappe</a:t>
            </a:r>
          </a:p>
          <a:p>
            <a:pPr marL="0" indent="0">
              <a:buNone/>
            </a:pPr>
            <a:r>
              <a:rPr lang="it-IT" dirty="0"/>
              <a:t>	</a:t>
            </a:r>
            <a:r>
              <a:rPr lang="it-IT" dirty="0" smtClean="0"/>
              <a:t>	* cristologia biblica </a:t>
            </a:r>
          </a:p>
          <a:p>
            <a:pPr marL="0" indent="0">
              <a:buNone/>
            </a:pPr>
            <a:r>
              <a:rPr lang="it-IT" dirty="0"/>
              <a:t>	</a:t>
            </a:r>
            <a:r>
              <a:rPr lang="it-IT" dirty="0" smtClean="0"/>
              <a:t>	(Nuovo testamento)</a:t>
            </a:r>
          </a:p>
          <a:p>
            <a:pPr marL="0" indent="0">
              <a:buNone/>
            </a:pPr>
            <a:r>
              <a:rPr lang="it-IT" dirty="0"/>
              <a:t>	</a:t>
            </a:r>
            <a:r>
              <a:rPr lang="it-IT" dirty="0" smtClean="0"/>
              <a:t>	* storia del dogma cristologico </a:t>
            </a:r>
          </a:p>
          <a:p>
            <a:pPr marL="0" indent="0">
              <a:buNone/>
            </a:pPr>
            <a:r>
              <a:rPr lang="it-IT" dirty="0" smtClean="0"/>
              <a:t>		(eresie e </a:t>
            </a:r>
            <a:r>
              <a:rPr lang="it-IT" dirty="0" err="1" smtClean="0"/>
              <a:t>concilii</a:t>
            </a:r>
            <a:r>
              <a:rPr lang="it-IT" dirty="0" smtClean="0"/>
              <a:t>)</a:t>
            </a:r>
          </a:p>
          <a:p>
            <a:pPr marL="0" indent="0">
              <a:buNone/>
            </a:pPr>
            <a:r>
              <a:rPr lang="it-IT" dirty="0"/>
              <a:t>	</a:t>
            </a:r>
            <a:r>
              <a:rPr lang="it-IT" dirty="0" smtClean="0"/>
              <a:t>	* trattazione sistematica del mistero di 				Cristo e della salvezza</a:t>
            </a:r>
            <a:endParaRPr lang="it-IT" dirty="0"/>
          </a:p>
        </p:txBody>
      </p:sp>
    </p:spTree>
    <p:extLst>
      <p:ext uri="{BB962C8B-B14F-4D97-AF65-F5344CB8AC3E}">
        <p14:creationId xmlns:p14="http://schemas.microsoft.com/office/powerpoint/2010/main" val="9644486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lezioni</a:t>
            </a:r>
            <a:endParaRPr lang="it-IT" dirty="0"/>
          </a:p>
        </p:txBody>
      </p:sp>
      <p:sp>
        <p:nvSpPr>
          <p:cNvPr id="3" name="Segnaposto contenuto 2"/>
          <p:cNvSpPr>
            <a:spLocks noGrp="1"/>
          </p:cNvSpPr>
          <p:nvPr>
            <p:ph idx="1"/>
          </p:nvPr>
        </p:nvSpPr>
        <p:spPr/>
        <p:txBody>
          <a:bodyPr/>
          <a:lstStyle/>
          <a:p>
            <a:endParaRPr lang="it-IT" dirty="0" smtClean="0"/>
          </a:p>
          <a:p>
            <a:r>
              <a:rPr lang="it-IT" dirty="0" smtClean="0"/>
              <a:t>introduzione</a:t>
            </a:r>
          </a:p>
          <a:p>
            <a:r>
              <a:rPr lang="it-IT" dirty="0" smtClean="0"/>
              <a:t>cristologia biblica </a:t>
            </a:r>
            <a:endParaRPr lang="it-IT" dirty="0" smtClean="0"/>
          </a:p>
          <a:p>
            <a:r>
              <a:rPr lang="it-IT" dirty="0" smtClean="0"/>
              <a:t>cristologia </a:t>
            </a:r>
            <a:r>
              <a:rPr lang="it-IT" dirty="0" smtClean="0"/>
              <a:t>sistematica (con richiami alla storia del dogma)</a:t>
            </a:r>
            <a:endParaRPr lang="it-IT" dirty="0"/>
          </a:p>
        </p:txBody>
      </p:sp>
    </p:spTree>
    <p:extLst>
      <p:ext uri="{BB962C8B-B14F-4D97-AF65-F5344CB8AC3E}">
        <p14:creationId xmlns:p14="http://schemas.microsoft.com/office/powerpoint/2010/main" val="4766400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15938"/>
            <a:ext cx="8229600" cy="919162"/>
          </a:xfrm>
        </p:spPr>
        <p:txBody>
          <a:bodyPr>
            <a:normAutofit fontScale="90000"/>
          </a:bodyPr>
          <a:lstStyle/>
          <a:p>
            <a:r>
              <a:rPr lang="it-IT" dirty="0"/>
              <a:t>come esprimo il mio desiderio di salvezza?</a:t>
            </a:r>
            <a:br>
              <a:rPr lang="it-IT" dirty="0"/>
            </a:br>
            <a:endParaRPr lang="it-IT" dirty="0"/>
          </a:p>
        </p:txBody>
      </p:sp>
      <p:sp>
        <p:nvSpPr>
          <p:cNvPr id="3" name="Segnaposto contenuto 2"/>
          <p:cNvSpPr>
            <a:spLocks noGrp="1"/>
          </p:cNvSpPr>
          <p:nvPr>
            <p:ph idx="1"/>
          </p:nvPr>
        </p:nvSpPr>
        <p:spPr/>
        <p:txBody>
          <a:bodyPr>
            <a:normAutofit fontScale="85000" lnSpcReduction="20000"/>
          </a:bodyPr>
          <a:lstStyle/>
          <a:p>
            <a:pPr lvl="1"/>
            <a:r>
              <a:rPr lang="it-IT" dirty="0" smtClean="0"/>
              <a:t>la salvezza della mia anima, dai pericoli, guida, dopo la fine della vita poter godere del bene</a:t>
            </a:r>
          </a:p>
          <a:p>
            <a:pPr lvl="1"/>
            <a:r>
              <a:rPr lang="it-IT" dirty="0" smtClean="0"/>
              <a:t>dai miei pensieri, segnale disturbato...</a:t>
            </a:r>
          </a:p>
          <a:p>
            <a:pPr lvl="1"/>
            <a:r>
              <a:rPr lang="it-IT" dirty="0" smtClean="0"/>
              <a:t>senso alla vita e all’esperienza umana</a:t>
            </a:r>
          </a:p>
          <a:p>
            <a:pPr lvl="1"/>
            <a:r>
              <a:rPr lang="it-IT" dirty="0" smtClean="0"/>
              <a:t>salvezza dal non senso, desiderio di qualcosa che possa svilupparsi</a:t>
            </a:r>
          </a:p>
          <a:p>
            <a:pPr lvl="1"/>
            <a:r>
              <a:rPr lang="it-IT" dirty="0" smtClean="0"/>
              <a:t>dal mio limite</a:t>
            </a:r>
          </a:p>
          <a:p>
            <a:pPr lvl="1"/>
            <a:r>
              <a:rPr lang="it-IT" dirty="0" smtClean="0"/>
              <a:t>dalla contaminazione, avvelenamento del male</a:t>
            </a:r>
          </a:p>
          <a:p>
            <a:pPr lvl="1"/>
            <a:r>
              <a:rPr lang="it-IT" dirty="0" smtClean="0"/>
              <a:t>dal mio distacco dalla realtà, dall’</a:t>
            </a:r>
            <a:r>
              <a:rPr lang="it-IT" dirty="0" err="1" smtClean="0"/>
              <a:t>egoismo,dalla</a:t>
            </a:r>
            <a:r>
              <a:rPr lang="it-IT" dirty="0" smtClean="0"/>
              <a:t> ribellione alla realtà</a:t>
            </a:r>
          </a:p>
          <a:p>
            <a:pPr lvl="1"/>
            <a:r>
              <a:rPr lang="it-IT" dirty="0" smtClean="0"/>
              <a:t>dal male che faccio e non voglio fare, dai miei sbagli e imperfezioni, non siano ultima parola su di me</a:t>
            </a:r>
          </a:p>
          <a:p>
            <a:pPr lvl="1"/>
            <a:r>
              <a:rPr lang="it-IT" dirty="0" smtClean="0"/>
              <a:t>coscienza, dal male che la inficia...</a:t>
            </a:r>
          </a:p>
          <a:p>
            <a:pPr lvl="1"/>
            <a:endParaRPr lang="it-IT" dirty="0" smtClean="0"/>
          </a:p>
          <a:p>
            <a:pPr lvl="1"/>
            <a:endParaRPr lang="it-IT" dirty="0" smtClean="0"/>
          </a:p>
        </p:txBody>
      </p:sp>
    </p:spTree>
    <p:extLst>
      <p:ext uri="{BB962C8B-B14F-4D97-AF65-F5344CB8AC3E}">
        <p14:creationId xmlns:p14="http://schemas.microsoft.com/office/powerpoint/2010/main" val="18979217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l’epidemia della disperazione</a:t>
            </a:r>
            <a:endParaRPr lang="it-IT" dirty="0"/>
          </a:p>
        </p:txBody>
      </p:sp>
      <p:sp>
        <p:nvSpPr>
          <p:cNvPr id="3" name="Segnaposto contenuto 2"/>
          <p:cNvSpPr>
            <a:spLocks noGrp="1"/>
          </p:cNvSpPr>
          <p:nvPr>
            <p:ph idx="1"/>
          </p:nvPr>
        </p:nvSpPr>
        <p:spPr/>
        <p:txBody>
          <a:bodyPr/>
          <a:lstStyle/>
          <a:p>
            <a:pPr marL="0" indent="0">
              <a:buNone/>
            </a:pPr>
            <a:r>
              <a:rPr lang="it-IT" u="sng" dirty="0" err="1"/>
              <a:t>https</a:t>
            </a:r>
            <a:r>
              <a:rPr lang="it-IT" u="sng" dirty="0"/>
              <a:t>://www.ilsole24ore.com/art/arriva-usa-un-altra-epidemia-migliaia-morti-mancanza-senso-ADM82cj?refresh_ce=1</a:t>
            </a:r>
            <a:endParaRPr lang="it-IT" dirty="0"/>
          </a:p>
        </p:txBody>
      </p:sp>
    </p:spTree>
    <p:extLst>
      <p:ext uri="{BB962C8B-B14F-4D97-AF65-F5344CB8AC3E}">
        <p14:creationId xmlns:p14="http://schemas.microsoft.com/office/powerpoint/2010/main" val="289030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bibliografia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fonti:</a:t>
            </a:r>
          </a:p>
          <a:p>
            <a:pPr lvl="1"/>
            <a:r>
              <a:rPr lang="it-IT" dirty="0" smtClean="0"/>
              <a:t>Sacra </a:t>
            </a:r>
            <a:r>
              <a:rPr lang="it-IT" dirty="0" smtClean="0"/>
              <a:t>Bibbia</a:t>
            </a:r>
          </a:p>
          <a:p>
            <a:pPr lvl="1"/>
            <a:r>
              <a:rPr lang="it-IT" dirty="0" smtClean="0"/>
              <a:t>CCC </a:t>
            </a:r>
            <a:r>
              <a:rPr lang="it-IT" dirty="0" err="1" smtClean="0"/>
              <a:t>nn</a:t>
            </a:r>
            <a:r>
              <a:rPr lang="it-IT" dirty="0" smtClean="0"/>
              <a:t>. 422-682</a:t>
            </a:r>
          </a:p>
          <a:p>
            <a:pPr marL="0" indent="0">
              <a:buNone/>
            </a:pPr>
            <a:r>
              <a:rPr lang="it-IT" dirty="0" smtClean="0"/>
              <a:t>*</a:t>
            </a:r>
            <a:r>
              <a:rPr lang="it-IT" dirty="0" smtClean="0"/>
              <a:t>****************************************</a:t>
            </a:r>
            <a:r>
              <a:rPr lang="it-IT" dirty="0" smtClean="0"/>
              <a:t>*</a:t>
            </a:r>
          </a:p>
          <a:p>
            <a:r>
              <a:rPr lang="it-IT" dirty="0"/>
              <a:t>m</a:t>
            </a:r>
            <a:r>
              <a:rPr lang="it-IT" dirty="0" smtClean="0"/>
              <a:t>anuali:</a:t>
            </a:r>
          </a:p>
          <a:p>
            <a:pPr lvl="1"/>
            <a:r>
              <a:rPr lang="it-IT" dirty="0" smtClean="0"/>
              <a:t>A</a:t>
            </a:r>
            <a:r>
              <a:rPr lang="it-IT" dirty="0"/>
              <a:t>. </a:t>
            </a:r>
            <a:r>
              <a:rPr lang="it-IT" dirty="0" err="1"/>
              <a:t>Ducay</a:t>
            </a:r>
            <a:r>
              <a:rPr lang="it-IT" dirty="0"/>
              <a:t>, </a:t>
            </a:r>
            <a:r>
              <a:rPr lang="it-IT" i="1" dirty="0"/>
              <a:t>Il Figlio Salvatore</a:t>
            </a:r>
            <a:r>
              <a:rPr lang="it-IT" dirty="0"/>
              <a:t>, </a:t>
            </a:r>
            <a:r>
              <a:rPr lang="it-IT" dirty="0" err="1"/>
              <a:t>Cantagalli</a:t>
            </a:r>
            <a:r>
              <a:rPr lang="it-IT" dirty="0"/>
              <a:t>, Siena </a:t>
            </a:r>
            <a:r>
              <a:rPr lang="it-IT" dirty="0" smtClean="0"/>
              <a:t>2014</a:t>
            </a:r>
          </a:p>
          <a:p>
            <a:pPr lvl="1"/>
            <a:r>
              <a:rPr lang="it-IT" dirty="0" err="1"/>
              <a:t>F</a:t>
            </a:r>
            <a:r>
              <a:rPr lang="it-IT" dirty="0"/>
              <a:t>. </a:t>
            </a:r>
            <a:r>
              <a:rPr lang="it-IT" dirty="0" err="1"/>
              <a:t>Ocáriz</a:t>
            </a:r>
            <a:r>
              <a:rPr lang="it-IT" dirty="0"/>
              <a:t>, L.F. </a:t>
            </a:r>
            <a:r>
              <a:rPr lang="it-IT" dirty="0" err="1"/>
              <a:t>Mateo</a:t>
            </a:r>
            <a:r>
              <a:rPr lang="it-IT" dirty="0"/>
              <a:t>-Seco, J.A. </a:t>
            </a:r>
            <a:r>
              <a:rPr lang="it-IT" dirty="0" err="1" smtClean="0"/>
              <a:t>Riestra</a:t>
            </a:r>
            <a:r>
              <a:rPr lang="it-IT" dirty="0" smtClean="0"/>
              <a:t>, </a:t>
            </a:r>
            <a:r>
              <a:rPr lang="it-IT" i="1" dirty="0" smtClean="0"/>
              <a:t>Il </a:t>
            </a:r>
            <a:r>
              <a:rPr lang="it-IT" i="1" dirty="0"/>
              <a:t>mistero di Cristo. Manuale di </a:t>
            </a:r>
            <a:r>
              <a:rPr lang="it-IT" i="1" dirty="0" smtClean="0"/>
              <a:t>Cristologia</a:t>
            </a:r>
            <a:r>
              <a:rPr lang="it-IT" dirty="0" smtClean="0"/>
              <a:t>, EDUSC</a:t>
            </a:r>
            <a:r>
              <a:rPr lang="it-IT" dirty="0"/>
              <a:t>, Roma 2013</a:t>
            </a:r>
            <a:r>
              <a:rPr lang="it-IT" i="1" dirty="0"/>
              <a:t> </a:t>
            </a:r>
            <a:endParaRPr lang="it-IT" i="1" dirty="0" smtClean="0"/>
          </a:p>
          <a:p>
            <a:pPr lvl="1"/>
            <a:r>
              <a:rPr lang="it-IT" dirty="0"/>
              <a:t>A. </a:t>
            </a:r>
            <a:r>
              <a:rPr lang="it-IT" dirty="0" err="1" smtClean="0"/>
              <a:t>Ducay</a:t>
            </a:r>
            <a:r>
              <a:rPr lang="it-IT" dirty="0" smtClean="0"/>
              <a:t>, </a:t>
            </a:r>
            <a:r>
              <a:rPr lang="it-IT" i="1" dirty="0" smtClean="0"/>
              <a:t>Riportare </a:t>
            </a:r>
            <a:r>
              <a:rPr lang="it-IT" i="1" dirty="0"/>
              <a:t>il mondo al Padre. Corso di Soteriologia </a:t>
            </a:r>
            <a:r>
              <a:rPr lang="it-IT" i="1" dirty="0" smtClean="0"/>
              <a:t>Cristiana</a:t>
            </a:r>
            <a:r>
              <a:rPr lang="it-IT" dirty="0" smtClean="0"/>
              <a:t>, EDUSC</a:t>
            </a:r>
            <a:r>
              <a:rPr lang="it-IT" dirty="0"/>
              <a:t>, Roma 2016</a:t>
            </a:r>
            <a:r>
              <a:rPr lang="it-IT" i="1" dirty="0"/>
              <a:t> </a:t>
            </a:r>
            <a:endParaRPr lang="it-IT" dirty="0"/>
          </a:p>
          <a:p>
            <a:endParaRPr lang="it-IT" dirty="0"/>
          </a:p>
          <a:p>
            <a:endParaRPr lang="it-IT" dirty="0"/>
          </a:p>
        </p:txBody>
      </p:sp>
    </p:spTree>
    <p:extLst>
      <p:ext uri="{BB962C8B-B14F-4D97-AF65-F5344CB8AC3E}">
        <p14:creationId xmlns:p14="http://schemas.microsoft.com/office/powerpoint/2010/main" val="37645005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introduzione</a:t>
            </a:r>
            <a:endParaRPr lang="it-IT" dirty="0"/>
          </a:p>
        </p:txBody>
      </p:sp>
      <p:sp>
        <p:nvSpPr>
          <p:cNvPr id="3" name="Segnaposto contenuto 2"/>
          <p:cNvSpPr>
            <a:spLocks noGrp="1"/>
          </p:cNvSpPr>
          <p:nvPr>
            <p:ph idx="1"/>
          </p:nvPr>
        </p:nvSpPr>
        <p:spPr/>
        <p:txBody>
          <a:bodyPr>
            <a:noAutofit/>
          </a:bodyPr>
          <a:lstStyle/>
          <a:p>
            <a:pPr marL="0" indent="0">
              <a:buNone/>
            </a:pPr>
            <a:r>
              <a:rPr lang="it-IT" sz="2400" dirty="0" smtClean="0"/>
              <a:t>Atti 2, 14-27</a:t>
            </a:r>
          </a:p>
          <a:p>
            <a:pPr marL="0" indent="0">
              <a:buNone/>
            </a:pPr>
            <a:endParaRPr lang="it-IT" sz="2400" dirty="0" smtClean="0"/>
          </a:p>
          <a:p>
            <a:pPr marL="0" indent="0">
              <a:buNone/>
            </a:pPr>
            <a:r>
              <a:rPr lang="it-IT" sz="2400" dirty="0"/>
              <a:t>[14</a:t>
            </a:r>
            <a:r>
              <a:rPr lang="it-IT" sz="2400" dirty="0" smtClean="0"/>
              <a:t>] Allora </a:t>
            </a:r>
            <a:r>
              <a:rPr lang="it-IT" sz="2400" dirty="0"/>
              <a:t>Pietro, levatosi in piedi con gli altri Undici, parlò a voce alta così: "Uomini di Giudea, e voi tutti che vi trovate a Gerusalemme, vi sia ben noto questo e fate attenzione alle mie parole: </a:t>
            </a:r>
          </a:p>
          <a:p>
            <a:pPr marL="0" indent="0">
              <a:buNone/>
            </a:pPr>
            <a:endParaRPr lang="it-IT" sz="2400" dirty="0"/>
          </a:p>
          <a:p>
            <a:pPr marL="0" indent="0">
              <a:buNone/>
            </a:pPr>
            <a:r>
              <a:rPr lang="it-IT" sz="2400" dirty="0"/>
              <a:t>[15] Questi uomini non sono ubriachi come voi sospettate, essendo appena le nove del mattino. </a:t>
            </a:r>
          </a:p>
          <a:p>
            <a:pPr marL="0" indent="0">
              <a:buNone/>
            </a:pPr>
            <a:endParaRPr lang="it-IT" sz="2400" dirty="0"/>
          </a:p>
        </p:txBody>
      </p:sp>
    </p:spTree>
    <p:extLst>
      <p:ext uri="{BB962C8B-B14F-4D97-AF65-F5344CB8AC3E}">
        <p14:creationId xmlns:p14="http://schemas.microsoft.com/office/powerpoint/2010/main" val="32239635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pPr marL="0" indent="0">
              <a:buNone/>
            </a:pPr>
            <a:r>
              <a:rPr lang="it-IT" dirty="0" smtClean="0"/>
              <a:t>[16] Accade invece quello che predisse il profeta Gioele: </a:t>
            </a:r>
          </a:p>
          <a:p>
            <a:pPr marL="0" indent="0">
              <a:buNone/>
            </a:pPr>
            <a:endParaRPr lang="it-IT" dirty="0" smtClean="0"/>
          </a:p>
          <a:p>
            <a:pPr marL="0" indent="0">
              <a:buNone/>
            </a:pPr>
            <a:r>
              <a:rPr lang="it-IT" dirty="0" smtClean="0"/>
              <a:t>[17] Negli ultimi giorni, dice il Signore, </a:t>
            </a:r>
          </a:p>
          <a:p>
            <a:pPr marL="0" indent="0">
              <a:buNone/>
            </a:pPr>
            <a:r>
              <a:rPr lang="it-IT" dirty="0" smtClean="0"/>
              <a:t>Io effonderò il mio Spirito sopra ogni persona; </a:t>
            </a:r>
          </a:p>
          <a:p>
            <a:pPr marL="0" indent="0">
              <a:buNone/>
            </a:pPr>
            <a:r>
              <a:rPr lang="it-IT" dirty="0" smtClean="0"/>
              <a:t>i vostri figli e le vostre figlie profeteranno, </a:t>
            </a:r>
          </a:p>
          <a:p>
            <a:pPr marL="0" indent="0">
              <a:buNone/>
            </a:pPr>
            <a:r>
              <a:rPr lang="it-IT" dirty="0" smtClean="0"/>
              <a:t>i vostri giovani avranno visioni </a:t>
            </a:r>
          </a:p>
          <a:p>
            <a:pPr marL="0" indent="0">
              <a:buNone/>
            </a:pPr>
            <a:r>
              <a:rPr lang="it-IT" dirty="0" smtClean="0"/>
              <a:t>e i vostri anziani faranno dei sogni. </a:t>
            </a:r>
          </a:p>
          <a:p>
            <a:pPr marL="0" indent="0">
              <a:buNone/>
            </a:pPr>
            <a:endParaRPr lang="it-IT" dirty="0" smtClean="0"/>
          </a:p>
          <a:p>
            <a:pPr marL="0" indent="0">
              <a:buNone/>
            </a:pPr>
            <a:r>
              <a:rPr lang="it-IT" dirty="0" smtClean="0"/>
              <a:t>[18] E anche sui miei servi e sulle mie serve </a:t>
            </a:r>
          </a:p>
          <a:p>
            <a:pPr marL="0" indent="0">
              <a:buNone/>
            </a:pPr>
            <a:r>
              <a:rPr lang="it-IT" dirty="0" smtClean="0"/>
              <a:t>in quei giorni effonderò il mio Spirito ed essi </a:t>
            </a:r>
          </a:p>
          <a:p>
            <a:pPr marL="0" indent="0">
              <a:buNone/>
            </a:pPr>
            <a:r>
              <a:rPr lang="en-US" dirty="0" err="1" smtClean="0"/>
              <a:t>profeteranno</a:t>
            </a:r>
            <a:r>
              <a:rPr lang="en-US" dirty="0" smtClean="0"/>
              <a:t>.</a:t>
            </a:r>
          </a:p>
          <a:p>
            <a:endParaRPr lang="it-IT" dirty="0"/>
          </a:p>
        </p:txBody>
      </p:sp>
    </p:spTree>
    <p:extLst>
      <p:ext uri="{BB962C8B-B14F-4D97-AF65-F5344CB8AC3E}">
        <p14:creationId xmlns:p14="http://schemas.microsoft.com/office/powerpoint/2010/main" val="12918770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marL="0" indent="0">
              <a:buNone/>
            </a:pPr>
            <a:r>
              <a:rPr lang="it-IT" dirty="0" smtClean="0"/>
              <a:t>[19] Farò prodigi in alto nel cielo </a:t>
            </a:r>
          </a:p>
          <a:p>
            <a:pPr marL="0" indent="0">
              <a:buNone/>
            </a:pPr>
            <a:r>
              <a:rPr lang="it-IT" dirty="0" smtClean="0"/>
              <a:t>e segni in basso sulla terra, </a:t>
            </a:r>
          </a:p>
          <a:p>
            <a:pPr marL="0" indent="0">
              <a:buNone/>
            </a:pPr>
            <a:r>
              <a:rPr lang="it-IT" dirty="0" smtClean="0"/>
              <a:t>sangue, fuoco e nuvole di fumo. </a:t>
            </a:r>
          </a:p>
          <a:p>
            <a:pPr marL="0" indent="0">
              <a:buNone/>
            </a:pPr>
            <a:endParaRPr lang="it-IT" dirty="0" smtClean="0"/>
          </a:p>
          <a:p>
            <a:pPr marL="0" indent="0">
              <a:buNone/>
            </a:pPr>
            <a:r>
              <a:rPr lang="it-IT" dirty="0" smtClean="0"/>
              <a:t>[20] Il sole si muterà in tenebra e la luna in sangue, </a:t>
            </a:r>
          </a:p>
          <a:p>
            <a:pPr marL="0" indent="0">
              <a:buNone/>
            </a:pPr>
            <a:r>
              <a:rPr lang="it-IT" dirty="0" smtClean="0"/>
              <a:t>prima che giunga il giorno del Signore, </a:t>
            </a:r>
          </a:p>
          <a:p>
            <a:pPr marL="0" indent="0">
              <a:buNone/>
            </a:pPr>
            <a:r>
              <a:rPr lang="it-IT" dirty="0" smtClean="0"/>
              <a:t>giorno grande e splendido. </a:t>
            </a:r>
          </a:p>
          <a:p>
            <a:pPr marL="0" indent="0">
              <a:buNone/>
            </a:pPr>
            <a:endParaRPr lang="it-IT" dirty="0" smtClean="0"/>
          </a:p>
          <a:p>
            <a:pPr marL="0" indent="0">
              <a:buNone/>
            </a:pPr>
            <a:r>
              <a:rPr lang="it-IT" dirty="0" smtClean="0"/>
              <a:t>[21] Allora chiunque invocherà il nome del Signore </a:t>
            </a:r>
          </a:p>
          <a:p>
            <a:pPr marL="0" indent="0">
              <a:buNone/>
            </a:pPr>
            <a:r>
              <a:rPr lang="it-IT" dirty="0" smtClean="0"/>
              <a:t>sarà salvato. </a:t>
            </a:r>
          </a:p>
          <a:p>
            <a:pPr marL="0" indent="0">
              <a:buNone/>
            </a:pPr>
            <a:endParaRPr lang="it-IT" dirty="0" smtClean="0"/>
          </a:p>
          <a:p>
            <a:endParaRPr lang="it-IT" dirty="0"/>
          </a:p>
        </p:txBody>
      </p:sp>
    </p:spTree>
    <p:extLst>
      <p:ext uri="{BB962C8B-B14F-4D97-AF65-F5344CB8AC3E}">
        <p14:creationId xmlns:p14="http://schemas.microsoft.com/office/powerpoint/2010/main" val="24116593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marL="0" indent="0">
              <a:buNone/>
            </a:pPr>
            <a:r>
              <a:rPr lang="it-IT" dirty="0" smtClean="0"/>
              <a:t>[22] Uomini d'Israele, ascoltate queste parole: Gesù di </a:t>
            </a:r>
            <a:r>
              <a:rPr lang="it-IT" dirty="0" err="1" smtClean="0"/>
              <a:t>Nazaret</a:t>
            </a:r>
            <a:r>
              <a:rPr lang="it-IT" dirty="0" smtClean="0"/>
              <a:t> - uomo accreditato da Dio presso di voi per mezzo di miracoli, prodigi e segni, che Dio stesso operò fra di voi per opera sua, come voi ben sapete -, </a:t>
            </a:r>
          </a:p>
          <a:p>
            <a:pPr marL="0" indent="0">
              <a:buNone/>
            </a:pPr>
            <a:endParaRPr lang="it-IT" dirty="0" smtClean="0"/>
          </a:p>
          <a:p>
            <a:pPr marL="0" indent="0">
              <a:buNone/>
            </a:pPr>
            <a:r>
              <a:rPr lang="it-IT" dirty="0" smtClean="0"/>
              <a:t>[23] dopo che, secondo il prestabilito disegno e la prescienza di Dio, fu consegnato a voi, voi l'avete inchiodato sulla croce per mano di empi e l'avete ucciso. </a:t>
            </a:r>
          </a:p>
          <a:p>
            <a:pPr marL="0" indent="0">
              <a:buNone/>
            </a:pPr>
            <a:endParaRPr lang="it-IT" dirty="0" smtClean="0"/>
          </a:p>
          <a:p>
            <a:pPr marL="0" indent="0">
              <a:buNone/>
            </a:pPr>
            <a:r>
              <a:rPr lang="it-IT" dirty="0" smtClean="0"/>
              <a:t>[24] Ma Dio lo ha risuscitato, sciogliendolo dalle angosce della morte, perché non era possibile che questa lo tenesse in suo potere. </a:t>
            </a:r>
          </a:p>
          <a:p>
            <a:pPr marL="0" indent="0">
              <a:buNone/>
            </a:pPr>
            <a:endParaRPr lang="it-IT" dirty="0" smtClean="0"/>
          </a:p>
        </p:txBody>
      </p:sp>
    </p:spTree>
    <p:extLst>
      <p:ext uri="{BB962C8B-B14F-4D97-AF65-F5344CB8AC3E}">
        <p14:creationId xmlns:p14="http://schemas.microsoft.com/office/powerpoint/2010/main" val="26584879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0" indent="0">
              <a:buNone/>
            </a:pPr>
            <a:r>
              <a:rPr lang="it-IT" sz="2400" dirty="0" smtClean="0"/>
              <a:t>[25] Dice infatti Davide a suo riguardo: </a:t>
            </a:r>
          </a:p>
          <a:p>
            <a:pPr marL="0" indent="0">
              <a:buNone/>
            </a:pPr>
            <a:r>
              <a:rPr lang="it-IT" sz="2400" dirty="0" smtClean="0"/>
              <a:t>Contemplavo sempre il Signore innanzi a me; </a:t>
            </a:r>
          </a:p>
          <a:p>
            <a:pPr marL="0" indent="0">
              <a:buNone/>
            </a:pPr>
            <a:r>
              <a:rPr lang="it-IT" sz="2400" dirty="0" smtClean="0"/>
              <a:t>poiché egli sta alla mia destra, perché io non </a:t>
            </a:r>
          </a:p>
          <a:p>
            <a:pPr marL="0" indent="0">
              <a:buNone/>
            </a:pPr>
            <a:r>
              <a:rPr lang="es-ES_tradnl" sz="2400" dirty="0" err="1" smtClean="0"/>
              <a:t>vacilli</a:t>
            </a:r>
            <a:r>
              <a:rPr lang="es-ES_tradnl" sz="2400" dirty="0" smtClean="0"/>
              <a:t>. </a:t>
            </a:r>
          </a:p>
          <a:p>
            <a:pPr marL="0" indent="0">
              <a:buNone/>
            </a:pPr>
            <a:endParaRPr lang="it-IT" sz="2400" dirty="0" smtClean="0"/>
          </a:p>
          <a:p>
            <a:pPr marL="0" indent="0">
              <a:buNone/>
            </a:pPr>
            <a:r>
              <a:rPr lang="it-IT" sz="2400" dirty="0" smtClean="0"/>
              <a:t>[26] Per questo si rallegrò il mio cuore ed esultò la </a:t>
            </a:r>
          </a:p>
          <a:p>
            <a:pPr marL="0" indent="0">
              <a:buNone/>
            </a:pPr>
            <a:r>
              <a:rPr lang="it-IT" sz="2400" dirty="0" smtClean="0"/>
              <a:t>mia lingua; </a:t>
            </a:r>
          </a:p>
          <a:p>
            <a:pPr marL="0" indent="0">
              <a:buNone/>
            </a:pPr>
            <a:r>
              <a:rPr lang="it-IT" sz="2400" dirty="0" smtClean="0"/>
              <a:t>ed anche la mia carne riposerà nella speranza, </a:t>
            </a:r>
          </a:p>
          <a:p>
            <a:pPr marL="0" indent="0">
              <a:buNone/>
            </a:pPr>
            <a:endParaRPr lang="it-IT" sz="2400" dirty="0" smtClean="0"/>
          </a:p>
        </p:txBody>
      </p:sp>
    </p:spTree>
    <p:extLst>
      <p:ext uri="{BB962C8B-B14F-4D97-AF65-F5344CB8AC3E}">
        <p14:creationId xmlns:p14="http://schemas.microsoft.com/office/powerpoint/2010/main" val="10057322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pPr marL="0" indent="0">
              <a:buNone/>
            </a:pPr>
            <a:r>
              <a:rPr lang="it-IT" dirty="0" smtClean="0"/>
              <a:t>[27] perché tu non abbandonerai l'anima mia negli </a:t>
            </a:r>
          </a:p>
          <a:p>
            <a:pPr marL="0" indent="0">
              <a:buNone/>
            </a:pPr>
            <a:r>
              <a:rPr lang="it-IT" dirty="0" smtClean="0"/>
              <a:t>inferi, </a:t>
            </a:r>
          </a:p>
          <a:p>
            <a:pPr marL="0" indent="0">
              <a:buNone/>
            </a:pPr>
            <a:r>
              <a:rPr lang="it-IT" dirty="0" smtClean="0"/>
              <a:t>né permetterai che il tuo Santo veda la corruzione. </a:t>
            </a:r>
          </a:p>
          <a:p>
            <a:pPr marL="0" indent="0">
              <a:buNone/>
            </a:pPr>
            <a:endParaRPr lang="it-IT" dirty="0" smtClean="0"/>
          </a:p>
          <a:p>
            <a:pPr marL="0" indent="0">
              <a:buNone/>
            </a:pPr>
            <a:r>
              <a:rPr lang="it-IT" dirty="0" smtClean="0"/>
              <a:t>[28] Mi hai fatto conoscere le vie della vita, mi colmerai di gioia con la tua presenza. </a:t>
            </a:r>
          </a:p>
          <a:p>
            <a:pPr marL="0" indent="0">
              <a:buNone/>
            </a:pPr>
            <a:endParaRPr lang="it-IT" dirty="0" smtClean="0"/>
          </a:p>
          <a:p>
            <a:pPr marL="0" indent="0">
              <a:buNone/>
            </a:pPr>
            <a:r>
              <a:rPr lang="it-IT" dirty="0" smtClean="0"/>
              <a:t>[29] Fratelli, mi sia lecito dirvi francamente, riguardo al patriarca Davide, che egli morì e fu sepolto e la sua tomba è ancora oggi fra noi. </a:t>
            </a:r>
          </a:p>
          <a:p>
            <a:endParaRPr lang="it-IT" dirty="0"/>
          </a:p>
        </p:txBody>
      </p:sp>
    </p:spTree>
    <p:extLst>
      <p:ext uri="{BB962C8B-B14F-4D97-AF65-F5344CB8AC3E}">
        <p14:creationId xmlns:p14="http://schemas.microsoft.com/office/powerpoint/2010/main" val="9290891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2000"/>
            <a:ext cx="8229600" cy="5364163"/>
          </a:xfrm>
        </p:spPr>
        <p:txBody>
          <a:bodyPr>
            <a:normAutofit fontScale="77500" lnSpcReduction="20000"/>
          </a:bodyPr>
          <a:lstStyle/>
          <a:p>
            <a:pPr marL="0" indent="0">
              <a:buNone/>
            </a:pPr>
            <a:r>
              <a:rPr lang="it-IT" dirty="0" smtClean="0"/>
              <a:t>[30] Poiché però era profeta e sapeva che Dio gli aveva giurato solennemente di far sedere sul suo trono un suo discendente, </a:t>
            </a:r>
          </a:p>
          <a:p>
            <a:pPr marL="0" indent="0">
              <a:buNone/>
            </a:pPr>
            <a:endParaRPr lang="it-IT" dirty="0" smtClean="0"/>
          </a:p>
          <a:p>
            <a:pPr marL="0" indent="0">
              <a:buNone/>
            </a:pPr>
            <a:r>
              <a:rPr lang="it-IT" dirty="0" smtClean="0"/>
              <a:t>[31] previde la risurrezione di Cristo e ne parlò: </a:t>
            </a:r>
          </a:p>
          <a:p>
            <a:pPr marL="0" indent="0">
              <a:buNone/>
            </a:pPr>
            <a:r>
              <a:rPr lang="it-IT" dirty="0" smtClean="0"/>
              <a:t>questi non fu abbandonato negli inferi, </a:t>
            </a:r>
          </a:p>
          <a:p>
            <a:pPr marL="0" indent="0">
              <a:buNone/>
            </a:pPr>
            <a:r>
              <a:rPr lang="it-IT" dirty="0" smtClean="0"/>
              <a:t>né la sua carne vide corruzione. </a:t>
            </a:r>
          </a:p>
          <a:p>
            <a:pPr marL="0" indent="0">
              <a:buNone/>
            </a:pPr>
            <a:endParaRPr lang="it-IT" dirty="0" smtClean="0"/>
          </a:p>
          <a:p>
            <a:pPr marL="0" indent="0">
              <a:buNone/>
            </a:pPr>
            <a:r>
              <a:rPr lang="it-IT" dirty="0" smtClean="0"/>
              <a:t>[32] Questo Gesù Dio l'ha risuscitato e noi tutti ne siamo testimoni. </a:t>
            </a:r>
          </a:p>
          <a:p>
            <a:pPr marL="0" indent="0">
              <a:buNone/>
            </a:pPr>
            <a:endParaRPr lang="it-IT" dirty="0" smtClean="0"/>
          </a:p>
          <a:p>
            <a:pPr marL="0" indent="0">
              <a:buNone/>
            </a:pPr>
            <a:r>
              <a:rPr lang="it-IT" dirty="0" smtClean="0"/>
              <a:t>[33] Innalzato pertanto alla destra di Dio e dopo aver ricevuto dal Padre lo Spirito Santo che egli aveva promesso, lo ha effuso, come voi stessi potete vedere e udire. </a:t>
            </a:r>
          </a:p>
          <a:p>
            <a:pPr marL="0" indent="0">
              <a:buNone/>
            </a:pPr>
            <a:endParaRPr lang="it-IT" dirty="0" smtClean="0"/>
          </a:p>
          <a:p>
            <a:pPr marL="0" indent="0">
              <a:buNone/>
            </a:pPr>
            <a:endParaRPr lang="it-IT" dirty="0" smtClean="0"/>
          </a:p>
        </p:txBody>
      </p:sp>
    </p:spTree>
    <p:extLst>
      <p:ext uri="{BB962C8B-B14F-4D97-AF65-F5344CB8AC3E}">
        <p14:creationId xmlns:p14="http://schemas.microsoft.com/office/powerpoint/2010/main" val="18712883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78934"/>
            <a:ext cx="8229600" cy="5347230"/>
          </a:xfrm>
        </p:spPr>
        <p:txBody>
          <a:bodyPr>
            <a:normAutofit fontScale="92500" lnSpcReduction="10000"/>
          </a:bodyPr>
          <a:lstStyle/>
          <a:p>
            <a:pPr marL="0" indent="0">
              <a:buNone/>
            </a:pPr>
            <a:r>
              <a:rPr lang="it-IT" dirty="0" smtClean="0"/>
              <a:t>[34] Davide infatti non salì al cielo; tuttavia egli dice: </a:t>
            </a:r>
          </a:p>
          <a:p>
            <a:pPr marL="0" indent="0">
              <a:buNone/>
            </a:pPr>
            <a:r>
              <a:rPr lang="it-IT" dirty="0" smtClean="0"/>
              <a:t>Disse il Signore al mio Signore: </a:t>
            </a:r>
          </a:p>
          <a:p>
            <a:pPr marL="0" indent="0">
              <a:buNone/>
            </a:pPr>
            <a:r>
              <a:rPr lang="it-IT" dirty="0" smtClean="0"/>
              <a:t>siedi alla mia destra, </a:t>
            </a:r>
          </a:p>
          <a:p>
            <a:pPr marL="0" indent="0">
              <a:buNone/>
            </a:pPr>
            <a:endParaRPr lang="it-IT" dirty="0" smtClean="0"/>
          </a:p>
          <a:p>
            <a:pPr marL="0" indent="0">
              <a:buNone/>
            </a:pPr>
            <a:r>
              <a:rPr lang="it-IT" dirty="0" smtClean="0"/>
              <a:t>[35] finché io ponga i tuoi nemici </a:t>
            </a:r>
          </a:p>
          <a:p>
            <a:pPr marL="0" indent="0">
              <a:buNone/>
            </a:pPr>
            <a:r>
              <a:rPr lang="it-IT" dirty="0" smtClean="0"/>
              <a:t>come sgabello ai tuoi piedi. </a:t>
            </a:r>
          </a:p>
          <a:p>
            <a:pPr marL="0" indent="0">
              <a:buNone/>
            </a:pPr>
            <a:endParaRPr lang="it-IT" dirty="0" smtClean="0"/>
          </a:p>
          <a:p>
            <a:pPr marL="0" indent="0">
              <a:buNone/>
            </a:pPr>
            <a:r>
              <a:rPr lang="it-IT" dirty="0" smtClean="0"/>
              <a:t>[36] Sappia dunque con certezza tutta la casa di Israele che Dio ha costituito Signore e Cristo quel Gesù che voi avete crocifisso!". </a:t>
            </a:r>
          </a:p>
          <a:p>
            <a:pPr marL="0" indent="0">
              <a:buNone/>
            </a:pPr>
            <a:endParaRPr lang="it-IT" dirty="0" smtClean="0"/>
          </a:p>
        </p:txBody>
      </p:sp>
    </p:spTree>
    <p:extLst>
      <p:ext uri="{BB962C8B-B14F-4D97-AF65-F5344CB8AC3E}">
        <p14:creationId xmlns:p14="http://schemas.microsoft.com/office/powerpoint/2010/main" val="19882639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dirty="0" smtClean="0"/>
              <a:t>[37] All'udir tutto questo si sentirono trafiggere il cuore e dissero a Pietro e agli altri apostoli: "Che cosa dobbiamo fare, fratelli?". </a:t>
            </a:r>
          </a:p>
          <a:p>
            <a:endParaRPr lang="it-IT" dirty="0"/>
          </a:p>
        </p:txBody>
      </p:sp>
    </p:spTree>
    <p:extLst>
      <p:ext uri="{BB962C8B-B14F-4D97-AF65-F5344CB8AC3E}">
        <p14:creationId xmlns:p14="http://schemas.microsoft.com/office/powerpoint/2010/main" val="39570006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quali sono i principali elementi dell’annuncio di Pietro?</a:t>
            </a:r>
            <a:endParaRPr lang="it-IT" dirty="0"/>
          </a:p>
        </p:txBody>
      </p:sp>
      <p:sp>
        <p:nvSpPr>
          <p:cNvPr id="3" name="Segnaposto contenuto 2"/>
          <p:cNvSpPr>
            <a:spLocks noGrp="1"/>
          </p:cNvSpPr>
          <p:nvPr>
            <p:ph idx="1"/>
          </p:nvPr>
        </p:nvSpPr>
        <p:spPr/>
        <p:txBody>
          <a:bodyPr/>
          <a:lstStyle/>
          <a:p>
            <a:r>
              <a:rPr lang="it-IT" dirty="0" smtClean="0"/>
              <a:t>come descrive Gesù?</a:t>
            </a:r>
          </a:p>
          <a:p>
            <a:r>
              <a:rPr lang="it-IT" dirty="0" smtClean="0"/>
              <a:t>come Lo presenta?</a:t>
            </a:r>
          </a:p>
          <a:p>
            <a:r>
              <a:rPr lang="it-IT" dirty="0" smtClean="0"/>
              <a:t>che cosa mette in evidenza della sua storia?</a:t>
            </a:r>
          </a:p>
          <a:p>
            <a:endParaRPr lang="it-IT" dirty="0" smtClean="0"/>
          </a:p>
          <a:p>
            <a:pPr marL="0" indent="0">
              <a:buNone/>
            </a:pPr>
            <a:endParaRPr lang="it-IT" dirty="0" smtClean="0"/>
          </a:p>
          <a:p>
            <a:pPr marL="0" indent="0">
              <a:buNone/>
            </a:pPr>
            <a:endParaRPr lang="it-IT" dirty="0" smtClean="0"/>
          </a:p>
          <a:p>
            <a:pPr marL="0" indent="0">
              <a:buNone/>
            </a:pPr>
            <a:r>
              <a:rPr lang="it-IT" dirty="0" smtClean="0"/>
              <a:t>					PERCH</a:t>
            </a:r>
            <a:r>
              <a:rPr lang="it-IT" dirty="0" smtClean="0"/>
              <a:t>É LO ANNUNCIA?</a:t>
            </a:r>
            <a:endParaRPr lang="it-IT" dirty="0"/>
          </a:p>
        </p:txBody>
      </p:sp>
      <p:sp>
        <p:nvSpPr>
          <p:cNvPr id="4" name="Freccia giù 3"/>
          <p:cNvSpPr/>
          <p:nvPr/>
        </p:nvSpPr>
        <p:spPr>
          <a:xfrm>
            <a:off x="4113331" y="3751142"/>
            <a:ext cx="806305" cy="10279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050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altri testi suggeriti</a:t>
            </a:r>
            <a:endParaRPr lang="it-IT" dirty="0"/>
          </a:p>
        </p:txBody>
      </p:sp>
      <p:sp>
        <p:nvSpPr>
          <p:cNvPr id="3" name="Segnaposto contenuto 2"/>
          <p:cNvSpPr>
            <a:spLocks noGrp="1"/>
          </p:cNvSpPr>
          <p:nvPr>
            <p:ph idx="1"/>
          </p:nvPr>
        </p:nvSpPr>
        <p:spPr/>
        <p:txBody>
          <a:bodyPr>
            <a:normAutofit fontScale="92500" lnSpcReduction="10000"/>
          </a:bodyPr>
          <a:lstStyle/>
          <a:p>
            <a:r>
              <a:rPr lang="it-IT" dirty="0" err="1" smtClean="0"/>
              <a:t>J</a:t>
            </a:r>
            <a:r>
              <a:rPr lang="it-IT" dirty="0" smtClean="0"/>
              <a:t>. Ratzinger, </a:t>
            </a:r>
            <a:r>
              <a:rPr lang="it-IT" i="1" dirty="0" smtClean="0"/>
              <a:t>Introduzione al </a:t>
            </a:r>
            <a:r>
              <a:rPr lang="it-IT" i="1" dirty="0" err="1" smtClean="0"/>
              <a:t>crisitianesimo</a:t>
            </a:r>
            <a:r>
              <a:rPr lang="it-IT" dirty="0" smtClean="0"/>
              <a:t>, </a:t>
            </a:r>
            <a:r>
              <a:rPr lang="it-IT" dirty="0" err="1" smtClean="0"/>
              <a:t>Queriniana</a:t>
            </a:r>
            <a:r>
              <a:rPr lang="it-IT" dirty="0" smtClean="0"/>
              <a:t>, Brescia 2019</a:t>
            </a:r>
            <a:r>
              <a:rPr lang="it-IT" baseline="30000" dirty="0" smtClean="0"/>
              <a:t>24</a:t>
            </a:r>
          </a:p>
          <a:p>
            <a:r>
              <a:rPr lang="it-IT" dirty="0" err="1" smtClean="0"/>
              <a:t>J</a:t>
            </a:r>
            <a:r>
              <a:rPr lang="it-IT" dirty="0"/>
              <a:t>. Ratzinger, </a:t>
            </a:r>
            <a:r>
              <a:rPr lang="it-IT" i="1" dirty="0"/>
              <a:t>Gesù di </a:t>
            </a:r>
            <a:r>
              <a:rPr lang="it-IT" i="1" dirty="0" err="1"/>
              <a:t>Nazaret</a:t>
            </a:r>
            <a:r>
              <a:rPr lang="it-IT" dirty="0"/>
              <a:t>, 3 voll. Rizzoli, Milano </a:t>
            </a:r>
            <a:r>
              <a:rPr lang="it-IT" dirty="0" smtClean="0"/>
              <a:t>2007</a:t>
            </a:r>
          </a:p>
          <a:p>
            <a:r>
              <a:rPr lang="it-IT" dirty="0" smtClean="0"/>
              <a:t> C. </a:t>
            </a:r>
            <a:r>
              <a:rPr lang="it-IT" dirty="0" err="1" smtClean="0"/>
              <a:t>Sch</a:t>
            </a:r>
            <a:r>
              <a:rPr lang="it-IT" dirty="0" err="1" smtClean="0"/>
              <a:t>öborn</a:t>
            </a:r>
            <a:r>
              <a:rPr lang="it-IT" dirty="0" smtClean="0"/>
              <a:t>, </a:t>
            </a:r>
            <a:r>
              <a:rPr lang="it-IT" i="1" dirty="0" smtClean="0"/>
              <a:t>Dio inviò suo Figlio</a:t>
            </a:r>
            <a:r>
              <a:rPr lang="it-IT" dirty="0" smtClean="0"/>
              <a:t>, </a:t>
            </a:r>
            <a:r>
              <a:rPr lang="it-IT" dirty="0" err="1" smtClean="0"/>
              <a:t>Jaca</a:t>
            </a:r>
            <a:r>
              <a:rPr lang="it-IT" dirty="0" smtClean="0"/>
              <a:t> Book, Milano 2002</a:t>
            </a:r>
          </a:p>
          <a:p>
            <a:r>
              <a:rPr lang="it-IT" dirty="0" smtClean="0"/>
              <a:t>G. I. Gargano, </a:t>
            </a:r>
            <a:r>
              <a:rPr lang="it-IT" i="1" dirty="0" smtClean="0"/>
              <a:t>Lezioni di teologia trinitaria </a:t>
            </a:r>
            <a:r>
              <a:rPr lang="it-IT" dirty="0" smtClean="0"/>
              <a:t>(2 voll.), </a:t>
            </a:r>
            <a:r>
              <a:rPr lang="it-IT" dirty="0" err="1" smtClean="0"/>
              <a:t>Urbaniana</a:t>
            </a:r>
            <a:r>
              <a:rPr lang="it-IT" dirty="0" smtClean="0"/>
              <a:t> </a:t>
            </a:r>
            <a:r>
              <a:rPr lang="it-IT" dirty="0" err="1" smtClean="0"/>
              <a:t>University</a:t>
            </a:r>
            <a:r>
              <a:rPr lang="it-IT" dirty="0" smtClean="0"/>
              <a:t> Press, Roma 2016</a:t>
            </a:r>
          </a:p>
          <a:p>
            <a:r>
              <a:rPr lang="it-IT" dirty="0" smtClean="0"/>
              <a:t>H. </a:t>
            </a:r>
            <a:r>
              <a:rPr lang="it-IT" dirty="0" err="1" smtClean="0"/>
              <a:t>Kesler</a:t>
            </a:r>
            <a:r>
              <a:rPr lang="it-IT" dirty="0" smtClean="0"/>
              <a:t>, </a:t>
            </a:r>
            <a:r>
              <a:rPr lang="it-IT" i="1" dirty="0" smtClean="0"/>
              <a:t>Cristologia</a:t>
            </a:r>
            <a:r>
              <a:rPr lang="it-IT" dirty="0" smtClean="0"/>
              <a:t>, </a:t>
            </a:r>
            <a:r>
              <a:rPr lang="it-IT" dirty="0" err="1" smtClean="0"/>
              <a:t>Queriniana</a:t>
            </a:r>
            <a:r>
              <a:rPr lang="it-IT" dirty="0" smtClean="0"/>
              <a:t>, Brescia 2001</a:t>
            </a:r>
          </a:p>
          <a:p>
            <a:endParaRPr lang="it-IT" dirty="0"/>
          </a:p>
          <a:p>
            <a:endParaRPr lang="it-IT" dirty="0"/>
          </a:p>
        </p:txBody>
      </p:sp>
    </p:spTree>
    <p:extLst>
      <p:ext uri="{BB962C8B-B14F-4D97-AF65-F5344CB8AC3E}">
        <p14:creationId xmlns:p14="http://schemas.microsoft.com/office/powerpoint/2010/main" val="136106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Catechismo della Chiesa Cattolica</a:t>
            </a:r>
            <a:endParaRPr lang="it-IT" dirty="0"/>
          </a:p>
        </p:txBody>
      </p:sp>
      <p:sp>
        <p:nvSpPr>
          <p:cNvPr id="3" name="Segnaposto contenuto 2"/>
          <p:cNvSpPr>
            <a:spLocks noGrp="1"/>
          </p:cNvSpPr>
          <p:nvPr>
            <p:ph idx="1"/>
          </p:nvPr>
        </p:nvSpPr>
        <p:spPr/>
        <p:txBody>
          <a:bodyPr>
            <a:normAutofit/>
          </a:bodyPr>
          <a:lstStyle/>
          <a:p>
            <a:r>
              <a:rPr lang="it-IT" b="1" dirty="0"/>
              <a:t>425 </a:t>
            </a:r>
            <a:r>
              <a:rPr lang="it-IT" dirty="0"/>
              <a:t>La trasmissione della fede cristiana è innanzi tutto l'annunzio di Gesù Cristo, allo scopo di condurre alla fede in lui. Fin dall'inizio, i primi discepoli sono stati presi dal desiderio ardente di annunziare Cristo: « Noi non possiamo tacere quello che abbiamo visto e ascoltato » (</a:t>
            </a:r>
            <a:r>
              <a:rPr lang="it-IT" i="1" dirty="0"/>
              <a:t>At </a:t>
            </a:r>
            <a:r>
              <a:rPr lang="it-IT" dirty="0"/>
              <a:t>4,20). Essi invitano gli uomini di tutti i tempi ad entrare nella gioia della loro comunione con </a:t>
            </a:r>
            <a:r>
              <a:rPr lang="it-IT" dirty="0" smtClean="0"/>
              <a:t>Cristo ./..</a:t>
            </a:r>
            <a:endParaRPr lang="it-IT" dirty="0"/>
          </a:p>
        </p:txBody>
      </p:sp>
    </p:spTree>
    <p:extLst>
      <p:ext uri="{BB962C8B-B14F-4D97-AF65-F5344CB8AC3E}">
        <p14:creationId xmlns:p14="http://schemas.microsoft.com/office/powerpoint/2010/main" val="29007108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Prima lettera di S. Giovanni Apostolo</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 Ciò che noi abbiamo udito, ciò che noi abbiamo veduto con i nostri occhi, ciò che noi abbiamo contemplato e ciò che le nostre mani hanno toccato, ossia il Verbo della vita (poiché la vita si è fatta visibile, noi l'abbiamo veduta e di ciò rendiamo testimonianza e vi annunziamo la vita eterna, che era presso il Padre e si è resa visibile a noi), quello che abbiamo veduto e udito, noi lo annunziamo anche a voi, perché anche voi siate in comunione con noi. La nostra comunione è col Padre e col Figlio suo Gesù Cristo. Queste cose vi scriviamo, perché la nostra gioia sia perfetta » (</a:t>
            </a:r>
            <a:r>
              <a:rPr lang="it-IT" i="1" dirty="0" smtClean="0"/>
              <a:t>1 </a:t>
            </a:r>
            <a:r>
              <a:rPr lang="it-IT" i="1" dirty="0" err="1" smtClean="0"/>
              <a:t>Gv</a:t>
            </a:r>
            <a:r>
              <a:rPr lang="it-IT" i="1" dirty="0" smtClean="0"/>
              <a:t> </a:t>
            </a:r>
            <a:r>
              <a:rPr lang="it-IT" dirty="0" smtClean="0"/>
              <a:t>1,1-4).	</a:t>
            </a:r>
          </a:p>
          <a:p>
            <a:endParaRPr lang="it-IT" dirty="0" smtClean="0"/>
          </a:p>
          <a:p>
            <a:endParaRPr lang="it-IT" dirty="0"/>
          </a:p>
        </p:txBody>
      </p:sp>
    </p:spTree>
    <p:extLst>
      <p:ext uri="{BB962C8B-B14F-4D97-AF65-F5344CB8AC3E}">
        <p14:creationId xmlns:p14="http://schemas.microsoft.com/office/powerpoint/2010/main" val="27795003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questione centrale del cristiano e del cristianesimo</a:t>
            </a:r>
            <a:endParaRPr lang="it-IT" dirty="0"/>
          </a:p>
        </p:txBody>
      </p:sp>
      <p:sp>
        <p:nvSpPr>
          <p:cNvPr id="3" name="Segnaposto contenuto 2"/>
          <p:cNvSpPr>
            <a:spLocks noGrp="1"/>
          </p:cNvSpPr>
          <p:nvPr>
            <p:ph idx="1"/>
          </p:nvPr>
        </p:nvSpPr>
        <p:spPr/>
        <p:txBody>
          <a:bodyPr>
            <a:normAutofit/>
          </a:bodyPr>
          <a:lstStyle/>
          <a:p>
            <a:pPr marL="0" indent="0">
              <a:buNone/>
            </a:pPr>
            <a:endParaRPr lang="it-IT" dirty="0" smtClean="0"/>
          </a:p>
          <a:p>
            <a:pPr marL="0" indent="0">
              <a:buNone/>
            </a:pPr>
            <a:endParaRPr lang="it-IT" dirty="0"/>
          </a:p>
          <a:p>
            <a:pPr marL="0" indent="0">
              <a:buNone/>
            </a:pPr>
            <a:endParaRPr lang="it-IT" dirty="0" smtClean="0"/>
          </a:p>
          <a:p>
            <a:pPr marL="0" indent="0">
              <a:buNone/>
            </a:pPr>
            <a:r>
              <a:rPr lang="it-IT" dirty="0" smtClean="0"/>
              <a:t>	</a:t>
            </a:r>
            <a:r>
              <a:rPr lang="it-IT" b="1" dirty="0" smtClean="0"/>
              <a:t>cercare </a:t>
            </a:r>
            <a:r>
              <a:rPr lang="it-IT" b="1" dirty="0" smtClean="0"/>
              <a:t>Cristo stesso, non una </a:t>
            </a:r>
            <a:r>
              <a:rPr lang="it-IT" b="1" i="1" dirty="0" smtClean="0"/>
              <a:t>idea</a:t>
            </a:r>
            <a:r>
              <a:rPr lang="it-IT" b="1" dirty="0" smtClean="0"/>
              <a:t> di </a:t>
            </a:r>
            <a:r>
              <a:rPr lang="it-IT" b="1" dirty="0" smtClean="0"/>
              <a:t>Lui</a:t>
            </a:r>
            <a:endParaRPr lang="it-IT" b="1" dirty="0" smtClean="0"/>
          </a:p>
        </p:txBody>
      </p:sp>
    </p:spTree>
    <p:extLst>
      <p:ext uri="{BB962C8B-B14F-4D97-AF65-F5344CB8AC3E}">
        <p14:creationId xmlns:p14="http://schemas.microsoft.com/office/powerpoint/2010/main" val="167836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Manuale CRISTOLOGIA, </a:t>
            </a:r>
            <a:r>
              <a:rPr lang="it-IT" dirty="0"/>
              <a:t>p. </a:t>
            </a:r>
            <a:r>
              <a:rPr lang="it-IT" dirty="0" smtClean="0"/>
              <a:t>11</a:t>
            </a:r>
            <a:endParaRPr lang="it-IT" dirty="0"/>
          </a:p>
        </p:txBody>
      </p:sp>
      <p:sp>
        <p:nvSpPr>
          <p:cNvPr id="3" name="Segnaposto contenuto 2"/>
          <p:cNvSpPr>
            <a:spLocks noGrp="1"/>
          </p:cNvSpPr>
          <p:nvPr>
            <p:ph idx="1"/>
          </p:nvPr>
        </p:nvSpPr>
        <p:spPr/>
        <p:txBody>
          <a:bodyPr/>
          <a:lstStyle/>
          <a:p>
            <a:pPr marL="0" indent="0" algn="just">
              <a:buNone/>
            </a:pPr>
            <a:r>
              <a:rPr lang="it-IT" dirty="0" smtClean="0"/>
              <a:t>		</a:t>
            </a:r>
          </a:p>
          <a:p>
            <a:pPr marL="0" indent="0" algn="just">
              <a:buNone/>
            </a:pPr>
            <a:r>
              <a:rPr lang="it-IT" dirty="0" smtClean="0"/>
              <a:t>“</a:t>
            </a:r>
            <a:r>
              <a:rPr lang="it-IT" dirty="0"/>
              <a:t>Chiunque cerca Cristo senza la Chiesa, </a:t>
            </a:r>
            <a:r>
              <a:rPr lang="it-IT" dirty="0" smtClean="0"/>
              <a:t>chiunque </a:t>
            </a:r>
            <a:r>
              <a:rPr lang="it-IT" dirty="0"/>
              <a:t>si fida solo della sua intelligenza e </a:t>
            </a:r>
            <a:r>
              <a:rPr lang="it-IT" dirty="0" smtClean="0"/>
              <a:t>della </a:t>
            </a:r>
            <a:r>
              <a:rPr lang="it-IT" dirty="0"/>
              <a:t>critica, rinuncia alla possibilità di trovare </a:t>
            </a:r>
            <a:r>
              <a:rPr lang="it-IT" dirty="0" smtClean="0"/>
              <a:t>il </a:t>
            </a:r>
            <a:r>
              <a:rPr lang="it-IT" dirty="0"/>
              <a:t>Cristo vivente. </a:t>
            </a:r>
            <a:endParaRPr lang="it-IT" dirty="0" smtClean="0"/>
          </a:p>
          <a:p>
            <a:pPr marL="0" indent="0" algn="just">
              <a:buNone/>
            </a:pPr>
            <a:r>
              <a:rPr lang="it-IT" dirty="0" smtClean="0"/>
              <a:t>Il </a:t>
            </a:r>
            <a:r>
              <a:rPr lang="it-IT" dirty="0"/>
              <a:t>vivente può essere </a:t>
            </a:r>
            <a:r>
              <a:rPr lang="it-IT" dirty="0" smtClean="0"/>
              <a:t>compreso </a:t>
            </a:r>
            <a:r>
              <a:rPr lang="it-IT" dirty="0"/>
              <a:t>e affermato solo nel </a:t>
            </a:r>
            <a:r>
              <a:rPr lang="it-IT" dirty="0" smtClean="0"/>
              <a:t>vivente.”</a:t>
            </a:r>
            <a:endParaRPr lang="it-IT" dirty="0"/>
          </a:p>
        </p:txBody>
      </p:sp>
    </p:spTree>
    <p:extLst>
      <p:ext uri="{BB962C8B-B14F-4D97-AF65-F5344CB8AC3E}">
        <p14:creationId xmlns:p14="http://schemas.microsoft.com/office/powerpoint/2010/main" val="2377357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questioni introduttive</a:t>
            </a:r>
            <a:endParaRPr lang="it-IT" dirty="0"/>
          </a:p>
        </p:txBody>
      </p:sp>
      <p:sp>
        <p:nvSpPr>
          <p:cNvPr id="3" name="Segnaposto contenuto 2"/>
          <p:cNvSpPr>
            <a:spLocks noGrp="1"/>
          </p:cNvSpPr>
          <p:nvPr>
            <p:ph idx="1"/>
          </p:nvPr>
        </p:nvSpPr>
        <p:spPr/>
        <p:txBody>
          <a:bodyPr/>
          <a:lstStyle/>
          <a:p>
            <a:pPr marL="0" indent="0">
              <a:buNone/>
            </a:pPr>
            <a:endParaRPr lang="it-IT" dirty="0"/>
          </a:p>
          <a:p>
            <a:pPr marL="514350" indent="-514350">
              <a:buFont typeface="+mj-lt"/>
              <a:buAutoNum type="arabicParenR"/>
            </a:pPr>
            <a:r>
              <a:rPr lang="it-IT" dirty="0" smtClean="0"/>
              <a:t>Cristologia e teologia</a:t>
            </a:r>
          </a:p>
          <a:p>
            <a:pPr marL="514350" indent="-514350">
              <a:buFont typeface="+mj-lt"/>
              <a:buAutoNum type="arabicParenR"/>
            </a:pPr>
            <a:r>
              <a:rPr lang="it-IT" dirty="0" smtClean="0"/>
              <a:t>questioni metodologiche proprie della cristologia</a:t>
            </a:r>
          </a:p>
          <a:p>
            <a:pPr marL="514350" indent="-514350">
              <a:buFont typeface="+mj-lt"/>
              <a:buAutoNum type="arabicParenR"/>
            </a:pPr>
            <a:r>
              <a:rPr lang="it-IT" dirty="0" smtClean="0"/>
              <a:t>la salvezza: dono divino e aspirazione </a:t>
            </a:r>
            <a:r>
              <a:rPr lang="it-IT" dirty="0" smtClean="0"/>
              <a:t>umana</a:t>
            </a:r>
          </a:p>
          <a:p>
            <a:pPr marL="514350" indent="-514350">
              <a:buFont typeface="+mj-lt"/>
              <a:buAutoNum type="arabicParenR"/>
            </a:pPr>
            <a:endParaRPr lang="it-IT" dirty="0"/>
          </a:p>
          <a:p>
            <a:pPr marL="0" indent="0" algn="ctr">
              <a:buNone/>
            </a:pPr>
            <a:r>
              <a:rPr lang="it-IT" dirty="0" smtClean="0"/>
              <a:t>SEGUE INDICE PER OGNI ARGOMENTO</a:t>
            </a:r>
            <a:endParaRPr lang="it-IT" dirty="0"/>
          </a:p>
        </p:txBody>
      </p:sp>
    </p:spTree>
    <p:extLst>
      <p:ext uri="{BB962C8B-B14F-4D97-AF65-F5344CB8AC3E}">
        <p14:creationId xmlns:p14="http://schemas.microsoft.com/office/powerpoint/2010/main" val="33677754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rPr>
              <a:t>1/cristologia e teologia</a:t>
            </a:r>
            <a:endParaRPr lang="it-IT" dirty="0">
              <a:solidFill>
                <a:srgbClr val="FF0000"/>
              </a:solidFill>
            </a:endParaRPr>
          </a:p>
        </p:txBody>
      </p:sp>
      <p:sp>
        <p:nvSpPr>
          <p:cNvPr id="3" name="Segnaposto contenuto 2"/>
          <p:cNvSpPr>
            <a:spLocks noGrp="1"/>
          </p:cNvSpPr>
          <p:nvPr>
            <p:ph idx="1"/>
          </p:nvPr>
        </p:nvSpPr>
        <p:spPr/>
        <p:txBody>
          <a:bodyPr/>
          <a:lstStyle/>
          <a:p>
            <a:r>
              <a:rPr lang="it-IT" dirty="0" smtClean="0"/>
              <a:t>unità tra il Gesù storico e il Cristo della fede</a:t>
            </a:r>
          </a:p>
          <a:p>
            <a:r>
              <a:rPr lang="it-IT" dirty="0" smtClean="0"/>
              <a:t>unità tra cristologia e soteriologia</a:t>
            </a:r>
          </a:p>
          <a:p>
            <a:r>
              <a:rPr lang="it-IT" dirty="0" smtClean="0"/>
              <a:t>unità tra trattato di Dio uno e trino e trattato di Cristo</a:t>
            </a:r>
          </a:p>
          <a:p>
            <a:r>
              <a:rPr lang="it-IT" dirty="0" smtClean="0"/>
              <a:t>prospettiva ecclesiale</a:t>
            </a:r>
            <a:endParaRPr lang="it-IT" dirty="0"/>
          </a:p>
        </p:txBody>
      </p:sp>
    </p:spTree>
    <p:extLst>
      <p:ext uri="{BB962C8B-B14F-4D97-AF65-F5344CB8AC3E}">
        <p14:creationId xmlns:p14="http://schemas.microsoft.com/office/powerpoint/2010/main" val="25601374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2/questioni metodologiche </a:t>
            </a:r>
            <a:br>
              <a:rPr lang="it-IT" dirty="0" smtClean="0">
                <a:solidFill>
                  <a:srgbClr val="FF0000"/>
                </a:solidFill>
              </a:rPr>
            </a:br>
            <a:r>
              <a:rPr lang="it-IT" dirty="0" smtClean="0">
                <a:solidFill>
                  <a:srgbClr val="FF0000"/>
                </a:solidFill>
              </a:rPr>
              <a:t>della cristologia</a:t>
            </a:r>
            <a:endParaRPr lang="it-IT" dirty="0">
              <a:solidFill>
                <a:srgbClr val="FF0000"/>
              </a:solidFill>
            </a:endParaRPr>
          </a:p>
        </p:txBody>
      </p:sp>
      <p:sp>
        <p:nvSpPr>
          <p:cNvPr id="3" name="Segnaposto contenuto 2"/>
          <p:cNvSpPr>
            <a:spLocks noGrp="1"/>
          </p:cNvSpPr>
          <p:nvPr>
            <p:ph idx="1"/>
          </p:nvPr>
        </p:nvSpPr>
        <p:spPr/>
        <p:txBody>
          <a:bodyPr/>
          <a:lstStyle/>
          <a:p>
            <a:endParaRPr lang="it-IT" dirty="0" smtClean="0"/>
          </a:p>
          <a:p>
            <a:r>
              <a:rPr lang="it-IT" dirty="0" smtClean="0"/>
              <a:t>rapporto storia-fede nello studio di Gesù Cristo, vero Dio e vero uomo</a:t>
            </a:r>
          </a:p>
          <a:p>
            <a:r>
              <a:rPr lang="it-IT" dirty="0" smtClean="0"/>
              <a:t>Gesù storico e Cristo della fede</a:t>
            </a:r>
            <a:endParaRPr lang="it-IT" dirty="0"/>
          </a:p>
          <a:p>
            <a:r>
              <a:rPr lang="it-IT" dirty="0" smtClean="0"/>
              <a:t>cristologia discendente</a:t>
            </a:r>
          </a:p>
          <a:p>
            <a:r>
              <a:rPr lang="it-IT" dirty="0" smtClean="0"/>
              <a:t>cristologia ascendente</a:t>
            </a:r>
          </a:p>
          <a:p>
            <a:endParaRPr lang="it-IT" dirty="0" smtClean="0"/>
          </a:p>
          <a:p>
            <a:endParaRPr lang="it-IT" dirty="0"/>
          </a:p>
        </p:txBody>
      </p:sp>
    </p:spTree>
    <p:extLst>
      <p:ext uri="{BB962C8B-B14F-4D97-AF65-F5344CB8AC3E}">
        <p14:creationId xmlns:p14="http://schemas.microsoft.com/office/powerpoint/2010/main" val="11113798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3/la salvezza:</a:t>
            </a:r>
            <a:br>
              <a:rPr lang="it-IT" dirty="0" smtClean="0">
                <a:solidFill>
                  <a:srgbClr val="FF0000"/>
                </a:solidFill>
              </a:rPr>
            </a:br>
            <a:r>
              <a:rPr lang="it-IT" dirty="0" smtClean="0">
                <a:solidFill>
                  <a:srgbClr val="FF0000"/>
                </a:solidFill>
              </a:rPr>
              <a:t> dono divino e aspirazione umana</a:t>
            </a:r>
            <a:endParaRPr lang="it-IT"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smtClean="0"/>
              <a:t>introduzione alle questioni soteriologiche</a:t>
            </a:r>
          </a:p>
          <a:p>
            <a:r>
              <a:rPr lang="it-IT" dirty="0" smtClean="0"/>
              <a:t>la salvezza come iniziativa del Dio dell’Alleanza, quadro di riferimento per comprendere l’opera redentrice di Cristo</a:t>
            </a:r>
          </a:p>
          <a:p>
            <a:r>
              <a:rPr lang="it-IT" dirty="0" smtClean="0"/>
              <a:t>il Padre e l’obbedienza del Figlio, nuovo Adamo</a:t>
            </a:r>
          </a:p>
          <a:p>
            <a:r>
              <a:rPr lang="it-IT" dirty="0" smtClean="0"/>
              <a:t>il documento della commissione teologica internazionale sul mistero della redenzione (1995)</a:t>
            </a:r>
          </a:p>
          <a:p>
            <a:endParaRPr lang="it-IT" dirty="0"/>
          </a:p>
        </p:txBody>
      </p:sp>
    </p:spTree>
    <p:extLst>
      <p:ext uri="{BB962C8B-B14F-4D97-AF65-F5344CB8AC3E}">
        <p14:creationId xmlns:p14="http://schemas.microsoft.com/office/powerpoint/2010/main" val="30634724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a:bodyPr>
          <a:lstStyle/>
          <a:p>
            <a:r>
              <a:rPr lang="it-IT" dirty="0" smtClean="0"/>
              <a:t>glossario per la cristologia:</a:t>
            </a:r>
          </a:p>
          <a:p>
            <a:pPr>
              <a:buFont typeface="Wingdings" charset="2"/>
              <a:buChar char="²"/>
            </a:pPr>
            <a:r>
              <a:rPr lang="it-IT" dirty="0" smtClean="0"/>
              <a:t>Cristo = unto -&gt; Gesù di </a:t>
            </a:r>
            <a:r>
              <a:rPr lang="it-IT" dirty="0" err="1" smtClean="0"/>
              <a:t>Nazaret</a:t>
            </a:r>
            <a:r>
              <a:rPr lang="it-IT" dirty="0" smtClean="0"/>
              <a:t> è il Messia</a:t>
            </a:r>
          </a:p>
          <a:p>
            <a:pPr marL="0" indent="0">
              <a:buNone/>
            </a:pPr>
            <a:r>
              <a:rPr lang="it-IT" dirty="0" smtClean="0"/>
              <a:t>(lo usiamo per indicare l’umanità di Gesù, la sua missione di Messia)</a:t>
            </a:r>
          </a:p>
          <a:p>
            <a:pPr>
              <a:buFont typeface="Wingdings" charset="2"/>
              <a:buChar char="²"/>
            </a:pPr>
            <a:r>
              <a:rPr lang="it-IT" dirty="0" smtClean="0"/>
              <a:t>Verbo= Figlio -&gt; Trinità, immanenza divina, Seconda ipostasi della Santissima Trinità</a:t>
            </a:r>
          </a:p>
          <a:p>
            <a:pPr marL="0" indent="0">
              <a:buNone/>
            </a:pPr>
            <a:r>
              <a:rPr lang="it-IT" dirty="0" smtClean="0"/>
              <a:t>(lo usiamo per indicare la divinità di Cristo)</a:t>
            </a:r>
          </a:p>
          <a:p>
            <a:pPr>
              <a:buFont typeface="Wingdings" charset="2"/>
              <a:buChar char="²"/>
            </a:pPr>
            <a:r>
              <a:rPr lang="it-IT" dirty="0" smtClean="0"/>
              <a:t>“Gesù Cristo”</a:t>
            </a:r>
            <a:r>
              <a:rPr lang="it-IT" dirty="0"/>
              <a:t>,</a:t>
            </a:r>
            <a:r>
              <a:rPr lang="it-IT" dirty="0" smtClean="0"/>
              <a:t> “Signore”: professione di fede</a:t>
            </a:r>
          </a:p>
          <a:p>
            <a:endParaRPr lang="it-IT" dirty="0"/>
          </a:p>
        </p:txBody>
      </p:sp>
    </p:spTree>
    <p:extLst>
      <p:ext uri="{BB962C8B-B14F-4D97-AF65-F5344CB8AC3E}">
        <p14:creationId xmlns:p14="http://schemas.microsoft.com/office/powerpoint/2010/main" val="38958668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vero Dio (Figlio, Verbo/Logos...)</a:t>
            </a:r>
          </a:p>
          <a:p>
            <a:r>
              <a:rPr lang="it-IT" dirty="0" smtClean="0"/>
              <a:t>vero uomo (Gesù, </a:t>
            </a:r>
            <a:r>
              <a:rPr lang="it-IT" dirty="0" err="1" smtClean="0"/>
              <a:t>Rabbí</a:t>
            </a:r>
            <a:r>
              <a:rPr lang="it-IT" dirty="0" smtClean="0"/>
              <a:t>, Figlio dell’uomo...)</a:t>
            </a:r>
          </a:p>
          <a:p>
            <a:r>
              <a:rPr lang="it-IT" dirty="0" smtClean="0"/>
              <a:t>messia atteso (Cristo, Messia, mistero di salvezza...)</a:t>
            </a:r>
          </a:p>
          <a:p>
            <a:pPr marL="0" indent="0" algn="ctr">
              <a:buNone/>
            </a:pPr>
            <a:r>
              <a:rPr lang="it-IT" dirty="0" smtClean="0">
                <a:solidFill>
                  <a:srgbClr val="0000FF"/>
                </a:solidFill>
              </a:rPr>
              <a:t>due espressioni da </a:t>
            </a:r>
            <a:r>
              <a:rPr lang="it-IT" dirty="0" smtClean="0">
                <a:solidFill>
                  <a:srgbClr val="0000FF"/>
                </a:solidFill>
              </a:rPr>
              <a:t>disambiguare:</a:t>
            </a:r>
            <a:endParaRPr lang="it-IT" dirty="0">
              <a:solidFill>
                <a:srgbClr val="0000FF"/>
              </a:solidFill>
            </a:endParaRPr>
          </a:p>
          <a:p>
            <a:pPr marL="457200" lvl="1" indent="0" algn="ctr">
              <a:buNone/>
            </a:pPr>
            <a:r>
              <a:rPr lang="it-IT" dirty="0" smtClean="0">
                <a:solidFill>
                  <a:srgbClr val="0000FF"/>
                </a:solidFill>
              </a:rPr>
              <a:t>*Gesù storico</a:t>
            </a:r>
          </a:p>
          <a:p>
            <a:pPr marL="457200" lvl="1" indent="0" algn="ctr">
              <a:buNone/>
            </a:pPr>
            <a:r>
              <a:rPr lang="it-IT" dirty="0" smtClean="0">
                <a:solidFill>
                  <a:srgbClr val="0000FF"/>
                </a:solidFill>
              </a:rPr>
              <a:t>*Cristo della fede</a:t>
            </a:r>
          </a:p>
          <a:p>
            <a:pPr marL="457200" lvl="1" indent="0" algn="ctr">
              <a:buNone/>
            </a:pPr>
            <a:r>
              <a:rPr lang="it-IT" dirty="0" smtClean="0">
                <a:solidFill>
                  <a:srgbClr val="0000FF"/>
                </a:solidFill>
              </a:rPr>
              <a:t>riferiscono un’unica realtà divino-umana: Gesù Cristo</a:t>
            </a:r>
            <a:endParaRPr lang="it-IT" dirty="0">
              <a:solidFill>
                <a:srgbClr val="0000FF"/>
              </a:solidFill>
            </a:endParaRPr>
          </a:p>
          <a:p>
            <a:pPr marL="0" indent="0" algn="just">
              <a:buNone/>
            </a:pPr>
            <a:r>
              <a:rPr lang="it-IT" dirty="0" smtClean="0"/>
              <a:t>NB: Cristo</a:t>
            </a:r>
            <a:r>
              <a:rPr lang="it-IT" dirty="0" smtClean="0"/>
              <a:t>-logia implica l’attestazione che Gesù è il Messia</a:t>
            </a:r>
            <a:endParaRPr lang="it-IT" dirty="0"/>
          </a:p>
        </p:txBody>
      </p:sp>
    </p:spTree>
    <p:extLst>
      <p:ext uri="{BB962C8B-B14F-4D97-AF65-F5344CB8AC3E}">
        <p14:creationId xmlns:p14="http://schemas.microsoft.com/office/powerpoint/2010/main" val="21731161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GUIDA DIDATTICA</a:t>
            </a:r>
            <a:endParaRPr lang="it-IT" dirty="0"/>
          </a:p>
        </p:txBody>
      </p:sp>
      <p:pic>
        <p:nvPicPr>
          <p:cNvPr id="6" name="Segnaposto contenuto 5" descr="image1.png"/>
          <p:cNvPicPr>
            <a:picLocks noGrp="1" noChangeAspect="1"/>
          </p:cNvPicPr>
          <p:nvPr>
            <p:ph idx="1"/>
          </p:nvPr>
        </p:nvPicPr>
        <p:blipFill>
          <a:blip r:embed="rId2">
            <a:extLst>
              <a:ext uri="{28A0092B-C50C-407E-A947-70E740481C1C}">
                <a14:useLocalDpi xmlns:a14="http://schemas.microsoft.com/office/drawing/2010/main" val="0"/>
              </a:ext>
            </a:extLst>
          </a:blip>
          <a:srcRect l="-63947" r="-63947"/>
          <a:stretch>
            <a:fillRect/>
          </a:stretch>
        </p:blipFill>
        <p:spPr/>
      </p:pic>
    </p:spTree>
    <p:extLst>
      <p:ext uri="{BB962C8B-B14F-4D97-AF65-F5344CB8AC3E}">
        <p14:creationId xmlns:p14="http://schemas.microsoft.com/office/powerpoint/2010/main" val="1031972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Cristologia: non è altro dalla </a:t>
            </a:r>
            <a:r>
              <a:rPr lang="it-IT" i="1" dirty="0" smtClean="0"/>
              <a:t>sequela </a:t>
            </a:r>
            <a:r>
              <a:rPr lang="it-IT" i="1" dirty="0" err="1" smtClean="0"/>
              <a:t>Christi</a:t>
            </a:r>
            <a:endParaRPr lang="it-IT" i="1" dirty="0" smtClean="0"/>
          </a:p>
          <a:p>
            <a:r>
              <a:rPr lang="it-IT" dirty="0" smtClean="0"/>
              <a:t>fede che cerca di intendere (teologia</a:t>
            </a:r>
            <a:r>
              <a:rPr lang="it-IT" dirty="0" smtClean="0"/>
              <a:t>) Cristo</a:t>
            </a:r>
            <a:endParaRPr lang="it-IT" dirty="0" smtClean="0"/>
          </a:p>
          <a:p>
            <a:r>
              <a:rPr lang="it-IT" dirty="0" smtClean="0"/>
              <a:t>Gesù confessato Messia: un figlio di Adamo è adorato, amato, ascoltato, come Dio, come Unigenito del </a:t>
            </a:r>
            <a:r>
              <a:rPr lang="it-IT" dirty="0" smtClean="0"/>
              <a:t>Padre</a:t>
            </a:r>
          </a:p>
          <a:p>
            <a:endParaRPr lang="it-IT" dirty="0" smtClean="0"/>
          </a:p>
          <a:p>
            <a:pPr marL="0" indent="0">
              <a:buNone/>
            </a:pPr>
            <a:endParaRPr lang="it-IT" dirty="0" smtClean="0"/>
          </a:p>
          <a:p>
            <a:pPr marL="0" indent="0">
              <a:buNone/>
            </a:pPr>
            <a:r>
              <a:rPr lang="it-IT" dirty="0" smtClean="0"/>
              <a:t>Appare una s</a:t>
            </a:r>
            <a:r>
              <a:rPr lang="it-IT" dirty="0" smtClean="0"/>
              <a:t>oluzione </a:t>
            </a:r>
            <a:r>
              <a:rPr lang="it-IT" dirty="0" smtClean="0"/>
              <a:t>di continuità </a:t>
            </a:r>
            <a:r>
              <a:rPr lang="it-IT" dirty="0" smtClean="0"/>
              <a:t>rispetto alle religioni naturali, quale? 					</a:t>
            </a:r>
            <a:r>
              <a:rPr lang="it-IT" sz="2200" dirty="0" smtClean="0">
                <a:solidFill>
                  <a:srgbClr val="FF0000"/>
                </a:solidFill>
              </a:rPr>
              <a:t>(to be </a:t>
            </a:r>
            <a:r>
              <a:rPr lang="it-IT" sz="2200" dirty="0" err="1" smtClean="0">
                <a:solidFill>
                  <a:srgbClr val="FF0000"/>
                </a:solidFill>
              </a:rPr>
              <a:t>continued</a:t>
            </a:r>
            <a:r>
              <a:rPr lang="it-IT" sz="2200" dirty="0" smtClean="0">
                <a:solidFill>
                  <a:srgbClr val="FF0000"/>
                </a:solidFill>
              </a:rPr>
              <a:t>)</a:t>
            </a:r>
            <a:endParaRPr lang="it-IT" sz="2200" dirty="0">
              <a:solidFill>
                <a:srgbClr val="FF0000"/>
              </a:solidFill>
            </a:endParaRPr>
          </a:p>
        </p:txBody>
      </p:sp>
      <p:sp>
        <p:nvSpPr>
          <p:cNvPr id="4" name="Freccia giù 3"/>
          <p:cNvSpPr/>
          <p:nvPr/>
        </p:nvSpPr>
        <p:spPr>
          <a:xfrm>
            <a:off x="3935531" y="3827342"/>
            <a:ext cx="806305" cy="10279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3101729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lnSpcReduction="10000"/>
          </a:bodyPr>
          <a:lstStyle/>
          <a:p>
            <a:r>
              <a:rPr lang="it-IT" dirty="0" smtClean="0"/>
              <a:t>cristologia e soteriologia vanno unite, come unite sono in Cristo il suo essere e la sua missione</a:t>
            </a:r>
          </a:p>
          <a:p>
            <a:r>
              <a:rPr lang="it-IT" dirty="0" smtClean="0"/>
              <a:t>il Mediatore </a:t>
            </a:r>
          </a:p>
          <a:p>
            <a:r>
              <a:rPr lang="it-IT" dirty="0" smtClean="0"/>
              <a:t>crediamo che Gesù è il Cristo, che Dio ci salva per Cristo, e il Cristo è davvero un uomo</a:t>
            </a:r>
          </a:p>
          <a:p>
            <a:r>
              <a:rPr lang="it-IT" dirty="0" smtClean="0"/>
              <a:t>fede nella divinità di Gesù, ma anche nell’umanità del Cristo</a:t>
            </a:r>
            <a:r>
              <a:rPr lang="it-IT" dirty="0" smtClean="0"/>
              <a:t>.</a:t>
            </a:r>
            <a:r>
              <a:rPr lang="it-IT" dirty="0"/>
              <a:t> </a:t>
            </a:r>
            <a:r>
              <a:rPr lang="it-IT" dirty="0" smtClean="0"/>
              <a:t>Vediamo come ne parla S. Paolo:</a:t>
            </a:r>
            <a:endParaRPr lang="it-IT" dirty="0" smtClean="0"/>
          </a:p>
        </p:txBody>
      </p:sp>
    </p:spTree>
    <p:extLst>
      <p:ext uri="{BB962C8B-B14F-4D97-AF65-F5344CB8AC3E}">
        <p14:creationId xmlns:p14="http://schemas.microsoft.com/office/powerpoint/2010/main" val="28627101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lstStyle/>
          <a:p>
            <a:r>
              <a:rPr lang="it-IT" dirty="0" smtClean="0"/>
              <a:t>1 Tm 2,5-6</a:t>
            </a:r>
          </a:p>
          <a:p>
            <a:endParaRPr lang="it-IT" dirty="0"/>
          </a:p>
          <a:p>
            <a:pPr marL="0" indent="0">
              <a:buNone/>
            </a:pPr>
            <a:r>
              <a:rPr lang="it-IT" dirty="0"/>
              <a:t>[5] Uno solo, infatti, è Dio e uno solo il mediatore fra Dio e gli uomini, l'uomo Cristo Gesù, </a:t>
            </a:r>
          </a:p>
          <a:p>
            <a:pPr marL="0" indent="0">
              <a:buNone/>
            </a:pPr>
            <a:endParaRPr lang="it-IT" dirty="0"/>
          </a:p>
          <a:p>
            <a:pPr marL="0" indent="0">
              <a:buNone/>
            </a:pPr>
            <a:r>
              <a:rPr lang="it-IT" dirty="0"/>
              <a:t>[6] che ha dato se stesso in riscatto per tutti. </a:t>
            </a:r>
          </a:p>
        </p:txBody>
      </p:sp>
    </p:spTree>
    <p:extLst>
      <p:ext uri="{BB962C8B-B14F-4D97-AF65-F5344CB8AC3E}">
        <p14:creationId xmlns:p14="http://schemas.microsoft.com/office/powerpoint/2010/main" val="7232579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lstStyle/>
          <a:p>
            <a:r>
              <a:rPr lang="it-IT" dirty="0" smtClean="0"/>
              <a:t>importa </a:t>
            </a:r>
            <a:r>
              <a:rPr lang="it-IT" i="1" dirty="0" smtClean="0"/>
              <a:t>chi</a:t>
            </a:r>
            <a:r>
              <a:rPr lang="it-IT" dirty="0" smtClean="0"/>
              <a:t> sia Gesù, più di ciò che disse e fece: dipende tutto dalla sua autorità</a:t>
            </a:r>
          </a:p>
          <a:p>
            <a:endParaRPr lang="it-IT" dirty="0"/>
          </a:p>
          <a:p>
            <a:r>
              <a:rPr lang="it-IT" dirty="0" smtClean="0"/>
              <a:t>il mistero di Dio si apre in Cristo: Trinità, creazione, condizione dell’uomo prima del peccato, redenzione, vocazione alla santità..</a:t>
            </a:r>
            <a:r>
              <a:rPr lang="it-IT" dirty="0" smtClean="0"/>
              <a:t>. vita </a:t>
            </a:r>
            <a:r>
              <a:rPr lang="it-IT" dirty="0" smtClean="0"/>
              <a:t>eterna!</a:t>
            </a:r>
            <a:endParaRPr lang="it-IT" dirty="0"/>
          </a:p>
          <a:p>
            <a:endParaRPr lang="it-IT" dirty="0"/>
          </a:p>
        </p:txBody>
      </p:sp>
    </p:spTree>
    <p:extLst>
      <p:ext uri="{BB962C8B-B14F-4D97-AF65-F5344CB8AC3E}">
        <p14:creationId xmlns:p14="http://schemas.microsoft.com/office/powerpoint/2010/main" val="15596632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confidenza...</a:t>
            </a:r>
            <a:endParaRPr lang="it-IT" dirty="0"/>
          </a:p>
        </p:txBody>
      </p:sp>
      <p:sp>
        <p:nvSpPr>
          <p:cNvPr id="3" name="Segnaposto contenuto 2"/>
          <p:cNvSpPr>
            <a:spLocks noGrp="1"/>
          </p:cNvSpPr>
          <p:nvPr>
            <p:ph idx="1"/>
          </p:nvPr>
        </p:nvSpPr>
        <p:spPr/>
        <p:txBody>
          <a:bodyPr>
            <a:normAutofit fontScale="77500" lnSpcReduction="20000"/>
          </a:bodyPr>
          <a:lstStyle/>
          <a:p>
            <a:r>
              <a:rPr lang="it-IT" dirty="0" err="1"/>
              <a:t>as</a:t>
            </a:r>
            <a:r>
              <a:rPr lang="it-IT" dirty="0"/>
              <a:t> </a:t>
            </a:r>
            <a:r>
              <a:rPr lang="it-IT" dirty="0" err="1"/>
              <a:t>you</a:t>
            </a:r>
            <a:r>
              <a:rPr lang="it-IT" dirty="0"/>
              <a:t> </a:t>
            </a:r>
            <a:r>
              <a:rPr lang="it-IT" dirty="0" err="1"/>
              <a:t>know</a:t>
            </a:r>
            <a:r>
              <a:rPr lang="it-IT" dirty="0"/>
              <a:t> I </a:t>
            </a:r>
            <a:r>
              <a:rPr lang="it-IT" dirty="0" err="1"/>
              <a:t>am</a:t>
            </a:r>
            <a:r>
              <a:rPr lang="it-IT" dirty="0"/>
              <a:t> </a:t>
            </a:r>
            <a:r>
              <a:rPr lang="it-IT" dirty="0" err="1"/>
              <a:t>trying</a:t>
            </a:r>
            <a:r>
              <a:rPr lang="it-IT" dirty="0"/>
              <a:t> to </a:t>
            </a:r>
            <a:r>
              <a:rPr lang="it-IT" dirty="0" err="1"/>
              <a:t>clarify</a:t>
            </a:r>
            <a:r>
              <a:rPr lang="it-IT" dirty="0"/>
              <a:t> </a:t>
            </a:r>
            <a:r>
              <a:rPr lang="it-IT" dirty="0" err="1"/>
              <a:t>my</a:t>
            </a:r>
            <a:r>
              <a:rPr lang="it-IT" dirty="0"/>
              <a:t> </a:t>
            </a:r>
            <a:r>
              <a:rPr lang="it-IT" dirty="0" err="1"/>
              <a:t>own</a:t>
            </a:r>
            <a:r>
              <a:rPr lang="it-IT" dirty="0"/>
              <a:t> </a:t>
            </a:r>
            <a:r>
              <a:rPr lang="it-IT" dirty="0" err="1"/>
              <a:t>views</a:t>
            </a:r>
            <a:r>
              <a:rPr lang="it-IT" dirty="0"/>
              <a:t> </a:t>
            </a:r>
            <a:r>
              <a:rPr lang="it-IT" dirty="0" err="1"/>
              <a:t>about</a:t>
            </a:r>
            <a:r>
              <a:rPr lang="it-IT" dirty="0"/>
              <a:t> </a:t>
            </a:r>
            <a:r>
              <a:rPr lang="it-IT" dirty="0" err="1"/>
              <a:t>dying</a:t>
            </a:r>
            <a:r>
              <a:rPr lang="it-IT" dirty="0"/>
              <a:t>, </a:t>
            </a:r>
            <a:r>
              <a:rPr lang="it-IT" dirty="0" err="1"/>
              <a:t>death</a:t>
            </a:r>
            <a:r>
              <a:rPr lang="it-IT" dirty="0"/>
              <a:t> and </a:t>
            </a:r>
            <a:r>
              <a:rPr lang="it-IT" dirty="0" err="1"/>
              <a:t>possible</a:t>
            </a:r>
            <a:r>
              <a:rPr lang="it-IT" dirty="0"/>
              <a:t> </a:t>
            </a:r>
            <a:r>
              <a:rPr lang="it-IT" dirty="0" err="1"/>
              <a:t>afterlife</a:t>
            </a:r>
            <a:r>
              <a:rPr lang="it-IT" dirty="0"/>
              <a:t>, </a:t>
            </a:r>
            <a:r>
              <a:rPr lang="it-IT" dirty="0" err="1"/>
              <a:t>after</a:t>
            </a:r>
            <a:r>
              <a:rPr lang="it-IT" dirty="0"/>
              <a:t> </a:t>
            </a:r>
            <a:r>
              <a:rPr lang="it-IT" dirty="0" err="1"/>
              <a:t>being</a:t>
            </a:r>
            <a:r>
              <a:rPr lang="it-IT" dirty="0"/>
              <a:t> </a:t>
            </a:r>
            <a:r>
              <a:rPr lang="it-IT" dirty="0" err="1"/>
              <a:t>shocked</a:t>
            </a:r>
            <a:r>
              <a:rPr lang="it-IT" dirty="0"/>
              <a:t> to </a:t>
            </a:r>
            <a:r>
              <a:rPr lang="it-IT" dirty="0" err="1"/>
              <a:t>realize</a:t>
            </a:r>
            <a:r>
              <a:rPr lang="it-IT" dirty="0"/>
              <a:t> last </a:t>
            </a:r>
            <a:r>
              <a:rPr lang="it-IT" dirty="0" err="1"/>
              <a:t>year</a:t>
            </a:r>
            <a:r>
              <a:rPr lang="it-IT" dirty="0"/>
              <a:t> </a:t>
            </a:r>
            <a:r>
              <a:rPr lang="it-IT" dirty="0" err="1"/>
              <a:t>that</a:t>
            </a:r>
            <a:r>
              <a:rPr lang="it-IT" dirty="0"/>
              <a:t> </a:t>
            </a:r>
            <a:r>
              <a:rPr lang="it-IT" dirty="0" err="1"/>
              <a:t>despite</a:t>
            </a:r>
            <a:r>
              <a:rPr lang="it-IT" dirty="0"/>
              <a:t> </a:t>
            </a:r>
            <a:r>
              <a:rPr lang="it-IT" dirty="0" err="1"/>
              <a:t>all</a:t>
            </a:r>
            <a:r>
              <a:rPr lang="it-IT" dirty="0"/>
              <a:t> the </a:t>
            </a:r>
            <a:r>
              <a:rPr lang="it-IT" dirty="0" err="1"/>
              <a:t>academic</a:t>
            </a:r>
            <a:r>
              <a:rPr lang="it-IT" dirty="0"/>
              <a:t>/ </a:t>
            </a:r>
            <a:r>
              <a:rPr lang="it-IT" dirty="0" err="1"/>
              <a:t>research</a:t>
            </a:r>
            <a:r>
              <a:rPr lang="it-IT" dirty="0"/>
              <a:t>/ </a:t>
            </a:r>
            <a:r>
              <a:rPr lang="it-IT" dirty="0" err="1"/>
              <a:t>reading</a:t>
            </a:r>
            <a:r>
              <a:rPr lang="it-IT" dirty="0"/>
              <a:t> </a:t>
            </a:r>
            <a:r>
              <a:rPr lang="it-IT" dirty="0" err="1"/>
              <a:t>about</a:t>
            </a:r>
            <a:r>
              <a:rPr lang="it-IT" dirty="0"/>
              <a:t> </a:t>
            </a:r>
            <a:r>
              <a:rPr lang="it-IT" dirty="0" err="1"/>
              <a:t>these</a:t>
            </a:r>
            <a:r>
              <a:rPr lang="it-IT" dirty="0"/>
              <a:t> </a:t>
            </a:r>
            <a:r>
              <a:rPr lang="it-IT" dirty="0" err="1"/>
              <a:t>things</a:t>
            </a:r>
            <a:r>
              <a:rPr lang="it-IT" dirty="0"/>
              <a:t> in the </a:t>
            </a:r>
            <a:r>
              <a:rPr lang="it-IT" dirty="0" err="1"/>
              <a:t>Bible</a:t>
            </a:r>
            <a:r>
              <a:rPr lang="it-IT" dirty="0"/>
              <a:t> and </a:t>
            </a:r>
            <a:r>
              <a:rPr lang="it-IT" dirty="0" err="1"/>
              <a:t>our</a:t>
            </a:r>
            <a:r>
              <a:rPr lang="it-IT" dirty="0"/>
              <a:t> </a:t>
            </a:r>
            <a:r>
              <a:rPr lang="it-IT" dirty="0" err="1"/>
              <a:t>beloved</a:t>
            </a:r>
            <a:r>
              <a:rPr lang="it-IT" dirty="0"/>
              <a:t> </a:t>
            </a:r>
            <a:r>
              <a:rPr lang="it-IT" dirty="0" err="1"/>
              <a:t>Fathers</a:t>
            </a:r>
            <a:r>
              <a:rPr lang="it-IT" dirty="0"/>
              <a:t>, I </a:t>
            </a:r>
            <a:r>
              <a:rPr lang="it-IT" dirty="0" err="1"/>
              <a:t>was</a:t>
            </a:r>
            <a:r>
              <a:rPr lang="it-IT" dirty="0"/>
              <a:t> </a:t>
            </a:r>
            <a:r>
              <a:rPr lang="it-IT" dirty="0" err="1"/>
              <a:t>quite</a:t>
            </a:r>
            <a:r>
              <a:rPr lang="it-IT" dirty="0"/>
              <a:t> </a:t>
            </a:r>
            <a:r>
              <a:rPr lang="it-IT" dirty="0" err="1"/>
              <a:t>unclear</a:t>
            </a:r>
            <a:r>
              <a:rPr lang="it-IT" dirty="0"/>
              <a:t> </a:t>
            </a:r>
            <a:r>
              <a:rPr lang="it-IT" dirty="0" err="1"/>
              <a:t>about</a:t>
            </a:r>
            <a:r>
              <a:rPr lang="it-IT" dirty="0"/>
              <a:t> </a:t>
            </a:r>
            <a:r>
              <a:rPr lang="it-IT" dirty="0" err="1"/>
              <a:t>what</a:t>
            </a:r>
            <a:r>
              <a:rPr lang="it-IT" dirty="0"/>
              <a:t> I </a:t>
            </a:r>
            <a:r>
              <a:rPr lang="it-IT" dirty="0" err="1"/>
              <a:t>myself</a:t>
            </a:r>
            <a:r>
              <a:rPr lang="it-IT" dirty="0"/>
              <a:t> </a:t>
            </a:r>
            <a:r>
              <a:rPr lang="it-IT" dirty="0" err="1"/>
              <a:t>actually</a:t>
            </a:r>
            <a:r>
              <a:rPr lang="it-IT" dirty="0"/>
              <a:t> </a:t>
            </a:r>
            <a:r>
              <a:rPr lang="it-IT" dirty="0" err="1"/>
              <a:t>believe</a:t>
            </a:r>
            <a:r>
              <a:rPr lang="it-IT" dirty="0"/>
              <a:t>, </a:t>
            </a:r>
            <a:r>
              <a:rPr lang="it-IT" dirty="0" err="1"/>
              <a:t>where</a:t>
            </a:r>
            <a:r>
              <a:rPr lang="it-IT" dirty="0"/>
              <a:t> </a:t>
            </a:r>
            <a:r>
              <a:rPr lang="it-IT" dirty="0" err="1"/>
              <a:t>my</a:t>
            </a:r>
            <a:r>
              <a:rPr lang="it-IT" dirty="0"/>
              <a:t> </a:t>
            </a:r>
            <a:r>
              <a:rPr lang="it-IT" dirty="0" err="1"/>
              <a:t>confidence</a:t>
            </a:r>
            <a:r>
              <a:rPr lang="it-IT" dirty="0"/>
              <a:t> </a:t>
            </a:r>
            <a:r>
              <a:rPr lang="it-IT" dirty="0" err="1"/>
              <a:t>lies</a:t>
            </a:r>
            <a:r>
              <a:rPr lang="it-IT" dirty="0"/>
              <a:t>.  For me </a:t>
            </a:r>
            <a:r>
              <a:rPr lang="it-IT" dirty="0" err="1"/>
              <a:t>academic</a:t>
            </a:r>
            <a:r>
              <a:rPr lang="it-IT" dirty="0"/>
              <a:t> </a:t>
            </a:r>
            <a:r>
              <a:rPr lang="it-IT" dirty="0" err="1"/>
              <a:t>study</a:t>
            </a:r>
            <a:r>
              <a:rPr lang="it-IT" dirty="0"/>
              <a:t> </a:t>
            </a:r>
            <a:r>
              <a:rPr lang="it-IT" dirty="0" err="1"/>
              <a:t>often</a:t>
            </a:r>
            <a:r>
              <a:rPr lang="it-IT" dirty="0"/>
              <a:t> </a:t>
            </a:r>
            <a:r>
              <a:rPr lang="it-IT" dirty="0" err="1"/>
              <a:t>feeds</a:t>
            </a:r>
            <a:r>
              <a:rPr lang="it-IT" dirty="0"/>
              <a:t> an </a:t>
            </a:r>
            <a:r>
              <a:rPr lang="it-IT" dirty="0" err="1"/>
              <a:t>unexamined</a:t>
            </a:r>
            <a:r>
              <a:rPr lang="it-IT" dirty="0"/>
              <a:t> </a:t>
            </a:r>
            <a:r>
              <a:rPr lang="it-IT" dirty="0" err="1"/>
              <a:t>scepticism</a:t>
            </a:r>
            <a:r>
              <a:rPr lang="it-IT" dirty="0"/>
              <a:t> </a:t>
            </a:r>
            <a:r>
              <a:rPr lang="it-IT" dirty="0" err="1"/>
              <a:t>simply</a:t>
            </a:r>
            <a:r>
              <a:rPr lang="it-IT" dirty="0"/>
              <a:t> </a:t>
            </a:r>
            <a:r>
              <a:rPr lang="it-IT" dirty="0" err="1"/>
              <a:t>because</a:t>
            </a:r>
            <a:r>
              <a:rPr lang="it-IT" dirty="0"/>
              <a:t> of </a:t>
            </a:r>
            <a:r>
              <a:rPr lang="it-IT" dirty="0" err="1"/>
              <a:t>not</a:t>
            </a:r>
            <a:r>
              <a:rPr lang="it-IT" dirty="0"/>
              <a:t> </a:t>
            </a:r>
            <a:r>
              <a:rPr lang="it-IT" dirty="0" err="1"/>
              <a:t>finding</a:t>
            </a:r>
            <a:r>
              <a:rPr lang="it-IT" dirty="0"/>
              <a:t> time for more personal </a:t>
            </a:r>
            <a:r>
              <a:rPr lang="it-IT" dirty="0" err="1"/>
              <a:t>reflection</a:t>
            </a:r>
            <a:r>
              <a:rPr lang="it-IT" dirty="0"/>
              <a:t>.   I </a:t>
            </a:r>
            <a:r>
              <a:rPr lang="it-IT" dirty="0" err="1"/>
              <a:t>have</a:t>
            </a:r>
            <a:r>
              <a:rPr lang="it-IT" dirty="0"/>
              <a:t> </a:t>
            </a:r>
            <a:r>
              <a:rPr lang="it-IT" dirty="0" err="1"/>
              <a:t>recently</a:t>
            </a:r>
            <a:r>
              <a:rPr lang="it-IT" dirty="0"/>
              <a:t> </a:t>
            </a:r>
            <a:r>
              <a:rPr lang="it-IT" dirty="0" err="1"/>
              <a:t>been</a:t>
            </a:r>
            <a:r>
              <a:rPr lang="it-IT" dirty="0"/>
              <a:t> </a:t>
            </a:r>
            <a:r>
              <a:rPr lang="it-IT" dirty="0" err="1"/>
              <a:t>emboldened</a:t>
            </a:r>
            <a:r>
              <a:rPr lang="it-IT" dirty="0"/>
              <a:t> to </a:t>
            </a:r>
            <a:r>
              <a:rPr lang="it-IT" dirty="0" err="1"/>
              <a:t>ask</a:t>
            </a:r>
            <a:r>
              <a:rPr lang="it-IT" dirty="0"/>
              <a:t> for help/ </a:t>
            </a:r>
            <a:r>
              <a:rPr lang="it-IT" dirty="0" err="1"/>
              <a:t>resonance</a:t>
            </a:r>
            <a:r>
              <a:rPr lang="it-IT" dirty="0"/>
              <a:t> from some of </a:t>
            </a:r>
            <a:r>
              <a:rPr lang="it-IT" dirty="0" err="1"/>
              <a:t>my</a:t>
            </a:r>
            <a:r>
              <a:rPr lang="it-IT" dirty="0"/>
              <a:t> </a:t>
            </a:r>
            <a:r>
              <a:rPr lang="it-IT" dirty="0" err="1"/>
              <a:t>patristics</a:t>
            </a:r>
            <a:r>
              <a:rPr lang="it-IT" dirty="0"/>
              <a:t> </a:t>
            </a:r>
            <a:r>
              <a:rPr lang="it-IT" dirty="0" err="1"/>
              <a:t>colleagues</a:t>
            </a:r>
            <a:r>
              <a:rPr lang="it-IT" dirty="0"/>
              <a:t>, and I </a:t>
            </a:r>
            <a:r>
              <a:rPr lang="it-IT" dirty="0" err="1"/>
              <a:t>am</a:t>
            </a:r>
            <a:r>
              <a:rPr lang="it-IT" dirty="0"/>
              <a:t> </a:t>
            </a:r>
            <a:r>
              <a:rPr lang="it-IT" dirty="0" err="1"/>
              <a:t>finding</a:t>
            </a:r>
            <a:r>
              <a:rPr lang="it-IT" dirty="0"/>
              <a:t> </a:t>
            </a:r>
            <a:r>
              <a:rPr lang="it-IT" dirty="0" err="1"/>
              <a:t>their</a:t>
            </a:r>
            <a:r>
              <a:rPr lang="it-IT" dirty="0"/>
              <a:t> personal </a:t>
            </a:r>
            <a:r>
              <a:rPr lang="it-IT" dirty="0" err="1"/>
              <a:t>reflections</a:t>
            </a:r>
            <a:r>
              <a:rPr lang="it-IT" dirty="0"/>
              <a:t> </a:t>
            </a:r>
            <a:r>
              <a:rPr lang="it-IT" dirty="0" err="1"/>
              <a:t>very</a:t>
            </a:r>
            <a:r>
              <a:rPr lang="it-IT" dirty="0"/>
              <a:t> </a:t>
            </a:r>
            <a:r>
              <a:rPr lang="it-IT" dirty="0" err="1"/>
              <a:t>supportive</a:t>
            </a:r>
            <a:r>
              <a:rPr lang="it-IT" dirty="0"/>
              <a:t> and </a:t>
            </a:r>
            <a:r>
              <a:rPr lang="it-IT" dirty="0" err="1"/>
              <a:t>helpful</a:t>
            </a:r>
            <a:r>
              <a:rPr lang="it-IT" dirty="0"/>
              <a:t>.  I </a:t>
            </a:r>
            <a:r>
              <a:rPr lang="it-IT" dirty="0" err="1"/>
              <a:t>wonder</a:t>
            </a:r>
            <a:r>
              <a:rPr lang="it-IT" dirty="0"/>
              <a:t> </a:t>
            </a:r>
            <a:r>
              <a:rPr lang="it-IT" dirty="0" err="1"/>
              <a:t>if</a:t>
            </a:r>
            <a:r>
              <a:rPr lang="it-IT" dirty="0"/>
              <a:t> </a:t>
            </a:r>
            <a:r>
              <a:rPr lang="it-IT" dirty="0" err="1"/>
              <a:t>you</a:t>
            </a:r>
            <a:r>
              <a:rPr lang="it-IT" dirty="0"/>
              <a:t> </a:t>
            </a:r>
            <a:r>
              <a:rPr lang="it-IT" dirty="0" err="1"/>
              <a:t>would</a:t>
            </a:r>
            <a:r>
              <a:rPr lang="it-IT" dirty="0"/>
              <a:t> be </a:t>
            </a:r>
            <a:r>
              <a:rPr lang="it-IT" dirty="0" err="1"/>
              <a:t>willing</a:t>
            </a:r>
            <a:r>
              <a:rPr lang="it-IT" dirty="0"/>
              <a:t> to share some of </a:t>
            </a:r>
            <a:r>
              <a:rPr lang="it-IT" dirty="0" err="1"/>
              <a:t>your</a:t>
            </a:r>
            <a:r>
              <a:rPr lang="it-IT" dirty="0"/>
              <a:t> personal </a:t>
            </a:r>
            <a:r>
              <a:rPr lang="it-IT" dirty="0" err="1"/>
              <a:t>reflections</a:t>
            </a:r>
            <a:r>
              <a:rPr lang="it-IT" dirty="0"/>
              <a:t> with me?</a:t>
            </a:r>
          </a:p>
        </p:txBody>
      </p:sp>
    </p:spTree>
    <p:extLst>
      <p:ext uri="{BB962C8B-B14F-4D97-AF65-F5344CB8AC3E}">
        <p14:creationId xmlns:p14="http://schemas.microsoft.com/office/powerpoint/2010/main" val="2617651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della mia amica </a:t>
            </a:r>
            <a:r>
              <a:rPr lang="it-IT" dirty="0" err="1" smtClean="0"/>
              <a:t>J</a:t>
            </a:r>
            <a:r>
              <a:rPr lang="it-IT" dirty="0" smtClean="0"/>
              <a:t>.</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a:t>Gregorio </a:t>
            </a:r>
            <a:r>
              <a:rPr lang="it-IT" dirty="0" err="1"/>
              <a:t>is</a:t>
            </a:r>
            <a:r>
              <a:rPr lang="it-IT" dirty="0"/>
              <a:t> of </a:t>
            </a:r>
            <a:r>
              <a:rPr lang="it-IT" dirty="0" err="1"/>
              <a:t>course</a:t>
            </a:r>
            <a:r>
              <a:rPr lang="it-IT" dirty="0"/>
              <a:t> a big help.  </a:t>
            </a:r>
            <a:r>
              <a:rPr lang="it-IT" dirty="0" err="1"/>
              <a:t>One</a:t>
            </a:r>
            <a:r>
              <a:rPr lang="it-IT" dirty="0"/>
              <a:t> </a:t>
            </a:r>
            <a:r>
              <a:rPr lang="it-IT" dirty="0" err="1"/>
              <a:t>specific</a:t>
            </a:r>
            <a:r>
              <a:rPr lang="it-IT" dirty="0"/>
              <a:t> </a:t>
            </a:r>
            <a:r>
              <a:rPr lang="it-IT" dirty="0" err="1"/>
              <a:t>question</a:t>
            </a:r>
            <a:r>
              <a:rPr lang="it-IT" dirty="0"/>
              <a:t>: I </a:t>
            </a:r>
            <a:r>
              <a:rPr lang="it-IT" dirty="0" err="1"/>
              <a:t>am</a:t>
            </a:r>
            <a:r>
              <a:rPr lang="it-IT" dirty="0"/>
              <a:t> so </a:t>
            </a:r>
            <a:r>
              <a:rPr lang="it-IT" dirty="0" err="1"/>
              <a:t>much</a:t>
            </a:r>
            <a:r>
              <a:rPr lang="it-IT" dirty="0"/>
              <a:t> more </a:t>
            </a:r>
            <a:r>
              <a:rPr lang="it-IT" dirty="0" err="1"/>
              <a:t>attracted</a:t>
            </a:r>
            <a:r>
              <a:rPr lang="it-IT" dirty="0"/>
              <a:t> to </a:t>
            </a:r>
            <a:r>
              <a:rPr lang="it-IT" dirty="0" err="1"/>
              <a:t>his</a:t>
            </a:r>
            <a:r>
              <a:rPr lang="it-IT" dirty="0"/>
              <a:t> </a:t>
            </a:r>
            <a:r>
              <a:rPr lang="it-IT" dirty="0" err="1"/>
              <a:t>vision</a:t>
            </a:r>
            <a:r>
              <a:rPr lang="it-IT" dirty="0"/>
              <a:t> of </a:t>
            </a:r>
            <a:r>
              <a:rPr lang="it-IT" dirty="0" err="1"/>
              <a:t>our</a:t>
            </a:r>
            <a:r>
              <a:rPr lang="it-IT" dirty="0"/>
              <a:t> </a:t>
            </a:r>
            <a:r>
              <a:rPr lang="it-IT" dirty="0" err="1"/>
              <a:t>eschatological</a:t>
            </a:r>
            <a:r>
              <a:rPr lang="it-IT" dirty="0"/>
              <a:t> fate </a:t>
            </a:r>
            <a:r>
              <a:rPr lang="it-IT" dirty="0" err="1"/>
              <a:t>as</a:t>
            </a:r>
            <a:r>
              <a:rPr lang="it-IT" dirty="0"/>
              <a:t> </a:t>
            </a:r>
            <a:r>
              <a:rPr lang="it-IT" dirty="0" err="1"/>
              <a:t>being</a:t>
            </a:r>
            <a:r>
              <a:rPr lang="it-IT" dirty="0"/>
              <a:t> </a:t>
            </a:r>
            <a:r>
              <a:rPr lang="it-IT" dirty="0" err="1"/>
              <a:t>caught</a:t>
            </a:r>
            <a:r>
              <a:rPr lang="it-IT" dirty="0"/>
              <a:t> up in the love </a:t>
            </a:r>
            <a:r>
              <a:rPr lang="it-IT" i="1" dirty="0"/>
              <a:t>for</a:t>
            </a:r>
            <a:r>
              <a:rPr lang="it-IT" dirty="0"/>
              <a:t> </a:t>
            </a:r>
            <a:r>
              <a:rPr lang="it-IT" dirty="0" err="1"/>
              <a:t>God</a:t>
            </a:r>
            <a:r>
              <a:rPr lang="it-IT" dirty="0"/>
              <a:t> and love </a:t>
            </a:r>
            <a:r>
              <a:rPr lang="it-IT" dirty="0" err="1"/>
              <a:t>coming</a:t>
            </a:r>
            <a:r>
              <a:rPr lang="it-IT" dirty="0"/>
              <a:t> </a:t>
            </a:r>
            <a:r>
              <a:rPr lang="it-IT" i="1" dirty="0"/>
              <a:t>from</a:t>
            </a:r>
            <a:r>
              <a:rPr lang="it-IT" dirty="0"/>
              <a:t> </a:t>
            </a:r>
            <a:r>
              <a:rPr lang="it-IT" dirty="0" err="1"/>
              <a:t>God</a:t>
            </a:r>
            <a:r>
              <a:rPr lang="it-IT" dirty="0"/>
              <a:t> – </a:t>
            </a:r>
            <a:r>
              <a:rPr lang="it-IT" dirty="0" err="1"/>
              <a:t>much</a:t>
            </a:r>
            <a:r>
              <a:rPr lang="it-IT" dirty="0"/>
              <a:t> more </a:t>
            </a:r>
            <a:r>
              <a:rPr lang="it-IT" dirty="0" err="1"/>
              <a:t>than</a:t>
            </a:r>
            <a:r>
              <a:rPr lang="it-IT" dirty="0"/>
              <a:t> I </a:t>
            </a:r>
            <a:r>
              <a:rPr lang="it-IT" dirty="0" err="1"/>
              <a:t>am</a:t>
            </a:r>
            <a:r>
              <a:rPr lang="it-IT" dirty="0"/>
              <a:t> </a:t>
            </a:r>
            <a:r>
              <a:rPr lang="it-IT" dirty="0" err="1"/>
              <a:t>attracted</a:t>
            </a:r>
            <a:r>
              <a:rPr lang="it-IT" dirty="0"/>
              <a:t> to </a:t>
            </a:r>
            <a:r>
              <a:rPr lang="it-IT" dirty="0" err="1"/>
              <a:t>views</a:t>
            </a:r>
            <a:r>
              <a:rPr lang="it-IT" dirty="0"/>
              <a:t> of the future life </a:t>
            </a:r>
            <a:r>
              <a:rPr lang="it-IT" dirty="0" err="1"/>
              <a:t>that</a:t>
            </a:r>
            <a:r>
              <a:rPr lang="it-IT" dirty="0"/>
              <a:t> focus on </a:t>
            </a:r>
            <a:r>
              <a:rPr lang="it-IT" dirty="0" err="1"/>
              <a:t>heaven</a:t>
            </a:r>
            <a:r>
              <a:rPr lang="it-IT" dirty="0"/>
              <a:t> and </a:t>
            </a:r>
            <a:r>
              <a:rPr lang="it-IT" dirty="0" err="1"/>
              <a:t>hell</a:t>
            </a:r>
            <a:r>
              <a:rPr lang="it-IT" dirty="0"/>
              <a:t> in </a:t>
            </a:r>
            <a:r>
              <a:rPr lang="it-IT" dirty="0" err="1"/>
              <a:t>terms</a:t>
            </a:r>
            <a:r>
              <a:rPr lang="it-IT" dirty="0"/>
              <a:t> of </a:t>
            </a:r>
            <a:r>
              <a:rPr lang="it-IT" dirty="0" err="1"/>
              <a:t>punishment</a:t>
            </a:r>
            <a:r>
              <a:rPr lang="it-IT" dirty="0"/>
              <a:t> and </a:t>
            </a:r>
            <a:r>
              <a:rPr lang="it-IT" dirty="0" err="1"/>
              <a:t>reward</a:t>
            </a:r>
            <a:r>
              <a:rPr lang="it-IT" dirty="0"/>
              <a:t>, </a:t>
            </a:r>
            <a:r>
              <a:rPr lang="it-IT" dirty="0" err="1"/>
              <a:t>getting</a:t>
            </a:r>
            <a:r>
              <a:rPr lang="it-IT" dirty="0"/>
              <a:t> in or </a:t>
            </a:r>
            <a:r>
              <a:rPr lang="it-IT" dirty="0" err="1"/>
              <a:t>being</a:t>
            </a:r>
            <a:r>
              <a:rPr lang="it-IT" dirty="0"/>
              <a:t> </a:t>
            </a:r>
            <a:r>
              <a:rPr lang="it-IT" dirty="0" err="1"/>
              <a:t>excluded</a:t>
            </a:r>
            <a:r>
              <a:rPr lang="it-IT" dirty="0"/>
              <a:t> etc. … Or </a:t>
            </a:r>
            <a:r>
              <a:rPr lang="it-IT" dirty="0" err="1"/>
              <a:t>even</a:t>
            </a:r>
            <a:r>
              <a:rPr lang="it-IT" dirty="0"/>
              <a:t> </a:t>
            </a:r>
            <a:r>
              <a:rPr lang="it-IT" dirty="0" err="1"/>
              <a:t>than</a:t>
            </a:r>
            <a:r>
              <a:rPr lang="it-IT" dirty="0"/>
              <a:t> </a:t>
            </a:r>
            <a:r>
              <a:rPr lang="it-IT" dirty="0" err="1"/>
              <a:t>Clement’s</a:t>
            </a:r>
            <a:r>
              <a:rPr lang="it-IT" dirty="0"/>
              <a:t> </a:t>
            </a:r>
            <a:r>
              <a:rPr lang="it-IT" dirty="0" err="1"/>
              <a:t>vision</a:t>
            </a:r>
            <a:r>
              <a:rPr lang="it-IT" dirty="0"/>
              <a:t> of </a:t>
            </a:r>
            <a:r>
              <a:rPr lang="it-IT" i="1" dirty="0" err="1"/>
              <a:t>many</a:t>
            </a:r>
            <a:r>
              <a:rPr lang="it-IT" i="1" dirty="0"/>
              <a:t> </a:t>
            </a:r>
            <a:r>
              <a:rPr lang="it-IT" i="1" dirty="0" err="1"/>
              <a:t>mansions</a:t>
            </a:r>
            <a:r>
              <a:rPr lang="it-IT" dirty="0"/>
              <a:t> [John 14] in </a:t>
            </a:r>
            <a:r>
              <a:rPr lang="it-IT" dirty="0" err="1"/>
              <a:t>terms</a:t>
            </a:r>
            <a:r>
              <a:rPr lang="it-IT" dirty="0"/>
              <a:t> of </a:t>
            </a:r>
            <a:r>
              <a:rPr lang="it-IT" dirty="0" err="1"/>
              <a:t>gradations</a:t>
            </a:r>
            <a:r>
              <a:rPr lang="it-IT" dirty="0"/>
              <a:t> of </a:t>
            </a:r>
            <a:r>
              <a:rPr lang="it-IT" dirty="0" err="1"/>
              <a:t>heavenly</a:t>
            </a:r>
            <a:r>
              <a:rPr lang="it-IT" dirty="0"/>
              <a:t> </a:t>
            </a:r>
            <a:r>
              <a:rPr lang="it-IT" dirty="0" err="1"/>
              <a:t>rewards</a:t>
            </a:r>
            <a:r>
              <a:rPr lang="it-IT" dirty="0"/>
              <a:t>, in </a:t>
            </a:r>
            <a:r>
              <a:rPr lang="it-IT" dirty="0" err="1"/>
              <a:t>accordance</a:t>
            </a:r>
            <a:r>
              <a:rPr lang="it-IT" dirty="0"/>
              <a:t> with </a:t>
            </a:r>
            <a:r>
              <a:rPr lang="it-IT" dirty="0" err="1"/>
              <a:t>our</a:t>
            </a:r>
            <a:r>
              <a:rPr lang="it-IT" dirty="0"/>
              <a:t> </a:t>
            </a:r>
            <a:r>
              <a:rPr lang="it-IT" dirty="0" err="1"/>
              <a:t>intellectual</a:t>
            </a:r>
            <a:r>
              <a:rPr lang="it-IT" dirty="0"/>
              <a:t> and moral </a:t>
            </a:r>
            <a:r>
              <a:rPr lang="it-IT" dirty="0" err="1" smtClean="0"/>
              <a:t>accomplishments</a:t>
            </a:r>
            <a:r>
              <a:rPr lang="it-IT" dirty="0"/>
              <a:t>.</a:t>
            </a:r>
            <a:r>
              <a:rPr lang="it-IT" dirty="0" smtClean="0"/>
              <a:t> </a:t>
            </a:r>
            <a:r>
              <a:rPr lang="it-IT" dirty="0" err="1"/>
              <a:t>Those</a:t>
            </a:r>
            <a:r>
              <a:rPr lang="it-IT" dirty="0"/>
              <a:t> </a:t>
            </a:r>
            <a:r>
              <a:rPr lang="it-IT" dirty="0" err="1"/>
              <a:t>visions</a:t>
            </a:r>
            <a:r>
              <a:rPr lang="it-IT" dirty="0"/>
              <a:t> do </a:t>
            </a:r>
            <a:r>
              <a:rPr lang="it-IT" dirty="0" err="1"/>
              <a:t>not</a:t>
            </a:r>
            <a:r>
              <a:rPr lang="it-IT" dirty="0"/>
              <a:t> </a:t>
            </a:r>
            <a:r>
              <a:rPr lang="it-IT" dirty="0" err="1"/>
              <a:t>speak</a:t>
            </a:r>
            <a:r>
              <a:rPr lang="it-IT" dirty="0"/>
              <a:t> to me. </a:t>
            </a:r>
            <a:r>
              <a:rPr lang="it-IT" dirty="0" err="1"/>
              <a:t>What</a:t>
            </a:r>
            <a:r>
              <a:rPr lang="it-IT" dirty="0"/>
              <a:t> do </a:t>
            </a:r>
            <a:r>
              <a:rPr lang="it-IT" dirty="0" err="1"/>
              <a:t>you</a:t>
            </a:r>
            <a:r>
              <a:rPr lang="it-IT" dirty="0"/>
              <a:t> </a:t>
            </a:r>
            <a:r>
              <a:rPr lang="it-IT" dirty="0" err="1"/>
              <a:t>think</a:t>
            </a:r>
            <a:r>
              <a:rPr lang="it-IT" dirty="0"/>
              <a:t> are some of the </a:t>
            </a:r>
            <a:r>
              <a:rPr lang="it-IT" dirty="0" err="1"/>
              <a:t>clearest</a:t>
            </a:r>
            <a:r>
              <a:rPr lang="it-IT" dirty="0"/>
              <a:t> </a:t>
            </a:r>
            <a:r>
              <a:rPr lang="it-IT" dirty="0" err="1"/>
              <a:t>passages</a:t>
            </a:r>
            <a:r>
              <a:rPr lang="it-IT" dirty="0"/>
              <a:t> </a:t>
            </a:r>
            <a:r>
              <a:rPr lang="it-IT" dirty="0" err="1"/>
              <a:t>where</a:t>
            </a:r>
            <a:r>
              <a:rPr lang="it-IT" dirty="0"/>
              <a:t> G </a:t>
            </a:r>
            <a:r>
              <a:rPr lang="it-IT" dirty="0" err="1"/>
              <a:t>puts</a:t>
            </a:r>
            <a:r>
              <a:rPr lang="it-IT" dirty="0"/>
              <a:t> </a:t>
            </a:r>
            <a:r>
              <a:rPr lang="it-IT" dirty="0" err="1"/>
              <a:t>forth</a:t>
            </a:r>
            <a:r>
              <a:rPr lang="it-IT" dirty="0"/>
              <a:t> </a:t>
            </a:r>
            <a:r>
              <a:rPr lang="it-IT" dirty="0" err="1"/>
              <a:t>this</a:t>
            </a:r>
            <a:r>
              <a:rPr lang="it-IT" dirty="0"/>
              <a:t> </a:t>
            </a:r>
            <a:r>
              <a:rPr lang="it-IT" dirty="0" err="1"/>
              <a:t>vision</a:t>
            </a:r>
            <a:r>
              <a:rPr lang="it-IT" dirty="0"/>
              <a:t> of </a:t>
            </a:r>
            <a:r>
              <a:rPr lang="it-IT" dirty="0" err="1"/>
              <a:t>nearness</a:t>
            </a:r>
            <a:r>
              <a:rPr lang="it-IT" dirty="0"/>
              <a:t> to </a:t>
            </a:r>
            <a:r>
              <a:rPr lang="it-IT" dirty="0" err="1"/>
              <a:t>God</a:t>
            </a:r>
            <a:r>
              <a:rPr lang="it-IT" dirty="0"/>
              <a:t> and </a:t>
            </a:r>
            <a:r>
              <a:rPr lang="it-IT" dirty="0" err="1"/>
              <a:t>inclusion</a:t>
            </a:r>
            <a:r>
              <a:rPr lang="it-IT" dirty="0"/>
              <a:t> in the </a:t>
            </a:r>
            <a:r>
              <a:rPr lang="it-IT" dirty="0" err="1"/>
              <a:t>splendours</a:t>
            </a:r>
            <a:r>
              <a:rPr lang="it-IT" dirty="0"/>
              <a:t> of divine love </a:t>
            </a:r>
            <a:r>
              <a:rPr lang="it-IT" dirty="0" err="1"/>
              <a:t>as</a:t>
            </a:r>
            <a:r>
              <a:rPr lang="it-IT" dirty="0"/>
              <a:t> the ultimate </a:t>
            </a:r>
            <a:r>
              <a:rPr lang="it-IT" dirty="0" err="1"/>
              <a:t>reason</a:t>
            </a:r>
            <a:r>
              <a:rPr lang="it-IT" dirty="0"/>
              <a:t> for </a:t>
            </a:r>
            <a:r>
              <a:rPr lang="it-IT" dirty="0" err="1"/>
              <a:t>our</a:t>
            </a:r>
            <a:r>
              <a:rPr lang="it-IT" dirty="0"/>
              <a:t> </a:t>
            </a:r>
            <a:r>
              <a:rPr lang="it-IT" dirty="0" err="1"/>
              <a:t>existence</a:t>
            </a:r>
            <a:r>
              <a:rPr lang="it-IT" dirty="0"/>
              <a:t> and </a:t>
            </a:r>
            <a:r>
              <a:rPr lang="it-IT" dirty="0" err="1"/>
              <a:t>our</a:t>
            </a:r>
            <a:r>
              <a:rPr lang="it-IT" dirty="0"/>
              <a:t> future </a:t>
            </a:r>
            <a:r>
              <a:rPr lang="it-IT" dirty="0" err="1"/>
              <a:t>hope</a:t>
            </a:r>
            <a:r>
              <a:rPr lang="it-IT" dirty="0"/>
              <a:t>?</a:t>
            </a:r>
          </a:p>
        </p:txBody>
      </p:sp>
    </p:spTree>
    <p:extLst>
      <p:ext uri="{BB962C8B-B14F-4D97-AF65-F5344CB8AC3E}">
        <p14:creationId xmlns:p14="http://schemas.microsoft.com/office/powerpoint/2010/main" val="1004511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err="1" smtClean="0"/>
              <a:t>Gv</a:t>
            </a:r>
            <a:r>
              <a:rPr lang="it-IT" dirty="0" smtClean="0"/>
              <a:t> 1,14:</a:t>
            </a:r>
          </a:p>
          <a:p>
            <a:pPr marL="0" indent="0">
              <a:buNone/>
            </a:pPr>
            <a:r>
              <a:rPr lang="it-IT" dirty="0" smtClean="0"/>
              <a:t>[</a:t>
            </a:r>
            <a:r>
              <a:rPr lang="it-IT" dirty="0"/>
              <a:t>14] E il Verbo si fece carne </a:t>
            </a:r>
          </a:p>
          <a:p>
            <a:pPr marL="0" indent="0">
              <a:buNone/>
            </a:pPr>
            <a:r>
              <a:rPr lang="it-IT" dirty="0"/>
              <a:t>e venne ad abitare in mezzo a noi; e noi vedemmo la sua gloria, </a:t>
            </a:r>
          </a:p>
          <a:p>
            <a:pPr marL="0" indent="0">
              <a:buNone/>
            </a:pPr>
            <a:r>
              <a:rPr lang="it-IT" dirty="0"/>
              <a:t>gloria come di unigenito dal Padre, </a:t>
            </a:r>
          </a:p>
          <a:p>
            <a:pPr marL="0" indent="0">
              <a:buNone/>
            </a:pPr>
            <a:r>
              <a:rPr lang="it-IT" dirty="0"/>
              <a:t>pieno di grazia e di verità. </a:t>
            </a:r>
            <a:endParaRPr lang="it-IT" dirty="0" smtClean="0"/>
          </a:p>
          <a:p>
            <a:pPr marL="0" indent="0">
              <a:buNone/>
            </a:pPr>
            <a:endParaRPr lang="it-IT" sz="2200" dirty="0"/>
          </a:p>
          <a:p>
            <a:pPr marL="0" indent="0" algn="ctr">
              <a:buNone/>
            </a:pPr>
            <a:r>
              <a:rPr lang="it-IT" dirty="0" smtClean="0">
                <a:solidFill>
                  <a:srgbClr val="0000FF"/>
                </a:solidFill>
              </a:rPr>
              <a:t>ciò che è specificamente cristiano </a:t>
            </a:r>
          </a:p>
          <a:p>
            <a:pPr marL="0" indent="0" algn="ctr">
              <a:buNone/>
            </a:pPr>
            <a:r>
              <a:rPr lang="it-IT" dirty="0" smtClean="0">
                <a:solidFill>
                  <a:srgbClr val="0000FF"/>
                </a:solidFill>
              </a:rPr>
              <a:t>non è la divinizzazione dell’uomo, </a:t>
            </a:r>
          </a:p>
          <a:p>
            <a:pPr marL="0" indent="0" algn="ctr">
              <a:buNone/>
            </a:pPr>
            <a:r>
              <a:rPr lang="it-IT" dirty="0" smtClean="0">
                <a:solidFill>
                  <a:srgbClr val="0000FF"/>
                </a:solidFill>
              </a:rPr>
              <a:t>ma l’</a:t>
            </a:r>
            <a:r>
              <a:rPr lang="it-IT" i="1" dirty="0" smtClean="0">
                <a:solidFill>
                  <a:srgbClr val="0000FF"/>
                </a:solidFill>
              </a:rPr>
              <a:t>umanizzazione</a:t>
            </a:r>
            <a:r>
              <a:rPr lang="it-IT" dirty="0" smtClean="0">
                <a:solidFill>
                  <a:srgbClr val="0000FF"/>
                </a:solidFill>
              </a:rPr>
              <a:t> di Dio</a:t>
            </a:r>
            <a:endParaRPr lang="it-IT" dirty="0">
              <a:solidFill>
                <a:srgbClr val="0000FF"/>
              </a:solidFill>
            </a:endParaRPr>
          </a:p>
        </p:txBody>
      </p:sp>
    </p:spTree>
    <p:extLst>
      <p:ext uri="{BB962C8B-B14F-4D97-AF65-F5344CB8AC3E}">
        <p14:creationId xmlns:p14="http://schemas.microsoft.com/office/powerpoint/2010/main" val="144739536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lnSpcReduction="10000"/>
          </a:bodyPr>
          <a:lstStyle/>
          <a:p>
            <a:pPr marL="0" indent="0">
              <a:buNone/>
            </a:pPr>
            <a:endParaRPr lang="it-IT" sz="2200" dirty="0"/>
          </a:p>
          <a:p>
            <a:pPr marL="0" indent="0" algn="ctr">
              <a:buNone/>
            </a:pPr>
            <a:r>
              <a:rPr lang="it-IT" dirty="0" smtClean="0">
                <a:solidFill>
                  <a:srgbClr val="0000FF"/>
                </a:solidFill>
              </a:rPr>
              <a:t>ciò che è specificamente cristiano </a:t>
            </a:r>
          </a:p>
          <a:p>
            <a:pPr marL="0" indent="0" algn="ctr">
              <a:buNone/>
            </a:pPr>
            <a:r>
              <a:rPr lang="it-IT" dirty="0" smtClean="0">
                <a:solidFill>
                  <a:srgbClr val="0000FF"/>
                </a:solidFill>
              </a:rPr>
              <a:t>non è la divinizzazione dell’uomo, </a:t>
            </a:r>
          </a:p>
          <a:p>
            <a:pPr marL="0" indent="0" algn="ctr">
              <a:buNone/>
            </a:pPr>
            <a:r>
              <a:rPr lang="it-IT" dirty="0" smtClean="0">
                <a:solidFill>
                  <a:srgbClr val="0000FF"/>
                </a:solidFill>
              </a:rPr>
              <a:t>ma l’</a:t>
            </a:r>
            <a:r>
              <a:rPr lang="it-IT" i="1" dirty="0" smtClean="0">
                <a:solidFill>
                  <a:srgbClr val="0000FF"/>
                </a:solidFill>
              </a:rPr>
              <a:t>umanizzazione</a:t>
            </a:r>
            <a:r>
              <a:rPr lang="it-IT" dirty="0" smtClean="0">
                <a:solidFill>
                  <a:srgbClr val="0000FF"/>
                </a:solidFill>
              </a:rPr>
              <a:t> di Dio</a:t>
            </a:r>
          </a:p>
          <a:p>
            <a:pPr marL="0" indent="0" algn="ctr">
              <a:buNone/>
            </a:pPr>
            <a:endParaRPr lang="it-IT" dirty="0">
              <a:solidFill>
                <a:srgbClr val="0000FF"/>
              </a:solidFill>
            </a:endParaRPr>
          </a:p>
          <a:p>
            <a:pPr marL="0" indent="0">
              <a:buNone/>
            </a:pPr>
            <a:r>
              <a:rPr lang="it-IT" dirty="0" smtClean="0"/>
              <a:t>Dio “prende la natura di servo”: carne e sangue, soffre e gioisce – come me, cresce, si nutre, si affeziona, muore.</a:t>
            </a:r>
            <a:r>
              <a:rPr lang="it-IT" dirty="0"/>
              <a:t> </a:t>
            </a:r>
            <a:r>
              <a:rPr lang="it-IT" dirty="0" smtClean="0"/>
              <a:t>Dio salva, sana...</a:t>
            </a:r>
          </a:p>
          <a:p>
            <a:pPr marL="0" indent="0" algn="ctr">
              <a:buNone/>
            </a:pPr>
            <a:r>
              <a:rPr lang="it-IT" dirty="0" smtClean="0">
                <a:solidFill>
                  <a:srgbClr val="3366FF"/>
                </a:solidFill>
              </a:rPr>
              <a:t>ENTRA </a:t>
            </a:r>
            <a:r>
              <a:rPr lang="it-IT" dirty="0" smtClean="0">
                <a:solidFill>
                  <a:srgbClr val="3366FF"/>
                </a:solidFill>
              </a:rPr>
              <a:t>IN RAPPORTO CON </a:t>
            </a:r>
            <a:r>
              <a:rPr lang="it-IT" dirty="0" smtClean="0">
                <a:solidFill>
                  <a:srgbClr val="3366FF"/>
                </a:solidFill>
              </a:rPr>
              <a:t>ME, CON </a:t>
            </a:r>
            <a:r>
              <a:rPr lang="it-IT" dirty="0" smtClean="0">
                <a:solidFill>
                  <a:srgbClr val="3366FF"/>
                </a:solidFill>
              </a:rPr>
              <a:t>NOI</a:t>
            </a:r>
            <a:endParaRPr lang="it-IT" dirty="0" smtClean="0">
              <a:solidFill>
                <a:srgbClr val="3366FF"/>
              </a:solidFill>
            </a:endParaRPr>
          </a:p>
          <a:p>
            <a:pPr marL="0" indent="0">
              <a:buNone/>
            </a:pPr>
            <a:endParaRPr lang="it-IT" dirty="0"/>
          </a:p>
        </p:txBody>
      </p:sp>
    </p:spTree>
    <p:extLst>
      <p:ext uri="{BB962C8B-B14F-4D97-AF65-F5344CB8AC3E}">
        <p14:creationId xmlns:p14="http://schemas.microsoft.com/office/powerpoint/2010/main" val="4711221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a:bodyPr>
          <a:lstStyle/>
          <a:p>
            <a:pPr marL="0" indent="0">
              <a:buNone/>
            </a:pPr>
            <a:endParaRPr lang="it-IT" sz="2200" dirty="0"/>
          </a:p>
          <a:p>
            <a:pPr marL="0" indent="0" algn="ctr">
              <a:buNone/>
            </a:pPr>
            <a:r>
              <a:rPr lang="it-IT" dirty="0" smtClean="0">
                <a:solidFill>
                  <a:srgbClr val="0000FF"/>
                </a:solidFill>
              </a:rPr>
              <a:t>Gesù è il </a:t>
            </a:r>
            <a:r>
              <a:rPr lang="it-IT" i="1" dirty="0" smtClean="0">
                <a:solidFill>
                  <a:srgbClr val="0000FF"/>
                </a:solidFill>
              </a:rPr>
              <a:t>Figlio</a:t>
            </a:r>
            <a:r>
              <a:rPr lang="it-IT" dirty="0" smtClean="0">
                <a:solidFill>
                  <a:srgbClr val="0000FF"/>
                </a:solidFill>
              </a:rPr>
              <a:t> del Padre</a:t>
            </a:r>
            <a:endParaRPr lang="it-IT" dirty="0">
              <a:solidFill>
                <a:srgbClr val="0000FF"/>
              </a:solidFill>
            </a:endParaRPr>
          </a:p>
          <a:p>
            <a:pPr marL="0" indent="0" algn="ctr">
              <a:buNone/>
            </a:pPr>
            <a:r>
              <a:rPr lang="it-IT" dirty="0" smtClean="0">
                <a:solidFill>
                  <a:srgbClr val="0000FF"/>
                </a:solidFill>
              </a:rPr>
              <a:t>il Dio di Gesù Cristo </a:t>
            </a:r>
            <a:r>
              <a:rPr lang="it-IT" i="1" dirty="0" smtClean="0">
                <a:solidFill>
                  <a:srgbClr val="0000FF"/>
                </a:solidFill>
              </a:rPr>
              <a:t>è suo</a:t>
            </a:r>
            <a:r>
              <a:rPr lang="it-IT" dirty="0" smtClean="0">
                <a:solidFill>
                  <a:srgbClr val="0000FF"/>
                </a:solidFill>
              </a:rPr>
              <a:t> </a:t>
            </a:r>
            <a:r>
              <a:rPr lang="it-IT" i="1" dirty="0" smtClean="0">
                <a:solidFill>
                  <a:srgbClr val="0000FF"/>
                </a:solidFill>
              </a:rPr>
              <a:t>Padre </a:t>
            </a:r>
          </a:p>
          <a:p>
            <a:pPr marL="0" indent="0" algn="ctr">
              <a:buNone/>
            </a:pPr>
            <a:r>
              <a:rPr lang="it-IT" dirty="0" smtClean="0">
                <a:solidFill>
                  <a:srgbClr val="0000FF"/>
                </a:solidFill>
              </a:rPr>
              <a:t>(intimità di Dio, immanenza divina)</a:t>
            </a:r>
          </a:p>
          <a:p>
            <a:pPr marL="0" indent="0" algn="ctr">
              <a:buNone/>
            </a:pPr>
            <a:r>
              <a:rPr lang="it-IT" dirty="0" smtClean="0">
                <a:solidFill>
                  <a:srgbClr val="0000FF"/>
                </a:solidFill>
              </a:rPr>
              <a:t>uno perché trino</a:t>
            </a:r>
          </a:p>
          <a:p>
            <a:pPr marL="0" indent="0">
              <a:buNone/>
            </a:pPr>
            <a:endParaRPr lang="it-IT" dirty="0" smtClean="0"/>
          </a:p>
          <a:p>
            <a:pPr marL="0" indent="0">
              <a:buNone/>
            </a:pPr>
            <a:r>
              <a:rPr lang="it-IT" dirty="0" smtClean="0"/>
              <a:t>il trattato su Dio è unito </a:t>
            </a:r>
            <a:r>
              <a:rPr lang="it-IT" i="1" dirty="0" smtClean="0"/>
              <a:t>dal di dentro </a:t>
            </a:r>
            <a:r>
              <a:rPr lang="it-IT" dirty="0" smtClean="0"/>
              <a:t>al trattato su Cristo</a:t>
            </a:r>
          </a:p>
        </p:txBody>
      </p:sp>
    </p:spTree>
    <p:extLst>
      <p:ext uri="{BB962C8B-B14F-4D97-AF65-F5344CB8AC3E}">
        <p14:creationId xmlns:p14="http://schemas.microsoft.com/office/powerpoint/2010/main" val="419042774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Gregorio di </a:t>
            </a:r>
            <a:r>
              <a:rPr lang="it-IT" sz="3200" dirty="0" err="1" smtClean="0"/>
              <a:t>Nissa</a:t>
            </a:r>
            <a:r>
              <a:rPr lang="it-IT" sz="3200" i="1" dirty="0" smtClean="0"/>
              <a:t>, La grande Catechesi (Or </a:t>
            </a:r>
            <a:r>
              <a:rPr lang="it-IT" sz="3200" i="1" dirty="0" err="1"/>
              <a:t>cat</a:t>
            </a:r>
            <a:r>
              <a:rPr lang="it-IT" sz="3200" i="1" dirty="0"/>
              <a:t> </a:t>
            </a:r>
            <a:r>
              <a:rPr lang="it-IT" sz="3200" dirty="0"/>
              <a:t>XI, GNO III/4, 39,11-</a:t>
            </a:r>
            <a:r>
              <a:rPr lang="it-IT" sz="3200" dirty="0" smtClean="0"/>
              <a:t>22). </a:t>
            </a:r>
            <a:r>
              <a:rPr lang="it-IT" sz="3200" dirty="0" err="1"/>
              <a:t>Tr</a:t>
            </a:r>
            <a:r>
              <a:rPr lang="it-IT" sz="3200" dirty="0"/>
              <a:t>. </a:t>
            </a:r>
            <a:r>
              <a:rPr lang="it-IT" sz="3200" dirty="0" err="1"/>
              <a:t>it</a:t>
            </a:r>
            <a:r>
              <a:rPr lang="it-IT" sz="3200" dirty="0"/>
              <a:t> </a:t>
            </a:r>
            <a:r>
              <a:rPr lang="it-IT" sz="3200" dirty="0" err="1"/>
              <a:t>Naldini</a:t>
            </a:r>
            <a:r>
              <a:rPr lang="it-IT" sz="3200" dirty="0"/>
              <a:t>, p. 78</a:t>
            </a:r>
            <a:r>
              <a:rPr lang="it-IT" sz="3200" dirty="0"/>
              <a:t> </a:t>
            </a:r>
          </a:p>
        </p:txBody>
      </p:sp>
      <p:sp>
        <p:nvSpPr>
          <p:cNvPr id="3" name="Segnaposto contenuto 2"/>
          <p:cNvSpPr>
            <a:spLocks noGrp="1"/>
          </p:cNvSpPr>
          <p:nvPr>
            <p:ph idx="1"/>
          </p:nvPr>
        </p:nvSpPr>
        <p:spPr/>
        <p:txBody>
          <a:bodyPr>
            <a:normAutofit fontScale="85000" lnSpcReduction="10000"/>
          </a:bodyPr>
          <a:lstStyle/>
          <a:p>
            <a:pPr marL="0" indent="0">
              <a:buNone/>
            </a:pPr>
            <a:r>
              <a:rPr lang="it-IT" dirty="0" smtClean="0"/>
              <a:t>“Se </a:t>
            </a:r>
            <a:r>
              <a:rPr lang="it-IT" dirty="0"/>
              <a:t>ti domandi in che modo la divinità si congiunge all’umanità, vedi prima di cercare in che consiste l’unione dell’anima con la carne. [...] </a:t>
            </a:r>
          </a:p>
          <a:p>
            <a:pPr marL="0" indent="0">
              <a:buNone/>
            </a:pPr>
            <a:r>
              <a:rPr lang="it-IT" dirty="0"/>
              <a:t>Ma come nel primo caso abbiamo ritenuto che l’anima è diversa dal corpo per la ragione che la carne una volta separata dall’anima è morta e senza attività, e noi non conosciamo il modo di quell’unione; così anche nel secondo caso riconosciamo che la natura divina differisce sul piano di una più eminente grandezza dalla natura mortale e peritura, senza però riuscire a comprendere il modo dell’unione fra Dio e l’uomo</a:t>
            </a:r>
            <a:r>
              <a:rPr lang="it-IT" dirty="0" smtClean="0"/>
              <a:t>.”</a:t>
            </a:r>
            <a:endParaRPr lang="it-IT" dirty="0"/>
          </a:p>
          <a:p>
            <a:endParaRPr lang="it-IT" dirty="0"/>
          </a:p>
        </p:txBody>
      </p:sp>
    </p:spTree>
    <p:extLst>
      <p:ext uri="{BB962C8B-B14F-4D97-AF65-F5344CB8AC3E}">
        <p14:creationId xmlns:p14="http://schemas.microsoft.com/office/powerpoint/2010/main" val="329878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guida didattica/1</a:t>
            </a:r>
            <a:endParaRPr lang="it-IT" dirty="0">
              <a:solidFill>
                <a:srgbClr val="FF0000"/>
              </a:solidFill>
            </a:endParaRPr>
          </a:p>
        </p:txBody>
      </p:sp>
      <p:sp>
        <p:nvSpPr>
          <p:cNvPr id="3" name="Segnaposto contenuto 2"/>
          <p:cNvSpPr>
            <a:spLocks noGrp="1"/>
          </p:cNvSpPr>
          <p:nvPr>
            <p:ph idx="1"/>
          </p:nvPr>
        </p:nvSpPr>
        <p:spPr/>
        <p:txBody>
          <a:bodyPr/>
          <a:lstStyle/>
          <a:p>
            <a:pPr lvl="0"/>
            <a:r>
              <a:rPr lang="it-IT" dirty="0"/>
              <a:t>La prima fase, concerne lo studio di Gesù nel contesto della storia della salvezza e la cristologia presente nel Nuovo Testamento. </a:t>
            </a:r>
            <a:endParaRPr lang="it-IT" dirty="0" smtClean="0"/>
          </a:p>
          <a:p>
            <a:pPr lvl="0"/>
            <a:r>
              <a:rPr lang="it-IT" i="1" dirty="0" smtClean="0">
                <a:solidFill>
                  <a:srgbClr val="FF0000"/>
                </a:solidFill>
              </a:rPr>
              <a:t>Al </a:t>
            </a:r>
            <a:r>
              <a:rPr lang="it-IT" i="1" dirty="0">
                <a:solidFill>
                  <a:srgbClr val="FF0000"/>
                </a:solidFill>
              </a:rPr>
              <a:t>termine di questa fase di studio si può fare il primo elaborato</a:t>
            </a:r>
            <a:r>
              <a:rPr lang="it-IT" i="1" dirty="0"/>
              <a:t>.</a:t>
            </a:r>
            <a:endParaRPr lang="it-IT" dirty="0"/>
          </a:p>
          <a:p>
            <a:r>
              <a:rPr lang="it-IT" dirty="0"/>
              <a:t>(Bibliografia: </a:t>
            </a:r>
            <a:r>
              <a:rPr lang="it-IT" dirty="0" err="1"/>
              <a:t>Ducay</a:t>
            </a:r>
            <a:r>
              <a:rPr lang="it-IT" dirty="0"/>
              <a:t> 2014, pp. 6-74; </a:t>
            </a:r>
            <a:r>
              <a:rPr lang="it-IT" dirty="0" err="1"/>
              <a:t>F</a:t>
            </a:r>
            <a:r>
              <a:rPr lang="it-IT" dirty="0"/>
              <a:t>. </a:t>
            </a:r>
            <a:r>
              <a:rPr lang="it-IT" dirty="0" err="1"/>
              <a:t>Ocáriz</a:t>
            </a:r>
            <a:r>
              <a:rPr lang="it-IT" dirty="0"/>
              <a:t>, L.F. </a:t>
            </a:r>
            <a:r>
              <a:rPr lang="it-IT" dirty="0" err="1"/>
              <a:t>Mateo</a:t>
            </a:r>
            <a:r>
              <a:rPr lang="it-IT" dirty="0"/>
              <a:t>-Seco, J.A. </a:t>
            </a:r>
            <a:r>
              <a:rPr lang="it-IT" dirty="0" err="1"/>
              <a:t>Riestra</a:t>
            </a:r>
            <a:r>
              <a:rPr lang="it-IT" dirty="0"/>
              <a:t>, 2013, pp. 9-100).</a:t>
            </a:r>
          </a:p>
          <a:p>
            <a:endParaRPr lang="it-IT" dirty="0"/>
          </a:p>
        </p:txBody>
      </p:sp>
    </p:spTree>
    <p:extLst>
      <p:ext uri="{BB962C8B-B14F-4D97-AF65-F5344CB8AC3E}">
        <p14:creationId xmlns:p14="http://schemas.microsoft.com/office/powerpoint/2010/main" val="1785618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Ibidem</a:t>
            </a:r>
            <a:r>
              <a:rPr lang="it-IT" dirty="0" smtClean="0"/>
              <a:t>, </a:t>
            </a:r>
            <a:r>
              <a:rPr lang="it-IT" dirty="0"/>
              <a:t>p. 131</a:t>
            </a:r>
            <a:r>
              <a:rPr lang="it-IT" dirty="0"/>
              <a:t> </a:t>
            </a:r>
          </a:p>
        </p:txBody>
      </p:sp>
      <p:sp>
        <p:nvSpPr>
          <p:cNvPr id="3" name="Segnaposto contenuto 2"/>
          <p:cNvSpPr>
            <a:spLocks noGrp="1"/>
          </p:cNvSpPr>
          <p:nvPr>
            <p:ph idx="1"/>
          </p:nvPr>
        </p:nvSpPr>
        <p:spPr/>
        <p:txBody>
          <a:bodyPr>
            <a:normAutofit lnSpcReduction="10000"/>
          </a:bodyPr>
          <a:lstStyle/>
          <a:p>
            <a:pPr marL="0" indent="0">
              <a:buNone/>
            </a:pPr>
            <a:r>
              <a:rPr lang="it-IT" dirty="0" smtClean="0"/>
              <a:t>“Ma </a:t>
            </a:r>
            <a:r>
              <a:rPr lang="it-IT" dirty="0"/>
              <a:t>poiché l’essere umano è duplice, composto cioè da anima e corpo, è necessario che quanti sono oggetto della salvezza abbiano contatto mediante l’una e l’altro con Colui che conduce alla vita. Quando dunque l’anima si è congiunta a Lui con la fede, trova in Lui gli inizi della salvezza (perché l’unione con la vita comporta di avere la comunione della vita). Il corpo è in grado di partecipare e di congiungersi con il Salvatore in altro </a:t>
            </a:r>
            <a:r>
              <a:rPr lang="it-IT" dirty="0" smtClean="0"/>
              <a:t>modo.”</a:t>
            </a:r>
            <a:endParaRPr lang="it-IT" dirty="0"/>
          </a:p>
          <a:p>
            <a:endParaRPr lang="it-IT" dirty="0"/>
          </a:p>
        </p:txBody>
      </p:sp>
    </p:spTree>
    <p:extLst>
      <p:ext uri="{BB962C8B-B14F-4D97-AF65-F5344CB8AC3E}">
        <p14:creationId xmlns:p14="http://schemas.microsoft.com/office/powerpoint/2010/main" val="2394493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a:bodyPr>
          <a:lstStyle/>
          <a:p>
            <a:r>
              <a:rPr lang="it-IT" dirty="0" smtClean="0"/>
              <a:t>il Nuovo Testamento insegna esplicitamente la </a:t>
            </a:r>
            <a:r>
              <a:rPr lang="it-IT" dirty="0" err="1" smtClean="0">
                <a:solidFill>
                  <a:srgbClr val="0000FF"/>
                </a:solidFill>
              </a:rPr>
              <a:t>pre</a:t>
            </a:r>
            <a:r>
              <a:rPr lang="it-IT" dirty="0" smtClean="0">
                <a:solidFill>
                  <a:srgbClr val="0000FF"/>
                </a:solidFill>
              </a:rPr>
              <a:t>-esistenza del Verbo </a:t>
            </a:r>
            <a:r>
              <a:rPr lang="it-IT" dirty="0" smtClean="0"/>
              <a:t>al momento dell’incarnazione</a:t>
            </a:r>
          </a:p>
          <a:p>
            <a:r>
              <a:rPr lang="it-IT" dirty="0" smtClean="0"/>
              <a:t>Gesù Cristo è infinitamente trascendente su tutto il creato, Creatore, in quanto Dio è immenso, eterno, onnipotente: “Tutto è stato fatto per mezzo di Lui” (</a:t>
            </a:r>
            <a:r>
              <a:rPr lang="it-IT" dirty="0" err="1" smtClean="0"/>
              <a:t>Gv</a:t>
            </a:r>
            <a:r>
              <a:rPr lang="it-IT" dirty="0" smtClean="0"/>
              <a:t> 1,3)</a:t>
            </a:r>
          </a:p>
        </p:txBody>
      </p:sp>
    </p:spTree>
    <p:extLst>
      <p:ext uri="{BB962C8B-B14F-4D97-AF65-F5344CB8AC3E}">
        <p14:creationId xmlns:p14="http://schemas.microsoft.com/office/powerpoint/2010/main" val="244955680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50862"/>
          </a:xfrm>
        </p:spPr>
        <p:txBody>
          <a:bodyPr>
            <a:noAutofit/>
          </a:bodyPr>
          <a:lstStyle/>
          <a:p>
            <a:r>
              <a:rPr lang="it-IT" sz="1800" i="1" dirty="0" err="1" smtClean="0"/>
              <a:t>Cyrilli</a:t>
            </a:r>
            <a:r>
              <a:rPr lang="it-IT" sz="1800" i="1" dirty="0" smtClean="0"/>
              <a:t> </a:t>
            </a:r>
            <a:r>
              <a:rPr lang="it-IT" sz="1800" i="1" dirty="0" err="1"/>
              <a:t>Epistula</a:t>
            </a:r>
            <a:r>
              <a:rPr lang="it-IT" sz="1800" i="1" dirty="0"/>
              <a:t> Altera ad </a:t>
            </a:r>
            <a:r>
              <a:rPr lang="it-IT" sz="1800" i="1" dirty="0" err="1"/>
              <a:t>Nestorium</a:t>
            </a:r>
            <a:r>
              <a:rPr lang="it-IT" sz="1800" dirty="0"/>
              <a:t>, ACO I,1,1, 25-28 </a:t>
            </a:r>
            <a:r>
              <a:rPr lang="it-IT" sz="1800" dirty="0" smtClean="0"/>
              <a:t>(qui </a:t>
            </a:r>
            <a:r>
              <a:rPr lang="it-IT" sz="1800" dirty="0"/>
              <a:t>pp</a:t>
            </a:r>
            <a:r>
              <a:rPr lang="it-IT" sz="1800" dirty="0" smtClean="0"/>
              <a:t>. 26</a:t>
            </a:r>
            <a:r>
              <a:rPr lang="it-IT" sz="1800" dirty="0"/>
              <a:t>-</a:t>
            </a:r>
            <a:r>
              <a:rPr lang="it-IT" sz="1800" dirty="0" smtClean="0"/>
              <a:t>27), </a:t>
            </a:r>
            <a:r>
              <a:rPr lang="it-IT" sz="1800" dirty="0"/>
              <a:t>Simonetti p. 357, Lo Castro p. </a:t>
            </a:r>
            <a:r>
              <a:rPr lang="it-IT" sz="1800" dirty="0" smtClean="0"/>
              <a:t>107, </a:t>
            </a:r>
            <a:r>
              <a:rPr lang="it-IT" sz="1800" dirty="0"/>
              <a:t>ripreso dal Concilio di Efeso, cfr. DH 250 </a:t>
            </a:r>
          </a:p>
        </p:txBody>
      </p:sp>
      <p:sp>
        <p:nvSpPr>
          <p:cNvPr id="3" name="Segnaposto contenuto 2"/>
          <p:cNvSpPr>
            <a:spLocks noGrp="1"/>
          </p:cNvSpPr>
          <p:nvPr>
            <p:ph idx="1"/>
          </p:nvPr>
        </p:nvSpPr>
        <p:spPr>
          <a:xfrm>
            <a:off x="457200" y="914400"/>
            <a:ext cx="8229600" cy="5638800"/>
          </a:xfrm>
        </p:spPr>
        <p:txBody>
          <a:bodyPr>
            <a:noAutofit/>
          </a:bodyPr>
          <a:lstStyle/>
          <a:p>
            <a:pPr marL="0" indent="0" algn="just">
              <a:buNone/>
            </a:pPr>
            <a:r>
              <a:rPr lang="it-IT" sz="2400" dirty="0" smtClean="0"/>
              <a:t>“</a:t>
            </a:r>
            <a:r>
              <a:rPr lang="el-GR" sz="2400" dirty="0" smtClean="0"/>
              <a:t>Non </a:t>
            </a:r>
            <a:r>
              <a:rPr lang="el-GR" sz="2400" dirty="0"/>
              <a:t>diciamo infatti che la natura del Logos, trasformandosi (μεταποιηθεῖσα), è divenuta carne, e neppure che si è trasformata in un uomo completo, composto di anima e di corpo, ma piuttosto che il Logos avendo unito a sé secondo l’ipostasi (ἑνώσας ὁ Λόγος ἑαυτῷ καθ' ὑπόστασιν), in modo indicibile e inconcepibile, una carne animata da anima razionale, è divenuto uomo ed è stato chiamato Figlio dell’uomo; e non per sola volontà o per beneplacito, e neppure come per assunzione (ὠς ἐν προσλήψει) di un semplice </a:t>
            </a:r>
            <a:r>
              <a:rPr lang="el-GR" sz="2400" i="1" dirty="0"/>
              <a:t>prosopon</a:t>
            </a:r>
            <a:r>
              <a:rPr lang="el-GR" sz="2400" dirty="0"/>
              <a:t>. E diciamo che sebbene siano differenti le due nature che sono state unite in una vera unità, da due è risultato un solo Cristo e Figlio. Non però come se fosse scomparsa la differenza delle nature a causa dell’unione, ma perché si realizzasse piuttosto per noi l’unico Signore, Cristo e Figlio grazie all’indicibile e arcano concorso dell’unità della divinità e dell’umanità</a:t>
            </a:r>
            <a:r>
              <a:rPr lang="el-GR" sz="2400" dirty="0" smtClean="0"/>
              <a:t>.</a:t>
            </a:r>
            <a:r>
              <a:rPr lang="it-IT" sz="2400" dirty="0" smtClean="0"/>
              <a:t>”</a:t>
            </a:r>
            <a:endParaRPr lang="it-IT" sz="2400" dirty="0"/>
          </a:p>
        </p:txBody>
      </p:sp>
    </p:spTree>
    <p:extLst>
      <p:ext uri="{BB962C8B-B14F-4D97-AF65-F5344CB8AC3E}">
        <p14:creationId xmlns:p14="http://schemas.microsoft.com/office/powerpoint/2010/main" val="1492067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1/cristologia e teologia</a:t>
            </a:r>
            <a:endParaRPr lang="it-IT" dirty="0"/>
          </a:p>
        </p:txBody>
      </p:sp>
      <p:sp>
        <p:nvSpPr>
          <p:cNvPr id="3" name="Segnaposto contenuto 2"/>
          <p:cNvSpPr>
            <a:spLocks noGrp="1"/>
          </p:cNvSpPr>
          <p:nvPr>
            <p:ph idx="1"/>
          </p:nvPr>
        </p:nvSpPr>
        <p:spPr/>
        <p:txBody>
          <a:bodyPr>
            <a:normAutofit/>
          </a:bodyPr>
          <a:lstStyle/>
          <a:p>
            <a:r>
              <a:rPr lang="it-IT" dirty="0" smtClean="0"/>
              <a:t>il Figlio di Dio è perfetto Dio</a:t>
            </a:r>
          </a:p>
          <a:p>
            <a:r>
              <a:rPr lang="it-IT" dirty="0" smtClean="0"/>
              <a:t>tutti gli attributi divini si applicano a Cristo</a:t>
            </a:r>
          </a:p>
          <a:p>
            <a:r>
              <a:rPr lang="it-IT" dirty="0" smtClean="0"/>
              <a:t>Egli stesso è il Figlio del Padre:</a:t>
            </a:r>
          </a:p>
          <a:p>
            <a:pPr lvl="1"/>
            <a:endParaRPr lang="it-IT" dirty="0" smtClean="0"/>
          </a:p>
          <a:p>
            <a:pPr lvl="1"/>
            <a:r>
              <a:rPr lang="it-IT" dirty="0" smtClean="0"/>
              <a:t>si </a:t>
            </a:r>
            <a:r>
              <a:rPr lang="it-IT" dirty="0" smtClean="0"/>
              <a:t>incarna il Figlio (non la Trinità) ma </a:t>
            </a:r>
            <a:r>
              <a:rPr lang="it-IT" dirty="0" smtClean="0">
                <a:solidFill>
                  <a:srgbClr val="0000FF"/>
                </a:solidFill>
              </a:rPr>
              <a:t>l’incarnazione è iniziativa della Trinità, opera delle tre Persone divine: INSCINDIBILI LE DUE PROCESSIONI!!!</a:t>
            </a:r>
          </a:p>
          <a:p>
            <a:pPr marL="457200" lvl="1" indent="0">
              <a:buNone/>
            </a:pPr>
            <a:r>
              <a:rPr lang="it-IT" dirty="0"/>
              <a:t>	</a:t>
            </a:r>
            <a:r>
              <a:rPr lang="it-IT" dirty="0" smtClean="0"/>
              <a:t>											./..</a:t>
            </a:r>
          </a:p>
        </p:txBody>
      </p:sp>
    </p:spTree>
    <p:extLst>
      <p:ext uri="{BB962C8B-B14F-4D97-AF65-F5344CB8AC3E}">
        <p14:creationId xmlns:p14="http://schemas.microsoft.com/office/powerpoint/2010/main" val="323258774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Figlio è inviato dal Padre: </a:t>
            </a:r>
            <a:r>
              <a:rPr lang="it-IT" dirty="0" err="1" smtClean="0"/>
              <a:t>Gv</a:t>
            </a:r>
            <a:r>
              <a:rPr lang="it-IT" dirty="0" smtClean="0"/>
              <a:t> 3,16-17</a:t>
            </a:r>
            <a:endParaRPr lang="it-IT" dirty="0"/>
          </a:p>
        </p:txBody>
      </p:sp>
      <p:sp>
        <p:nvSpPr>
          <p:cNvPr id="3" name="Segnaposto contenuto 2"/>
          <p:cNvSpPr>
            <a:spLocks noGrp="1"/>
          </p:cNvSpPr>
          <p:nvPr>
            <p:ph idx="1"/>
          </p:nvPr>
        </p:nvSpPr>
        <p:spPr/>
        <p:txBody>
          <a:bodyPr/>
          <a:lstStyle/>
          <a:p>
            <a:r>
              <a:rPr lang="it-IT" dirty="0"/>
              <a:t>[16] </a:t>
            </a:r>
            <a:r>
              <a:rPr lang="it-IT" dirty="0" smtClean="0">
                <a:solidFill>
                  <a:srgbClr val="0000FF"/>
                </a:solidFill>
              </a:rPr>
              <a:t>Dio (</a:t>
            </a:r>
            <a:r>
              <a:rPr lang="el-GR" dirty="0" smtClean="0">
                <a:solidFill>
                  <a:srgbClr val="0000FF"/>
                </a:solidFill>
              </a:rPr>
              <a:t>ὁ Θεός</a:t>
            </a:r>
            <a:r>
              <a:rPr lang="it-IT" dirty="0" smtClean="0">
                <a:solidFill>
                  <a:srgbClr val="0000FF"/>
                </a:solidFill>
              </a:rPr>
              <a:t>)</a:t>
            </a:r>
            <a:r>
              <a:rPr lang="it-IT" dirty="0" smtClean="0"/>
              <a:t> </a:t>
            </a:r>
            <a:r>
              <a:rPr lang="it-IT" dirty="0"/>
              <a:t>infatti ha tanto amato il mondo da </a:t>
            </a:r>
            <a:r>
              <a:rPr lang="it-IT" dirty="0">
                <a:solidFill>
                  <a:srgbClr val="0000FF"/>
                </a:solidFill>
              </a:rPr>
              <a:t>dare</a:t>
            </a:r>
            <a:r>
              <a:rPr lang="it-IT" dirty="0"/>
              <a:t> il suo Figlio unigenito, perché chiunque crede in lui non muoia, ma abbia la vita eterna. </a:t>
            </a:r>
          </a:p>
          <a:p>
            <a:endParaRPr lang="it-IT" dirty="0"/>
          </a:p>
          <a:p>
            <a:r>
              <a:rPr lang="it-IT" dirty="0"/>
              <a:t>[17] </a:t>
            </a:r>
            <a:r>
              <a:rPr lang="it-IT" dirty="0" smtClean="0">
                <a:solidFill>
                  <a:srgbClr val="0000FF"/>
                </a:solidFill>
              </a:rPr>
              <a:t>Dio (</a:t>
            </a:r>
            <a:r>
              <a:rPr lang="el-GR" dirty="0" smtClean="0">
                <a:solidFill>
                  <a:srgbClr val="0000FF"/>
                </a:solidFill>
              </a:rPr>
              <a:t>ὁ Θεός</a:t>
            </a:r>
            <a:r>
              <a:rPr lang="it-IT" dirty="0" smtClean="0">
                <a:solidFill>
                  <a:srgbClr val="0000FF"/>
                </a:solidFill>
              </a:rPr>
              <a:t>)</a:t>
            </a:r>
            <a:r>
              <a:rPr lang="it-IT" dirty="0" smtClean="0"/>
              <a:t> </a:t>
            </a:r>
            <a:r>
              <a:rPr lang="it-IT" dirty="0"/>
              <a:t>non </a:t>
            </a:r>
            <a:r>
              <a:rPr lang="it-IT" dirty="0">
                <a:solidFill>
                  <a:srgbClr val="0000FF"/>
                </a:solidFill>
              </a:rPr>
              <a:t>ha mandato </a:t>
            </a:r>
            <a:r>
              <a:rPr lang="it-IT" dirty="0"/>
              <a:t>il Figlio nel mondo per giudicare il mondo, ma perché il mondo si salvi per mezzo di lui. </a:t>
            </a:r>
          </a:p>
          <a:p>
            <a:endParaRPr lang="it-IT" dirty="0"/>
          </a:p>
        </p:txBody>
      </p:sp>
    </p:spTree>
    <p:extLst>
      <p:ext uri="{BB962C8B-B14F-4D97-AF65-F5344CB8AC3E}">
        <p14:creationId xmlns:p14="http://schemas.microsoft.com/office/powerpoint/2010/main" val="57500166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l’incarnazione è opera del Padre </a:t>
            </a:r>
            <a:r>
              <a:rPr lang="it-IT" i="1" dirty="0" smtClean="0"/>
              <a:t>per</a:t>
            </a:r>
            <a:r>
              <a:rPr lang="it-IT" dirty="0" smtClean="0"/>
              <a:t> lo Spirito Santo: Lc 1,35</a:t>
            </a:r>
            <a:endParaRPr lang="it-IT" dirty="0"/>
          </a:p>
        </p:txBody>
      </p:sp>
      <p:sp>
        <p:nvSpPr>
          <p:cNvPr id="3" name="Segnaposto contenuto 2"/>
          <p:cNvSpPr>
            <a:spLocks noGrp="1"/>
          </p:cNvSpPr>
          <p:nvPr>
            <p:ph idx="1"/>
          </p:nvPr>
        </p:nvSpPr>
        <p:spPr/>
        <p:txBody>
          <a:bodyPr>
            <a:normAutofit/>
          </a:bodyPr>
          <a:lstStyle/>
          <a:p>
            <a:pPr marL="457200" lvl="1" indent="0">
              <a:buNone/>
            </a:pPr>
            <a:endParaRPr lang="it-IT" dirty="0" smtClean="0"/>
          </a:p>
          <a:p>
            <a:pPr marL="457200" lvl="1" indent="0">
              <a:buNone/>
            </a:pPr>
            <a:endParaRPr lang="it-IT" dirty="0" smtClean="0"/>
          </a:p>
          <a:p>
            <a:pPr marL="457200" lvl="1" indent="0">
              <a:buNone/>
            </a:pPr>
            <a:r>
              <a:rPr lang="it-IT" dirty="0" smtClean="0"/>
              <a:t>[</a:t>
            </a:r>
            <a:r>
              <a:rPr lang="it-IT" dirty="0"/>
              <a:t>35] Le rispose l'angelo: "Lo Spirito Santo scenderà su di te, su te stenderà la sua ombra la potenza dell'Altissimo. Colui che nascerà sarà dunque santo e chiamato Figlio di Dio. </a:t>
            </a:r>
            <a:endParaRPr lang="it-IT" dirty="0" smtClean="0"/>
          </a:p>
        </p:txBody>
      </p:sp>
    </p:spTree>
    <p:extLst>
      <p:ext uri="{BB962C8B-B14F-4D97-AF65-F5344CB8AC3E}">
        <p14:creationId xmlns:p14="http://schemas.microsoft.com/office/powerpoint/2010/main" val="43141454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036762"/>
          </a:xfrm>
        </p:spPr>
        <p:txBody>
          <a:bodyPr>
            <a:normAutofit fontScale="90000"/>
          </a:bodyPr>
          <a:lstStyle/>
          <a:p>
            <a:r>
              <a:rPr lang="it-IT" dirty="0" smtClean="0"/>
              <a:t>Gesù ci fa conoscere il Padre: è il Padre il fine della nostra vita e la nostra salvezza: </a:t>
            </a:r>
            <a:r>
              <a:rPr lang="it-IT" dirty="0" err="1" smtClean="0"/>
              <a:t>Gv</a:t>
            </a:r>
            <a:r>
              <a:rPr lang="it-IT" dirty="0" smtClean="0"/>
              <a:t> 17,3</a:t>
            </a:r>
            <a:endParaRPr lang="it-IT" dirty="0"/>
          </a:p>
        </p:txBody>
      </p:sp>
      <p:sp>
        <p:nvSpPr>
          <p:cNvPr id="3" name="Segnaposto contenuto 2"/>
          <p:cNvSpPr>
            <a:spLocks noGrp="1"/>
          </p:cNvSpPr>
          <p:nvPr>
            <p:ph idx="1"/>
          </p:nvPr>
        </p:nvSpPr>
        <p:spPr>
          <a:xfrm>
            <a:off x="457200" y="2755900"/>
            <a:ext cx="8229600" cy="3370263"/>
          </a:xfrm>
        </p:spPr>
        <p:txBody>
          <a:bodyPr/>
          <a:lstStyle/>
          <a:p>
            <a:pPr marL="0" indent="0">
              <a:buNone/>
            </a:pPr>
            <a:endParaRPr lang="it-IT" dirty="0" smtClean="0"/>
          </a:p>
          <a:p>
            <a:pPr marL="0" indent="0">
              <a:buNone/>
            </a:pPr>
            <a:r>
              <a:rPr lang="it-IT" dirty="0" smtClean="0"/>
              <a:t>[</a:t>
            </a:r>
            <a:r>
              <a:rPr lang="it-IT" dirty="0"/>
              <a:t>3] Questa è la vita eterna: che conoscano te, l'unico vero Dio, e colui che hai mandato, Gesù Cristo. </a:t>
            </a:r>
          </a:p>
          <a:p>
            <a:endParaRPr lang="it-IT" dirty="0"/>
          </a:p>
        </p:txBody>
      </p:sp>
    </p:spTree>
    <p:extLst>
      <p:ext uri="{BB962C8B-B14F-4D97-AF65-F5344CB8AC3E}">
        <p14:creationId xmlns:p14="http://schemas.microsoft.com/office/powerpoint/2010/main" val="296718382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Gesù rivela e invia lo Spirito Santo: </a:t>
            </a:r>
            <a:br>
              <a:rPr lang="it-IT" dirty="0" smtClean="0"/>
            </a:br>
            <a:r>
              <a:rPr lang="it-IT" dirty="0" err="1" smtClean="0"/>
              <a:t>Gv</a:t>
            </a:r>
            <a:r>
              <a:rPr lang="it-IT" dirty="0" smtClean="0"/>
              <a:t> 16, 12-14</a:t>
            </a:r>
            <a:endParaRPr lang="it-IT" dirty="0"/>
          </a:p>
        </p:txBody>
      </p:sp>
      <p:sp>
        <p:nvSpPr>
          <p:cNvPr id="3" name="Segnaposto contenuto 2"/>
          <p:cNvSpPr>
            <a:spLocks noGrp="1"/>
          </p:cNvSpPr>
          <p:nvPr>
            <p:ph idx="1"/>
          </p:nvPr>
        </p:nvSpPr>
        <p:spPr/>
        <p:txBody>
          <a:bodyPr>
            <a:normAutofit fontScale="85000" lnSpcReduction="10000"/>
          </a:bodyPr>
          <a:lstStyle/>
          <a:p>
            <a:pPr marL="0" indent="0">
              <a:buNone/>
            </a:pPr>
            <a:endParaRPr lang="it-IT" dirty="0" smtClean="0"/>
          </a:p>
          <a:p>
            <a:pPr marL="0" indent="0">
              <a:buNone/>
            </a:pPr>
            <a:r>
              <a:rPr lang="it-IT" dirty="0" smtClean="0"/>
              <a:t>[</a:t>
            </a:r>
            <a:r>
              <a:rPr lang="it-IT" dirty="0"/>
              <a:t>12] Molte cose ho ancora da dirvi, ma per il momento non siete capaci di portarne il peso. </a:t>
            </a:r>
          </a:p>
          <a:p>
            <a:pPr marL="0" indent="0">
              <a:buNone/>
            </a:pPr>
            <a:endParaRPr lang="it-IT" dirty="0"/>
          </a:p>
          <a:p>
            <a:pPr marL="0" indent="0">
              <a:buNone/>
            </a:pPr>
            <a:r>
              <a:rPr lang="it-IT" dirty="0"/>
              <a:t>[13] Quando però verrà lo Spirito di verità, egli vi guiderà alla verità tutta intera, perché non parlerà da sé, ma dirà tutto ciò che avrà udito e vi annunzierà le cose future. </a:t>
            </a:r>
          </a:p>
          <a:p>
            <a:pPr marL="0" indent="0">
              <a:buNone/>
            </a:pPr>
            <a:endParaRPr lang="it-IT" dirty="0"/>
          </a:p>
          <a:p>
            <a:pPr marL="0" indent="0">
              <a:buNone/>
            </a:pPr>
            <a:r>
              <a:rPr lang="it-IT" dirty="0"/>
              <a:t>[14] Egli mi glorificherà, perché prenderà del mio e ve l'annunzierà. </a:t>
            </a:r>
          </a:p>
        </p:txBody>
      </p:sp>
    </p:spTree>
    <p:extLst>
      <p:ext uri="{BB962C8B-B14F-4D97-AF65-F5344CB8AC3E}">
        <p14:creationId xmlns:p14="http://schemas.microsoft.com/office/powerpoint/2010/main" val="388106509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655762"/>
          </a:xfrm>
        </p:spPr>
        <p:txBody>
          <a:bodyPr>
            <a:normAutofit fontScale="90000"/>
          </a:bodyPr>
          <a:lstStyle/>
          <a:p>
            <a:r>
              <a:rPr lang="it-IT" dirty="0" smtClean="0"/>
              <a:t>è lo Spirito Santo che infonde in noi l’amore e riceviamo la filiazione adottiva</a:t>
            </a:r>
            <a:endParaRPr lang="it-IT" dirty="0"/>
          </a:p>
        </p:txBody>
      </p:sp>
      <p:sp>
        <p:nvSpPr>
          <p:cNvPr id="3" name="Segnaposto contenuto 2"/>
          <p:cNvSpPr>
            <a:spLocks noGrp="1"/>
          </p:cNvSpPr>
          <p:nvPr>
            <p:ph idx="1"/>
          </p:nvPr>
        </p:nvSpPr>
        <p:spPr>
          <a:xfrm>
            <a:off x="457200" y="1930400"/>
            <a:ext cx="8229600" cy="4195763"/>
          </a:xfrm>
        </p:spPr>
        <p:txBody>
          <a:bodyPr>
            <a:normAutofit fontScale="70000" lnSpcReduction="20000"/>
          </a:bodyPr>
          <a:lstStyle/>
          <a:p>
            <a:endParaRPr lang="it-IT" dirty="0" smtClean="0"/>
          </a:p>
          <a:p>
            <a:r>
              <a:rPr lang="it-IT" dirty="0" err="1" smtClean="0"/>
              <a:t>Rm</a:t>
            </a:r>
            <a:r>
              <a:rPr lang="it-IT" dirty="0" smtClean="0"/>
              <a:t> 5,5:</a:t>
            </a:r>
          </a:p>
          <a:p>
            <a:pPr marL="0" indent="0">
              <a:buNone/>
            </a:pPr>
            <a:r>
              <a:rPr lang="it-IT" dirty="0"/>
              <a:t>[5] La speranza poi non delude, perché l'amore di Dio è stato riversato nei nostri cuori per mezzo dello Spirito Santo che ci è stato dato. </a:t>
            </a:r>
          </a:p>
          <a:p>
            <a:r>
              <a:rPr lang="it-IT" dirty="0" err="1" smtClean="0"/>
              <a:t>Rm</a:t>
            </a:r>
            <a:r>
              <a:rPr lang="it-IT" dirty="0" smtClean="0"/>
              <a:t> 8, 15-16:</a:t>
            </a:r>
          </a:p>
          <a:p>
            <a:pPr marL="0" indent="0">
              <a:buNone/>
            </a:pPr>
            <a:r>
              <a:rPr lang="it-IT" dirty="0"/>
              <a:t>[15] E voi non avete ricevuto uno spirito da schiavi per ricadere nella paura, ma avete ricevuto uno spirito da figli adottivi per mezzo del quale gridiamo: "Abbà, Padre!". </a:t>
            </a:r>
          </a:p>
          <a:p>
            <a:pPr marL="0" indent="0">
              <a:buNone/>
            </a:pPr>
            <a:endParaRPr lang="it-IT" dirty="0"/>
          </a:p>
          <a:p>
            <a:pPr marL="0" indent="0">
              <a:buNone/>
            </a:pPr>
            <a:r>
              <a:rPr lang="it-IT" dirty="0"/>
              <a:t>[16] Lo Spirito stesso attesta al nostro spirito che siamo figli di Dio. </a:t>
            </a:r>
            <a:endParaRPr lang="it-IT" dirty="0" smtClean="0"/>
          </a:p>
          <a:p>
            <a:endParaRPr lang="it-IT" dirty="0"/>
          </a:p>
        </p:txBody>
      </p:sp>
    </p:spTree>
    <p:extLst>
      <p:ext uri="{BB962C8B-B14F-4D97-AF65-F5344CB8AC3E}">
        <p14:creationId xmlns:p14="http://schemas.microsoft.com/office/powerpoint/2010/main" val="370653416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rPr>
              <a:t>1/cristologia e teologia</a:t>
            </a:r>
            <a:endParaRPr lang="it-IT" dirty="0">
              <a:solidFill>
                <a:srgbClr val="FF0000"/>
              </a:solidFill>
            </a:endParaRPr>
          </a:p>
        </p:txBody>
      </p:sp>
      <p:sp>
        <p:nvSpPr>
          <p:cNvPr id="3" name="Segnaposto contenuto 2"/>
          <p:cNvSpPr>
            <a:spLocks noGrp="1"/>
          </p:cNvSpPr>
          <p:nvPr>
            <p:ph idx="1"/>
          </p:nvPr>
        </p:nvSpPr>
        <p:spPr/>
        <p:txBody>
          <a:bodyPr/>
          <a:lstStyle/>
          <a:p>
            <a:r>
              <a:rPr lang="it-IT" dirty="0" smtClean="0"/>
              <a:t>unità tra il Gesù storico e il Cristo della fede</a:t>
            </a:r>
          </a:p>
          <a:p>
            <a:r>
              <a:rPr lang="it-IT" dirty="0" smtClean="0"/>
              <a:t>unità tra cristologia e soteriologia</a:t>
            </a:r>
          </a:p>
          <a:p>
            <a:r>
              <a:rPr lang="it-IT" dirty="0" smtClean="0"/>
              <a:t>unità tra trattato di Dio uno e trino e trattato di Cristo</a:t>
            </a:r>
          </a:p>
          <a:p>
            <a:r>
              <a:rPr lang="it-IT" dirty="0" smtClean="0"/>
              <a:t>prospettiva ecclesiale</a:t>
            </a:r>
            <a:endParaRPr lang="it-IT" dirty="0"/>
          </a:p>
        </p:txBody>
      </p:sp>
    </p:spTree>
    <p:extLst>
      <p:ext uri="{BB962C8B-B14F-4D97-AF65-F5344CB8AC3E}">
        <p14:creationId xmlns:p14="http://schemas.microsoft.com/office/powerpoint/2010/main" val="39394994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guida didattica/2</a:t>
            </a:r>
            <a:endParaRPr lang="it-IT" dirty="0">
              <a:solidFill>
                <a:srgbClr val="FF0000"/>
              </a:solidFill>
            </a:endParaRPr>
          </a:p>
        </p:txBody>
      </p:sp>
      <p:sp>
        <p:nvSpPr>
          <p:cNvPr id="3" name="Segnaposto contenuto 2"/>
          <p:cNvSpPr>
            <a:spLocks noGrp="1"/>
          </p:cNvSpPr>
          <p:nvPr>
            <p:ph idx="1"/>
          </p:nvPr>
        </p:nvSpPr>
        <p:spPr/>
        <p:txBody>
          <a:bodyPr>
            <a:normAutofit fontScale="92500"/>
          </a:bodyPr>
          <a:lstStyle/>
          <a:p>
            <a:pPr lvl="0"/>
            <a:r>
              <a:rPr lang="it-IT" dirty="0"/>
              <a:t>La seconda </a:t>
            </a:r>
            <a:r>
              <a:rPr lang="it-IT" dirty="0" smtClean="0"/>
              <a:t>fase: </a:t>
            </a:r>
            <a:r>
              <a:rPr lang="it-IT" dirty="0"/>
              <a:t>s</a:t>
            </a:r>
            <a:r>
              <a:rPr lang="it-IT" dirty="0" smtClean="0"/>
              <a:t>i </a:t>
            </a:r>
            <a:r>
              <a:rPr lang="it-IT" dirty="0"/>
              <a:t>considerano </a:t>
            </a:r>
            <a:r>
              <a:rPr lang="it-IT" dirty="0" smtClean="0"/>
              <a:t>i </a:t>
            </a:r>
            <a:r>
              <a:rPr lang="it-IT" dirty="0"/>
              <a:t>padri apostolici, Ireneo di Lione, Tertulliano, la crisi ariana, il Concilio di Nicea, Atanasio di Alessandria, l’eresia </a:t>
            </a:r>
            <a:r>
              <a:rPr lang="it-IT" dirty="0" err="1"/>
              <a:t>apollinarista</a:t>
            </a:r>
            <a:r>
              <a:rPr lang="it-IT" dirty="0"/>
              <a:t>. In seguito vengono considerati, nel loro contesto e attraverso i loro protagonisti, i concili di </a:t>
            </a:r>
            <a:r>
              <a:rPr lang="it-IT" dirty="0" err="1"/>
              <a:t>Constantinpoli</a:t>
            </a:r>
            <a:r>
              <a:rPr lang="it-IT" dirty="0"/>
              <a:t> I, Efeso, </a:t>
            </a:r>
            <a:r>
              <a:rPr lang="it-IT" dirty="0" err="1"/>
              <a:t>Calcedonia</a:t>
            </a:r>
            <a:r>
              <a:rPr lang="it-IT" dirty="0"/>
              <a:t>, Costantinopoli II, Costantinopoli III, Nicea II.</a:t>
            </a:r>
          </a:p>
          <a:p>
            <a:r>
              <a:rPr lang="it-IT" dirty="0"/>
              <a:t>(</a:t>
            </a:r>
            <a:r>
              <a:rPr lang="it-IT" dirty="0" err="1"/>
              <a:t>Ducay</a:t>
            </a:r>
            <a:r>
              <a:rPr lang="it-IT" dirty="0"/>
              <a:t> 2014, pp. 75-102; </a:t>
            </a:r>
            <a:r>
              <a:rPr lang="it-IT" dirty="0" err="1"/>
              <a:t>F</a:t>
            </a:r>
            <a:r>
              <a:rPr lang="it-IT" dirty="0"/>
              <a:t>. </a:t>
            </a:r>
            <a:r>
              <a:rPr lang="it-IT" dirty="0" err="1"/>
              <a:t>Ocáriz</a:t>
            </a:r>
            <a:r>
              <a:rPr lang="it-IT" dirty="0"/>
              <a:t>, L.F. </a:t>
            </a:r>
            <a:r>
              <a:rPr lang="it-IT" dirty="0" err="1"/>
              <a:t>Mateo</a:t>
            </a:r>
            <a:r>
              <a:rPr lang="it-IT" dirty="0"/>
              <a:t>-Seco, J.A. </a:t>
            </a:r>
            <a:r>
              <a:rPr lang="it-IT" dirty="0" err="1"/>
              <a:t>Riestra</a:t>
            </a:r>
            <a:r>
              <a:rPr lang="it-IT" dirty="0"/>
              <a:t>, 2013, pp. 101-146)</a:t>
            </a:r>
            <a:r>
              <a:rPr lang="it-IT" dirty="0" smtClean="0"/>
              <a:t>.</a:t>
            </a:r>
            <a:endParaRPr lang="it-IT" dirty="0"/>
          </a:p>
        </p:txBody>
      </p:sp>
    </p:spTree>
    <p:extLst>
      <p:ext uri="{BB962C8B-B14F-4D97-AF65-F5344CB8AC3E}">
        <p14:creationId xmlns:p14="http://schemas.microsoft.com/office/powerpoint/2010/main" val="3594408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1/cristologia e teologia: sintesi</a:t>
            </a:r>
            <a:endParaRPr lang="it-IT" dirty="0">
              <a:solidFill>
                <a:srgbClr val="FF0000"/>
              </a:solidFill>
            </a:endParaRPr>
          </a:p>
        </p:txBody>
      </p:sp>
      <p:sp>
        <p:nvSpPr>
          <p:cNvPr id="3" name="Segnaposto contenuto 2"/>
          <p:cNvSpPr>
            <a:spLocks noGrp="1"/>
          </p:cNvSpPr>
          <p:nvPr>
            <p:ph idx="1"/>
          </p:nvPr>
        </p:nvSpPr>
        <p:spPr/>
        <p:txBody>
          <a:bodyPr>
            <a:normAutofit fontScale="85000" lnSpcReduction="10000"/>
          </a:bodyPr>
          <a:lstStyle/>
          <a:p>
            <a:r>
              <a:rPr lang="it-IT" dirty="0" smtClean="0"/>
              <a:t>la </a:t>
            </a:r>
            <a:r>
              <a:rPr lang="it-IT" dirty="0" smtClean="0"/>
              <a:t>ricerca storica è necessaria &amp; da sola </a:t>
            </a:r>
            <a:r>
              <a:rPr lang="it-IT" dirty="0" smtClean="0"/>
              <a:t>non basta per conoscere Gesù</a:t>
            </a:r>
          </a:p>
          <a:p>
            <a:r>
              <a:rPr lang="it-IT" dirty="0" smtClean="0"/>
              <a:t>la conoscenza vera di Gesù implica la confessione che </a:t>
            </a:r>
            <a:r>
              <a:rPr lang="it-IT" dirty="0" smtClean="0"/>
              <a:t>Egli è </a:t>
            </a:r>
            <a:r>
              <a:rPr lang="it-IT" dirty="0" smtClean="0"/>
              <a:t>il Figlio di Dio</a:t>
            </a:r>
          </a:p>
          <a:p>
            <a:r>
              <a:rPr lang="it-IT" dirty="0" smtClean="0"/>
              <a:t>questa confessione ci viene dalla Chiesa e nella Chiesa</a:t>
            </a:r>
          </a:p>
          <a:p>
            <a:r>
              <a:rPr lang="it-IT" dirty="0" smtClean="0"/>
              <a:t>frutto e testimonianza della fede della Chiesa è il Nuovo Testamento: </a:t>
            </a:r>
            <a:r>
              <a:rPr lang="it-IT" i="1" dirty="0" smtClean="0"/>
              <a:t>vivo, </a:t>
            </a:r>
            <a:r>
              <a:rPr lang="it-IT" dirty="0" smtClean="0"/>
              <a:t>trasmesso nella </a:t>
            </a:r>
            <a:r>
              <a:rPr lang="it-IT" i="1" dirty="0" smtClean="0"/>
              <a:t>predicazione</a:t>
            </a:r>
            <a:r>
              <a:rPr lang="it-IT" dirty="0" smtClean="0"/>
              <a:t> della Chiesa lungo i secoli (no </a:t>
            </a:r>
            <a:r>
              <a:rPr lang="it-IT" dirty="0" smtClean="0"/>
              <a:t>lettera </a:t>
            </a:r>
            <a:r>
              <a:rPr lang="it-IT" dirty="0" smtClean="0"/>
              <a:t>morta)</a:t>
            </a:r>
          </a:p>
          <a:p>
            <a:r>
              <a:rPr lang="it-IT" dirty="0" smtClean="0"/>
              <a:t>la testimonianza della predicazione della fede che si riflette nel NT è normativa per la cristologia</a:t>
            </a:r>
            <a:endParaRPr lang="it-IT" dirty="0"/>
          </a:p>
        </p:txBody>
      </p:sp>
    </p:spTree>
    <p:extLst>
      <p:ext uri="{BB962C8B-B14F-4D97-AF65-F5344CB8AC3E}">
        <p14:creationId xmlns:p14="http://schemas.microsoft.com/office/powerpoint/2010/main" val="300270801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a:t>
            </a:r>
            <a:r>
              <a:rPr lang="it-IT" dirty="0" smtClean="0"/>
              <a:t>domanda finale</a:t>
            </a:r>
            <a:endParaRPr lang="it-IT" dirty="0"/>
          </a:p>
        </p:txBody>
      </p:sp>
      <p:sp>
        <p:nvSpPr>
          <p:cNvPr id="3" name="Segnaposto contenuto 2"/>
          <p:cNvSpPr>
            <a:spLocks noGrp="1"/>
          </p:cNvSpPr>
          <p:nvPr>
            <p:ph idx="1"/>
          </p:nvPr>
        </p:nvSpPr>
        <p:spPr/>
        <p:txBody>
          <a:bodyPr/>
          <a:lstStyle/>
          <a:p>
            <a:pPr marL="0" indent="0">
              <a:buNone/>
            </a:pPr>
            <a:r>
              <a:rPr lang="it-IT" dirty="0" smtClean="0"/>
              <a:t>	</a:t>
            </a:r>
          </a:p>
          <a:p>
            <a:pPr marL="0" indent="0">
              <a:buNone/>
            </a:pPr>
            <a:endParaRPr lang="it-IT" dirty="0" smtClean="0"/>
          </a:p>
          <a:p>
            <a:pPr marL="0" indent="0">
              <a:buNone/>
            </a:pPr>
            <a:r>
              <a:rPr lang="it-IT" dirty="0"/>
              <a:t>	</a:t>
            </a:r>
            <a:r>
              <a:rPr lang="it-IT" dirty="0" smtClean="0"/>
              <a:t>	</a:t>
            </a:r>
            <a:r>
              <a:rPr lang="it-IT" dirty="0" smtClean="0"/>
              <a:t>che </a:t>
            </a:r>
            <a:r>
              <a:rPr lang="it-IT" dirty="0" smtClean="0"/>
              <a:t>cosa risponderemmo a chi ci dice</a:t>
            </a:r>
            <a:r>
              <a:rPr lang="it-IT" dirty="0" smtClean="0"/>
              <a:t>:</a:t>
            </a:r>
            <a:endParaRPr lang="it-IT" dirty="0"/>
          </a:p>
          <a:p>
            <a:pPr marL="0" indent="0" algn="ctr">
              <a:buNone/>
            </a:pPr>
            <a:r>
              <a:rPr lang="it-IT" dirty="0" smtClean="0"/>
              <a:t>“credo a Cristo ma non alla Chiesa?”</a:t>
            </a:r>
            <a:endParaRPr lang="it-IT" dirty="0"/>
          </a:p>
        </p:txBody>
      </p:sp>
    </p:spTree>
    <p:extLst>
      <p:ext uri="{BB962C8B-B14F-4D97-AF65-F5344CB8AC3E}">
        <p14:creationId xmlns:p14="http://schemas.microsoft.com/office/powerpoint/2010/main" val="41619286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2/questioni metodologiche </a:t>
            </a:r>
            <a:br>
              <a:rPr lang="it-IT" dirty="0" smtClean="0">
                <a:solidFill>
                  <a:srgbClr val="FF0000"/>
                </a:solidFill>
              </a:rPr>
            </a:br>
            <a:r>
              <a:rPr lang="it-IT" dirty="0" smtClean="0">
                <a:solidFill>
                  <a:srgbClr val="FF0000"/>
                </a:solidFill>
              </a:rPr>
              <a:t>della cristologia</a:t>
            </a:r>
            <a:endParaRPr lang="it-IT" dirty="0">
              <a:solidFill>
                <a:srgbClr val="FF0000"/>
              </a:solidFill>
            </a:endParaRPr>
          </a:p>
        </p:txBody>
      </p:sp>
      <p:sp>
        <p:nvSpPr>
          <p:cNvPr id="3" name="Segnaposto contenuto 2"/>
          <p:cNvSpPr>
            <a:spLocks noGrp="1"/>
          </p:cNvSpPr>
          <p:nvPr>
            <p:ph idx="1"/>
          </p:nvPr>
        </p:nvSpPr>
        <p:spPr/>
        <p:txBody>
          <a:bodyPr/>
          <a:lstStyle/>
          <a:p>
            <a:endParaRPr lang="it-IT" dirty="0" smtClean="0"/>
          </a:p>
          <a:p>
            <a:r>
              <a:rPr lang="it-IT" dirty="0" smtClean="0"/>
              <a:t>rapporto storia-fede nello studio di Gesù Cristo, vero Dio e vero uomo</a:t>
            </a:r>
          </a:p>
          <a:p>
            <a:r>
              <a:rPr lang="it-IT" dirty="0" smtClean="0"/>
              <a:t>Gesù storico e Cristo della fede</a:t>
            </a:r>
            <a:endParaRPr lang="it-IT" dirty="0"/>
          </a:p>
          <a:p>
            <a:r>
              <a:rPr lang="it-IT" dirty="0" smtClean="0"/>
              <a:t>cristologia discendente</a:t>
            </a:r>
          </a:p>
          <a:p>
            <a:r>
              <a:rPr lang="it-IT" dirty="0" smtClean="0"/>
              <a:t>cristologia ascendente</a:t>
            </a:r>
          </a:p>
          <a:p>
            <a:endParaRPr lang="it-IT" dirty="0" smtClean="0"/>
          </a:p>
          <a:p>
            <a:endParaRPr lang="it-IT" dirty="0"/>
          </a:p>
        </p:txBody>
      </p:sp>
    </p:spTree>
    <p:extLst>
      <p:ext uri="{BB962C8B-B14F-4D97-AF65-F5344CB8AC3E}">
        <p14:creationId xmlns:p14="http://schemas.microsoft.com/office/powerpoint/2010/main" val="393994823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2/questioni metodologiche </a:t>
            </a:r>
            <a:br>
              <a:rPr lang="it-IT" dirty="0" smtClean="0"/>
            </a:br>
            <a:r>
              <a:rPr lang="it-IT" dirty="0" smtClean="0"/>
              <a:t>della cristologia</a:t>
            </a:r>
            <a:endParaRPr lang="it-IT" dirty="0"/>
          </a:p>
        </p:txBody>
      </p:sp>
      <p:sp>
        <p:nvSpPr>
          <p:cNvPr id="3" name="Segnaposto contenuto 2"/>
          <p:cNvSpPr>
            <a:spLocks noGrp="1"/>
          </p:cNvSpPr>
          <p:nvPr>
            <p:ph idx="1"/>
          </p:nvPr>
        </p:nvSpPr>
        <p:spPr/>
        <p:txBody>
          <a:bodyPr>
            <a:normAutofit fontScale="92500"/>
          </a:bodyPr>
          <a:lstStyle/>
          <a:p>
            <a:pPr marL="0" indent="0">
              <a:buNone/>
            </a:pPr>
            <a:endParaRPr lang="it-IT" dirty="0" smtClean="0"/>
          </a:p>
          <a:p>
            <a:r>
              <a:rPr lang="it-IT" dirty="0" smtClean="0"/>
              <a:t>rapporto storia-fede nello studio di Gesù Cristo, vero Dio e vero uomo: i fatti della vita di Gesù rientrano nelle considerazioni della cristologia</a:t>
            </a:r>
          </a:p>
          <a:p>
            <a:r>
              <a:rPr lang="it-IT" dirty="0" smtClean="0"/>
              <a:t>Gesù storico e Cristo della fede: perché distinguiamo e perché affermiamo che sono 1</a:t>
            </a:r>
          </a:p>
          <a:p>
            <a:r>
              <a:rPr lang="it-IT" dirty="0" smtClean="0"/>
              <a:t>cristologia discendente e cristologia ascendente: differenze metodologiche e corretti usi di entrambe</a:t>
            </a:r>
          </a:p>
          <a:p>
            <a:endParaRPr lang="it-IT" dirty="0" smtClean="0"/>
          </a:p>
          <a:p>
            <a:endParaRPr lang="it-IT" dirty="0"/>
          </a:p>
        </p:txBody>
      </p:sp>
    </p:spTree>
    <p:extLst>
      <p:ext uri="{BB962C8B-B14F-4D97-AF65-F5344CB8AC3E}">
        <p14:creationId xmlns:p14="http://schemas.microsoft.com/office/powerpoint/2010/main" val="54018056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descr="locandina_Patres.pdf"/>
          <p:cNvPicPr>
            <a:picLocks noGrp="1" noChangeAspect="1"/>
          </p:cNvPicPr>
          <p:nvPr>
            <p:ph idx="1"/>
          </p:nvPr>
        </p:nvPicPr>
        <p:blipFill rotWithShape="1">
          <a:blip r:embed="rId2">
            <a:extLst>
              <a:ext uri="{28A0092B-C50C-407E-A947-70E740481C1C}">
                <a14:useLocalDpi xmlns:a14="http://schemas.microsoft.com/office/drawing/2010/main" val="0"/>
              </a:ext>
            </a:extLst>
          </a:blip>
          <a:srcRect t="4778" b="42292"/>
          <a:stretch/>
        </p:blipFill>
        <p:spPr>
          <a:xfrm>
            <a:off x="439738" y="355600"/>
            <a:ext cx="8229600" cy="6164263"/>
          </a:xfrm>
        </p:spPr>
      </p:pic>
    </p:spTree>
    <p:extLst>
      <p:ext uri="{BB962C8B-B14F-4D97-AF65-F5344CB8AC3E}">
        <p14:creationId xmlns:p14="http://schemas.microsoft.com/office/powerpoint/2010/main" val="154631953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2/questioni metodologiche </a:t>
            </a:r>
            <a:br>
              <a:rPr lang="it-IT" dirty="0" smtClean="0"/>
            </a:br>
            <a:r>
              <a:rPr lang="it-IT" dirty="0" smtClean="0"/>
              <a:t>della cristologia</a:t>
            </a:r>
            <a:endParaRPr lang="it-IT" dirty="0"/>
          </a:p>
        </p:txBody>
      </p:sp>
      <p:sp>
        <p:nvSpPr>
          <p:cNvPr id="3" name="Segnaposto contenuto 2"/>
          <p:cNvSpPr>
            <a:spLocks noGrp="1"/>
          </p:cNvSpPr>
          <p:nvPr>
            <p:ph idx="1"/>
          </p:nvPr>
        </p:nvSpPr>
        <p:spPr/>
        <p:txBody>
          <a:bodyPr/>
          <a:lstStyle/>
          <a:p>
            <a:pPr marL="0" indent="0">
              <a:buNone/>
            </a:pPr>
            <a:endParaRPr lang="it-IT" dirty="0" smtClean="0"/>
          </a:p>
          <a:p>
            <a:r>
              <a:rPr lang="it-IT" dirty="0"/>
              <a:t>a</a:t>
            </a:r>
            <a:r>
              <a:rPr lang="it-IT" dirty="0" smtClean="0"/>
              <a:t>ccesso a Gesù e cristologia sistematica</a:t>
            </a:r>
          </a:p>
          <a:p>
            <a:pPr marL="0" indent="0">
              <a:buNone/>
            </a:pPr>
            <a:r>
              <a:rPr lang="it-IT" dirty="0" smtClean="0">
                <a:solidFill>
                  <a:srgbClr val="0000FF"/>
                </a:solidFill>
              </a:rPr>
              <a:t>Mt 16,16: Rispose </a:t>
            </a:r>
            <a:r>
              <a:rPr lang="it-IT" dirty="0">
                <a:solidFill>
                  <a:srgbClr val="0000FF"/>
                </a:solidFill>
              </a:rPr>
              <a:t>Simon Pietro: </a:t>
            </a:r>
            <a:r>
              <a:rPr lang="it-IT" dirty="0" smtClean="0">
                <a:solidFill>
                  <a:srgbClr val="0000FF"/>
                </a:solidFill>
              </a:rPr>
              <a:t>“Tu </a:t>
            </a:r>
            <a:r>
              <a:rPr lang="it-IT" dirty="0">
                <a:solidFill>
                  <a:srgbClr val="0000FF"/>
                </a:solidFill>
              </a:rPr>
              <a:t>sei il Cristo, il Figlio del Dio </a:t>
            </a:r>
            <a:r>
              <a:rPr lang="it-IT" dirty="0" smtClean="0">
                <a:solidFill>
                  <a:srgbClr val="0000FF"/>
                </a:solidFill>
              </a:rPr>
              <a:t>vivente”</a:t>
            </a:r>
            <a:endParaRPr lang="it-IT" dirty="0">
              <a:solidFill>
                <a:srgbClr val="0000FF"/>
              </a:solidFill>
            </a:endParaRPr>
          </a:p>
          <a:p>
            <a:endParaRPr lang="it-IT" dirty="0" smtClean="0"/>
          </a:p>
          <a:p>
            <a:pPr marL="0" indent="0">
              <a:buNone/>
            </a:pPr>
            <a:endParaRPr lang="it-IT" dirty="0" smtClean="0"/>
          </a:p>
          <a:p>
            <a:endParaRPr lang="it-IT" dirty="0"/>
          </a:p>
        </p:txBody>
      </p:sp>
    </p:spTree>
    <p:extLst>
      <p:ext uri="{BB962C8B-B14F-4D97-AF65-F5344CB8AC3E}">
        <p14:creationId xmlns:p14="http://schemas.microsoft.com/office/powerpoint/2010/main" val="21664975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metodo storico critico</a:t>
            </a:r>
            <a:endParaRPr lang="it-IT" dirty="0"/>
          </a:p>
        </p:txBody>
      </p:sp>
      <p:pic>
        <p:nvPicPr>
          <p:cNvPr id="4" name="Segnaposto contenuto 3" descr="FullSizeRender.jpg"/>
          <p:cNvPicPr>
            <a:picLocks noGrp="1" noChangeAspect="1"/>
          </p:cNvPicPr>
          <p:nvPr>
            <p:ph idx="1"/>
          </p:nvPr>
        </p:nvPicPr>
        <p:blipFill>
          <a:blip r:embed="rId2">
            <a:extLst>
              <a:ext uri="{28A0092B-C50C-407E-A947-70E740481C1C}">
                <a14:useLocalDpi xmlns:a14="http://schemas.microsoft.com/office/drawing/2010/main" val="0"/>
              </a:ext>
            </a:extLst>
          </a:blip>
          <a:srcRect l="-17136" r="-17136"/>
          <a:stretch>
            <a:fillRect/>
          </a:stretch>
        </p:blipFill>
        <p:spPr/>
      </p:pic>
    </p:spTree>
    <p:extLst>
      <p:ext uri="{BB962C8B-B14F-4D97-AF65-F5344CB8AC3E}">
        <p14:creationId xmlns:p14="http://schemas.microsoft.com/office/powerpoint/2010/main" val="64201907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metodo storico critico</a:t>
            </a:r>
            <a:endParaRPr lang="it-IT" dirty="0"/>
          </a:p>
        </p:txBody>
      </p:sp>
      <p:sp>
        <p:nvSpPr>
          <p:cNvPr id="3" name="Segnaposto contenuto 2"/>
          <p:cNvSpPr>
            <a:spLocks noGrp="1"/>
          </p:cNvSpPr>
          <p:nvPr>
            <p:ph idx="1"/>
          </p:nvPr>
        </p:nvSpPr>
        <p:spPr/>
        <p:txBody>
          <a:bodyPr>
            <a:normAutofit lnSpcReduction="10000"/>
          </a:bodyPr>
          <a:lstStyle/>
          <a:p>
            <a:r>
              <a:rPr lang="it-IT" dirty="0" smtClean="0"/>
              <a:t>la separazione del Gesù storico dal Cristo della fede (da </a:t>
            </a:r>
            <a:r>
              <a:rPr lang="it-IT" dirty="0" err="1" smtClean="0"/>
              <a:t>Reimarus</a:t>
            </a:r>
            <a:r>
              <a:rPr lang="it-IT" dirty="0" smtClean="0"/>
              <a:t> e Strauss: XVIII e XIX sec.)</a:t>
            </a:r>
          </a:p>
          <a:p>
            <a:pPr marL="0" indent="0">
              <a:buNone/>
            </a:pPr>
            <a:endParaRPr lang="it-IT" dirty="0" smtClean="0"/>
          </a:p>
          <a:p>
            <a:r>
              <a:rPr lang="it-IT" dirty="0" smtClean="0"/>
              <a:t>La questione del Gesù storico:</a:t>
            </a:r>
          </a:p>
          <a:p>
            <a:pPr lvl="1"/>
            <a:r>
              <a:rPr lang="it-IT" dirty="0" smtClean="0"/>
              <a:t>first </a:t>
            </a:r>
            <a:r>
              <a:rPr lang="it-IT" dirty="0" err="1" smtClean="0"/>
              <a:t>Quest</a:t>
            </a:r>
            <a:endParaRPr lang="it-IT" dirty="0" smtClean="0"/>
          </a:p>
          <a:p>
            <a:pPr lvl="1"/>
            <a:r>
              <a:rPr lang="it-IT" dirty="0" err="1" smtClean="0"/>
              <a:t>second</a:t>
            </a:r>
            <a:r>
              <a:rPr lang="it-IT" dirty="0" smtClean="0"/>
              <a:t> </a:t>
            </a:r>
            <a:r>
              <a:rPr lang="it-IT" dirty="0" err="1" smtClean="0"/>
              <a:t>Quest</a:t>
            </a:r>
            <a:endParaRPr lang="it-IT" dirty="0"/>
          </a:p>
          <a:p>
            <a:pPr lvl="1"/>
            <a:r>
              <a:rPr lang="it-IT" dirty="0" err="1" smtClean="0"/>
              <a:t>third</a:t>
            </a:r>
            <a:r>
              <a:rPr lang="it-IT" dirty="0" smtClean="0"/>
              <a:t> </a:t>
            </a:r>
            <a:r>
              <a:rPr lang="it-IT" dirty="0" err="1" smtClean="0"/>
              <a:t>Quest</a:t>
            </a:r>
            <a:endParaRPr lang="it-IT" dirty="0" smtClean="0"/>
          </a:p>
          <a:p>
            <a:endParaRPr lang="it-IT" dirty="0"/>
          </a:p>
          <a:p>
            <a:r>
              <a:rPr lang="it-IT" dirty="0" err="1" smtClean="0"/>
              <a:t>J</a:t>
            </a:r>
            <a:r>
              <a:rPr lang="it-IT" dirty="0" smtClean="0"/>
              <a:t>. Ratzinger, Gesù di </a:t>
            </a:r>
            <a:r>
              <a:rPr lang="it-IT" dirty="0" err="1" smtClean="0"/>
              <a:t>Nazaret</a:t>
            </a:r>
            <a:r>
              <a:rPr lang="it-IT" dirty="0" smtClean="0"/>
              <a:t>, vol. 1, pp. 11-20</a:t>
            </a:r>
            <a:endParaRPr lang="it-IT" dirty="0"/>
          </a:p>
        </p:txBody>
      </p:sp>
    </p:spTree>
    <p:extLst>
      <p:ext uri="{BB962C8B-B14F-4D97-AF65-F5344CB8AC3E}">
        <p14:creationId xmlns:p14="http://schemas.microsoft.com/office/powerpoint/2010/main" val="94570808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metodo storico critico</a:t>
            </a:r>
            <a:endParaRPr lang="it-IT" dirty="0"/>
          </a:p>
        </p:txBody>
      </p:sp>
      <p:pic>
        <p:nvPicPr>
          <p:cNvPr id="4" name="Segnaposto contenuto 3" descr="FullSizeRender.jpg"/>
          <p:cNvPicPr>
            <a:picLocks noGrp="1" noChangeAspect="1"/>
          </p:cNvPicPr>
          <p:nvPr>
            <p:ph idx="1"/>
          </p:nvPr>
        </p:nvPicPr>
        <p:blipFill>
          <a:blip r:embed="rId2">
            <a:extLst>
              <a:ext uri="{28A0092B-C50C-407E-A947-70E740481C1C}">
                <a14:useLocalDpi xmlns:a14="http://schemas.microsoft.com/office/drawing/2010/main" val="0"/>
              </a:ext>
            </a:extLst>
          </a:blip>
          <a:srcRect t="-23569" b="-23569"/>
          <a:stretch>
            <a:fillRect/>
          </a:stretch>
        </p:blipFill>
        <p:spPr/>
      </p:pic>
    </p:spTree>
    <p:extLst>
      <p:ext uri="{BB962C8B-B14F-4D97-AF65-F5344CB8AC3E}">
        <p14:creationId xmlns:p14="http://schemas.microsoft.com/office/powerpoint/2010/main" val="299191189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2/questioni metodologiche </a:t>
            </a:r>
            <a:br>
              <a:rPr lang="it-IT" dirty="0" smtClean="0"/>
            </a:br>
            <a:r>
              <a:rPr lang="it-IT" dirty="0" smtClean="0"/>
              <a:t>della cristologia</a:t>
            </a:r>
            <a:endParaRPr lang="it-IT" dirty="0"/>
          </a:p>
        </p:txBody>
      </p:sp>
      <p:sp>
        <p:nvSpPr>
          <p:cNvPr id="3" name="Segnaposto contenuto 2"/>
          <p:cNvSpPr>
            <a:spLocks noGrp="1"/>
          </p:cNvSpPr>
          <p:nvPr>
            <p:ph idx="1"/>
          </p:nvPr>
        </p:nvSpPr>
        <p:spPr/>
        <p:txBody>
          <a:bodyPr>
            <a:normAutofit/>
          </a:bodyPr>
          <a:lstStyle/>
          <a:p>
            <a:endParaRPr lang="it-IT" dirty="0" smtClean="0"/>
          </a:p>
          <a:p>
            <a:endParaRPr lang="it-IT" dirty="0"/>
          </a:p>
          <a:p>
            <a:r>
              <a:rPr lang="it-IT" dirty="0" smtClean="0"/>
              <a:t>i fatti storici della vita di Gesù sono testimoniati per suscitare la fede</a:t>
            </a:r>
          </a:p>
          <a:p>
            <a:r>
              <a:rPr lang="it-IT" dirty="0"/>
              <a:t>l</a:t>
            </a:r>
            <a:r>
              <a:rPr lang="it-IT" dirty="0" smtClean="0"/>
              <a:t>’affermazione che Gesù è il Signore implica un rispetto solenne per ciò che è testimoniato</a:t>
            </a:r>
          </a:p>
          <a:p>
            <a:endParaRPr lang="it-IT" dirty="0"/>
          </a:p>
        </p:txBody>
      </p:sp>
    </p:spTree>
    <p:extLst>
      <p:ext uri="{BB962C8B-B14F-4D97-AF65-F5344CB8AC3E}">
        <p14:creationId xmlns:p14="http://schemas.microsoft.com/office/powerpoint/2010/main" val="214373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guida didattica/3</a:t>
            </a:r>
            <a:endParaRPr lang="it-IT" dirty="0">
              <a:solidFill>
                <a:srgbClr val="FF0000"/>
              </a:solidFill>
            </a:endParaRPr>
          </a:p>
        </p:txBody>
      </p:sp>
      <p:sp>
        <p:nvSpPr>
          <p:cNvPr id="3" name="Segnaposto contenuto 2"/>
          <p:cNvSpPr>
            <a:spLocks noGrp="1"/>
          </p:cNvSpPr>
          <p:nvPr>
            <p:ph idx="1"/>
          </p:nvPr>
        </p:nvSpPr>
        <p:spPr/>
        <p:txBody>
          <a:bodyPr/>
          <a:lstStyle/>
          <a:p>
            <a:pPr lvl="0"/>
            <a:r>
              <a:rPr lang="it-IT" dirty="0"/>
              <a:t>La terza fase prevede la trattazione sistematica della persona del Cristo e della sua opera salvifica. </a:t>
            </a:r>
            <a:endParaRPr lang="it-IT" dirty="0" smtClean="0"/>
          </a:p>
          <a:p>
            <a:pPr lvl="0"/>
            <a:r>
              <a:rPr lang="it-IT" i="1" dirty="0" smtClean="0">
                <a:solidFill>
                  <a:srgbClr val="FF0000"/>
                </a:solidFill>
              </a:rPr>
              <a:t>Al </a:t>
            </a:r>
            <a:r>
              <a:rPr lang="it-IT" i="1" dirty="0">
                <a:solidFill>
                  <a:srgbClr val="FF0000"/>
                </a:solidFill>
              </a:rPr>
              <a:t>termine di questa fase di studio si può fare il secondo elaborato.</a:t>
            </a:r>
            <a:endParaRPr lang="it-IT" dirty="0">
              <a:solidFill>
                <a:srgbClr val="FF0000"/>
              </a:solidFill>
            </a:endParaRPr>
          </a:p>
          <a:p>
            <a:r>
              <a:rPr lang="it-IT" dirty="0"/>
              <a:t>(Cfr. </a:t>
            </a:r>
            <a:r>
              <a:rPr lang="it-IT" dirty="0" err="1"/>
              <a:t>Ducay</a:t>
            </a:r>
            <a:r>
              <a:rPr lang="it-IT" dirty="0"/>
              <a:t> 2014, pp. 103-178; </a:t>
            </a:r>
            <a:r>
              <a:rPr lang="it-IT" dirty="0" err="1"/>
              <a:t>Ducay</a:t>
            </a:r>
            <a:r>
              <a:rPr lang="it-IT" dirty="0"/>
              <a:t> 2016, pp. 75-266)</a:t>
            </a:r>
            <a:r>
              <a:rPr lang="it-IT" dirty="0" smtClean="0"/>
              <a:t>.</a:t>
            </a:r>
            <a:endParaRPr lang="it-IT" dirty="0"/>
          </a:p>
        </p:txBody>
      </p:sp>
    </p:spTree>
    <p:extLst>
      <p:ext uri="{BB962C8B-B14F-4D97-AF65-F5344CB8AC3E}">
        <p14:creationId xmlns:p14="http://schemas.microsoft.com/office/powerpoint/2010/main" val="345498165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1Gv 1,1-4</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endParaRPr lang="it-IT" dirty="0" smtClean="0"/>
          </a:p>
          <a:p>
            <a:pPr marL="0" indent="0">
              <a:buNone/>
            </a:pPr>
            <a:r>
              <a:rPr lang="it-IT" dirty="0" smtClean="0"/>
              <a:t>[1] Ciò che era fin da principio, ciò che noi abbiamo udito, ciò che noi abbiamo veduto con i nostri occhi, ciò che noi abbiamo contemplato e ciò che le nostre mani hanno toccato, ossia il Verbo della vita </a:t>
            </a:r>
          </a:p>
          <a:p>
            <a:pPr marL="0" indent="0">
              <a:buNone/>
            </a:pPr>
            <a:endParaRPr lang="it-IT" dirty="0" smtClean="0"/>
          </a:p>
          <a:p>
            <a:pPr marL="0" indent="0">
              <a:buNone/>
            </a:pPr>
            <a:r>
              <a:rPr lang="it-IT" dirty="0" smtClean="0"/>
              <a:t>[2] (poiché la vita si è fatta visibile, noi l'abbiamo veduta e di ciò rendiamo testimonianza e vi annunziamo la vita eterna, che era presso il Padre e si è resa visibile a noi), </a:t>
            </a:r>
          </a:p>
          <a:p>
            <a:pPr marL="0" indent="0">
              <a:buNone/>
            </a:pPr>
            <a:r>
              <a:rPr lang="it-IT" dirty="0" smtClean="0"/>
              <a:t>[3] quello che abbiamo veduto e udito, noi lo annunziamo anche a voi, perché anche voi siate in comunione con noi. La nostra comunione è col Padre e col Figlio suo Gesù Cristo. </a:t>
            </a:r>
          </a:p>
          <a:p>
            <a:pPr marL="0" indent="0">
              <a:buNone/>
            </a:pPr>
            <a:endParaRPr lang="it-IT" dirty="0" smtClean="0"/>
          </a:p>
          <a:p>
            <a:pPr marL="0" indent="0">
              <a:buNone/>
            </a:pPr>
            <a:r>
              <a:rPr lang="it-IT" dirty="0" smtClean="0"/>
              <a:t>[4] Queste cose vi scriviamo, perché la nostra gioia sia perfetta. </a:t>
            </a:r>
          </a:p>
          <a:p>
            <a:endParaRPr lang="it-IT" dirty="0"/>
          </a:p>
        </p:txBody>
      </p:sp>
    </p:spTree>
    <p:extLst>
      <p:ext uri="{BB962C8B-B14F-4D97-AF65-F5344CB8AC3E}">
        <p14:creationId xmlns:p14="http://schemas.microsoft.com/office/powerpoint/2010/main" val="156995964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 fuori-di dentro</a:t>
            </a:r>
            <a:endParaRPr lang="it-IT" dirty="0"/>
          </a:p>
        </p:txBody>
      </p:sp>
      <p:sp>
        <p:nvSpPr>
          <p:cNvPr id="3" name="Segnaposto contenuto 2"/>
          <p:cNvSpPr>
            <a:spLocks noGrp="1"/>
          </p:cNvSpPr>
          <p:nvPr>
            <p:ph idx="1"/>
          </p:nvPr>
        </p:nvSpPr>
        <p:spPr/>
        <p:txBody>
          <a:bodyPr>
            <a:normAutofit/>
          </a:bodyPr>
          <a:lstStyle/>
          <a:p>
            <a:r>
              <a:rPr lang="it-IT" dirty="0" smtClean="0"/>
              <a:t>dimensione storica accessibile mediante il metodo storico-</a:t>
            </a:r>
            <a:r>
              <a:rPr lang="it-IT" dirty="0" smtClean="0"/>
              <a:t>critico</a:t>
            </a:r>
            <a:endParaRPr lang="it-IT" dirty="0" smtClean="0"/>
          </a:p>
          <a:p>
            <a:r>
              <a:rPr lang="it-IT" dirty="0" smtClean="0"/>
              <a:t>dimensione interiore del mistero dell’uomo-Dio, accessibile solo </a:t>
            </a:r>
            <a:r>
              <a:rPr lang="it-IT" dirty="0" smtClean="0"/>
              <a:t>per </a:t>
            </a:r>
            <a:r>
              <a:rPr lang="it-IT" dirty="0" smtClean="0"/>
              <a:t>un dono dall’alto: </a:t>
            </a:r>
            <a:endParaRPr lang="it-IT" dirty="0" smtClean="0"/>
          </a:p>
          <a:p>
            <a:pPr marL="0" indent="0">
              <a:buNone/>
            </a:pPr>
            <a:r>
              <a:rPr lang="it-IT" dirty="0">
                <a:solidFill>
                  <a:srgbClr val="3366FF"/>
                </a:solidFill>
              </a:rPr>
              <a:t>	</a:t>
            </a:r>
            <a:r>
              <a:rPr lang="it-IT" dirty="0" smtClean="0">
                <a:solidFill>
                  <a:srgbClr val="3366FF"/>
                </a:solidFill>
              </a:rPr>
              <a:t>						</a:t>
            </a:r>
            <a:r>
              <a:rPr lang="it-IT" dirty="0" smtClean="0">
                <a:solidFill>
                  <a:srgbClr val="3366FF"/>
                </a:solidFill>
              </a:rPr>
              <a:t>La  fede</a:t>
            </a:r>
            <a:endParaRPr lang="it-IT" dirty="0" smtClean="0">
              <a:solidFill>
                <a:srgbClr val="3366FF"/>
              </a:solidFill>
            </a:endParaRPr>
          </a:p>
          <a:p>
            <a:pPr marL="0" indent="0" algn="ctr">
              <a:buNone/>
            </a:pPr>
            <a:r>
              <a:rPr lang="it-IT" dirty="0" smtClean="0">
                <a:solidFill>
                  <a:srgbClr val="3366FF"/>
                </a:solidFill>
              </a:rPr>
              <a:t>che è RELAZIONE </a:t>
            </a:r>
            <a:r>
              <a:rPr lang="it-IT" dirty="0" smtClean="0">
                <a:solidFill>
                  <a:srgbClr val="3366FF"/>
                </a:solidFill>
              </a:rPr>
              <a:t>PERSONALE CON CRISTO </a:t>
            </a:r>
            <a:r>
              <a:rPr lang="it-IT" u="sng" dirty="0" smtClean="0">
                <a:solidFill>
                  <a:srgbClr val="3366FF"/>
                </a:solidFill>
              </a:rPr>
              <a:t>VIVO</a:t>
            </a:r>
          </a:p>
          <a:p>
            <a:pPr marL="0" indent="0" algn="ctr">
              <a:buNone/>
            </a:pPr>
            <a:r>
              <a:rPr lang="it-IT" dirty="0" smtClean="0">
                <a:solidFill>
                  <a:srgbClr val="3366FF"/>
                </a:solidFill>
              </a:rPr>
              <a:t>NELLA CHIESA</a:t>
            </a:r>
            <a:endParaRPr lang="it-IT" dirty="0">
              <a:solidFill>
                <a:srgbClr val="3366FF"/>
              </a:solidFill>
            </a:endParaRPr>
          </a:p>
        </p:txBody>
      </p:sp>
    </p:spTree>
    <p:extLst>
      <p:ext uri="{BB962C8B-B14F-4D97-AF65-F5344CB8AC3E}">
        <p14:creationId xmlns:p14="http://schemas.microsoft.com/office/powerpoint/2010/main" val="266708811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cardinal Giacomo Biffi</a:t>
            </a:r>
            <a:endParaRPr lang="it-IT" dirty="0"/>
          </a:p>
        </p:txBody>
      </p:sp>
      <p:sp>
        <p:nvSpPr>
          <p:cNvPr id="3" name="Segnaposto contenuto 2"/>
          <p:cNvSpPr>
            <a:spLocks noGrp="1"/>
          </p:cNvSpPr>
          <p:nvPr>
            <p:ph idx="1"/>
          </p:nvPr>
        </p:nvSpPr>
        <p:spPr/>
        <p:txBody>
          <a:bodyPr/>
          <a:lstStyle/>
          <a:p>
            <a:r>
              <a:rPr lang="it-IT" i="1" dirty="0"/>
              <a:t>I</a:t>
            </a:r>
            <a:r>
              <a:rPr lang="it-IT" i="1" dirty="0" smtClean="0"/>
              <a:t>dentikit</a:t>
            </a:r>
            <a:r>
              <a:rPr lang="it-IT" dirty="0" smtClean="0"/>
              <a:t> del festeggiato</a:t>
            </a:r>
          </a:p>
          <a:p>
            <a:pPr marL="0" indent="0">
              <a:buNone/>
            </a:pPr>
            <a:r>
              <a:rPr lang="it-IT" dirty="0" smtClean="0"/>
              <a:t>(in occasione del Grande Giubileo del 2000)</a:t>
            </a:r>
          </a:p>
          <a:p>
            <a:pPr marL="0" indent="0">
              <a:buNone/>
            </a:pPr>
            <a:endParaRPr lang="it-IT" dirty="0"/>
          </a:p>
          <a:p>
            <a:pPr marL="0" indent="0">
              <a:buNone/>
            </a:pPr>
            <a:r>
              <a:rPr lang="it-IT" dirty="0" smtClean="0"/>
              <a:t>				“Ma allora cambia tutto!”</a:t>
            </a:r>
            <a:endParaRPr lang="it-IT" dirty="0"/>
          </a:p>
        </p:txBody>
      </p:sp>
    </p:spTree>
    <p:extLst>
      <p:ext uri="{BB962C8B-B14F-4D97-AF65-F5344CB8AC3E}">
        <p14:creationId xmlns:p14="http://schemas.microsoft.com/office/powerpoint/2010/main" val="8483183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limiti del metodo storico critico</a:t>
            </a:r>
            <a:endParaRPr lang="it-IT" dirty="0"/>
          </a:p>
        </p:txBody>
      </p:sp>
      <p:sp>
        <p:nvSpPr>
          <p:cNvPr id="3" name="Segnaposto contenuto 2"/>
          <p:cNvSpPr>
            <a:spLocks noGrp="1"/>
          </p:cNvSpPr>
          <p:nvPr>
            <p:ph idx="1"/>
          </p:nvPr>
        </p:nvSpPr>
        <p:spPr/>
        <p:txBody>
          <a:bodyPr/>
          <a:lstStyle/>
          <a:p>
            <a:r>
              <a:rPr lang="it-IT" dirty="0" smtClean="0"/>
              <a:t>l’indagine storica è essenziale ma non basta per conoscere il mistero di Cristo, né una conoscenza vera di Gesù:</a:t>
            </a:r>
          </a:p>
          <a:p>
            <a:endParaRPr lang="it-IT" dirty="0"/>
          </a:p>
          <a:p>
            <a:r>
              <a:rPr lang="it-IT" dirty="0" smtClean="0"/>
              <a:t>una conoscenza vera della sua umanità non può prescindere dalla conoscenza del suo essere il Figlio eterno del Padre </a:t>
            </a:r>
            <a:endParaRPr lang="it-IT" dirty="0"/>
          </a:p>
        </p:txBody>
      </p:sp>
    </p:spTree>
    <p:extLst>
      <p:ext uri="{BB962C8B-B14F-4D97-AF65-F5344CB8AC3E}">
        <p14:creationId xmlns:p14="http://schemas.microsoft.com/office/powerpoint/2010/main" val="217670799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esempio: verginità perpetua di Maria...</a:t>
            </a:r>
            <a:endParaRPr lang="it-IT" dirty="0"/>
          </a:p>
        </p:txBody>
      </p:sp>
      <p:sp>
        <p:nvSpPr>
          <p:cNvPr id="3" name="Segnaposto contenuto 2"/>
          <p:cNvSpPr>
            <a:spLocks noGrp="1"/>
          </p:cNvSpPr>
          <p:nvPr>
            <p:ph idx="1"/>
          </p:nvPr>
        </p:nvSpPr>
        <p:spPr/>
        <p:txBody>
          <a:bodyPr>
            <a:normAutofit fontScale="70000" lnSpcReduction="20000"/>
          </a:bodyPr>
          <a:lstStyle/>
          <a:p>
            <a:pPr algn="just"/>
            <a:r>
              <a:rPr lang="it-IT" dirty="0"/>
              <a:t>L</a:t>
            </a:r>
            <a:r>
              <a:rPr lang="el-GR" dirty="0" smtClean="0"/>
              <a:t>a </a:t>
            </a:r>
            <a:r>
              <a:rPr lang="el-GR" dirty="0"/>
              <a:t>natura umana di Cristo come completa, reale e distinta da quella divina, ma </a:t>
            </a:r>
            <a:r>
              <a:rPr lang="el-GR" i="1" dirty="0"/>
              <a:t>secondo una unità non comune</a:t>
            </a:r>
            <a:r>
              <a:rPr lang="el-GR" dirty="0"/>
              <a:t>: nel Cristo, infatti, la divinità assume la natura umana senza che il Figlio sia assoggettato alle condizioni della nascita e della </a:t>
            </a:r>
            <a:r>
              <a:rPr lang="el-GR" dirty="0" smtClean="0"/>
              <a:t>morte </a:t>
            </a:r>
            <a:r>
              <a:rPr lang="el-GR" dirty="0"/>
              <a:t>secondo l’ordine della natura caduta, ma ne viva i dinamismi secondo libertà. </a:t>
            </a:r>
            <a:endParaRPr lang="it-IT" dirty="0" smtClean="0"/>
          </a:p>
          <a:p>
            <a:pPr algn="just"/>
            <a:r>
              <a:rPr lang="el-GR" dirty="0" smtClean="0"/>
              <a:t>Ciò </a:t>
            </a:r>
            <a:r>
              <a:rPr lang="el-GR" dirty="0"/>
              <a:t>significa vivere una vita umana, ovvero secondo l’attività propria della natura umana, ma senza essere assoggettato alle conseguenze del peccato</a:t>
            </a:r>
            <a:r>
              <a:rPr lang="el-GR" dirty="0" smtClean="0"/>
              <a:t>.</a:t>
            </a:r>
            <a:endParaRPr lang="it-IT" dirty="0" smtClean="0"/>
          </a:p>
          <a:p>
            <a:endParaRPr lang="it-IT" dirty="0"/>
          </a:p>
          <a:p>
            <a:pPr marL="0" indent="0" algn="just">
              <a:buNone/>
            </a:pPr>
            <a:r>
              <a:rPr lang="it-IT" sz="4000" dirty="0" smtClean="0"/>
              <a:t>“</a:t>
            </a:r>
            <a:r>
              <a:rPr lang="el-GR" sz="4000" dirty="0" smtClean="0"/>
              <a:t>Ha </a:t>
            </a:r>
            <a:r>
              <a:rPr lang="el-GR" sz="4000" dirty="0"/>
              <a:t>avuto sì una nascita, ma non ha conservato la comunione con la nostra natura sia per il modo della nascita e sia per non essere suscettibile al cambiamento che porta alla corruzione</a:t>
            </a:r>
            <a:r>
              <a:rPr lang="el-GR" sz="4000" dirty="0" smtClean="0"/>
              <a:t>.</a:t>
            </a:r>
            <a:r>
              <a:rPr lang="it-IT" sz="4000" dirty="0" smtClean="0"/>
              <a:t>”</a:t>
            </a:r>
            <a:endParaRPr lang="it-IT" sz="4000" dirty="0"/>
          </a:p>
          <a:p>
            <a:pPr marL="0" indent="0">
              <a:buNone/>
            </a:pPr>
            <a:r>
              <a:rPr lang="it-IT" dirty="0"/>
              <a:t>Gregorio di </a:t>
            </a:r>
            <a:r>
              <a:rPr lang="it-IT" dirty="0" err="1"/>
              <a:t>Nissa</a:t>
            </a:r>
            <a:r>
              <a:rPr lang="it-IT" i="1" dirty="0"/>
              <a:t>, La grande </a:t>
            </a:r>
            <a:r>
              <a:rPr lang="it-IT" i="1" dirty="0" smtClean="0"/>
              <a:t>Catechesi </a:t>
            </a:r>
            <a:r>
              <a:rPr lang="it-IT" dirty="0" smtClean="0"/>
              <a:t>(t</a:t>
            </a:r>
            <a:r>
              <a:rPr lang="el-GR" dirty="0" smtClean="0"/>
              <a:t>r</a:t>
            </a:r>
            <a:r>
              <a:rPr lang="el-GR" dirty="0"/>
              <a:t>. </a:t>
            </a:r>
            <a:r>
              <a:rPr lang="it-IT" dirty="0" smtClean="0"/>
              <a:t>i</a:t>
            </a:r>
            <a:r>
              <a:rPr lang="el-GR" dirty="0" smtClean="0"/>
              <a:t>t</a:t>
            </a:r>
            <a:r>
              <a:rPr lang="it-IT" dirty="0" smtClean="0"/>
              <a:t>.</a:t>
            </a:r>
            <a:r>
              <a:rPr lang="el-GR" dirty="0" smtClean="0"/>
              <a:t> </a:t>
            </a:r>
            <a:r>
              <a:rPr lang="el-GR" dirty="0"/>
              <a:t>Naldini, p. 80, cap. </a:t>
            </a:r>
            <a:r>
              <a:rPr lang="el-GR" dirty="0" smtClean="0"/>
              <a:t>XIII</a:t>
            </a:r>
            <a:r>
              <a:rPr lang="it-IT" dirty="0" smtClean="0"/>
              <a:t>)</a:t>
            </a:r>
            <a:endParaRPr lang="it-IT" dirty="0"/>
          </a:p>
          <a:p>
            <a:endParaRPr lang="it-IT" dirty="0"/>
          </a:p>
        </p:txBody>
      </p:sp>
    </p:spTree>
    <p:extLst>
      <p:ext uri="{BB962C8B-B14F-4D97-AF65-F5344CB8AC3E}">
        <p14:creationId xmlns:p14="http://schemas.microsoft.com/office/powerpoint/2010/main" val="39048307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per la risurrezione</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a:t>
            </a:r>
            <a:r>
              <a:rPr lang="el-GR" dirty="0" smtClean="0"/>
              <a:t>Se </a:t>
            </a:r>
            <a:r>
              <a:rPr lang="el-GR" dirty="0"/>
              <a:t>pure non ha impedito che con la morte l’anima fosse separata dal corpo secondo l’ordine necessario della natura,  li ha riuniti di nuovo insieme mediante la resurrezione, in modo che egli stesso divenisse punto d’incontro (μεθόριον) della morte con la vita, arrestando in se stesso la disgregazione della natura causata dalla morte, e insieme divenendo lui stesso principio di riunificazione degli elementi separati</a:t>
            </a:r>
            <a:r>
              <a:rPr lang="el-GR" dirty="0" smtClean="0"/>
              <a:t>.</a:t>
            </a:r>
            <a:r>
              <a:rPr lang="it-IT" dirty="0" smtClean="0"/>
              <a:t>” </a:t>
            </a:r>
          </a:p>
          <a:p>
            <a:pPr marL="0" indent="0">
              <a:buNone/>
            </a:pPr>
            <a:r>
              <a:rPr lang="it-IT" dirty="0" smtClean="0"/>
              <a:t>Gregorio </a:t>
            </a:r>
            <a:r>
              <a:rPr lang="it-IT" dirty="0"/>
              <a:t>di </a:t>
            </a:r>
            <a:r>
              <a:rPr lang="it-IT" dirty="0" err="1"/>
              <a:t>Nissa</a:t>
            </a:r>
            <a:r>
              <a:rPr lang="it-IT" i="1" dirty="0"/>
              <a:t>, La grande Catechesi </a:t>
            </a:r>
            <a:r>
              <a:rPr lang="it-IT" dirty="0"/>
              <a:t>(t</a:t>
            </a:r>
            <a:r>
              <a:rPr lang="el-GR" dirty="0"/>
              <a:t>r. </a:t>
            </a:r>
            <a:r>
              <a:rPr lang="it-IT" dirty="0"/>
              <a:t>i</a:t>
            </a:r>
            <a:r>
              <a:rPr lang="el-GR" dirty="0"/>
              <a:t>t</a:t>
            </a:r>
            <a:r>
              <a:rPr lang="it-IT" dirty="0"/>
              <a:t>.</a:t>
            </a:r>
            <a:r>
              <a:rPr lang="el-GR" dirty="0"/>
              <a:t> Naldini, p. </a:t>
            </a:r>
            <a:r>
              <a:rPr lang="el-GR" dirty="0" smtClean="0"/>
              <a:t>8</a:t>
            </a:r>
            <a:r>
              <a:rPr lang="it-IT" dirty="0" smtClean="0"/>
              <a:t>8</a:t>
            </a:r>
            <a:r>
              <a:rPr lang="el-GR" dirty="0" smtClean="0"/>
              <a:t>, </a:t>
            </a:r>
            <a:r>
              <a:rPr lang="el-GR" dirty="0"/>
              <a:t>cap. </a:t>
            </a:r>
            <a:r>
              <a:rPr lang="el-GR" dirty="0" smtClean="0"/>
              <a:t>X</a:t>
            </a:r>
            <a:r>
              <a:rPr lang="it-IT" dirty="0" smtClean="0"/>
              <a:t>VI)</a:t>
            </a:r>
            <a:endParaRPr lang="it-IT" dirty="0"/>
          </a:p>
          <a:p>
            <a:pPr algn="just"/>
            <a:endParaRPr lang="it-IT" dirty="0"/>
          </a:p>
        </p:txBody>
      </p:sp>
    </p:spTree>
    <p:extLst>
      <p:ext uri="{BB962C8B-B14F-4D97-AF65-F5344CB8AC3E}">
        <p14:creationId xmlns:p14="http://schemas.microsoft.com/office/powerpoint/2010/main" val="23762872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2/questioni metodologiche </a:t>
            </a:r>
            <a:br>
              <a:rPr lang="it-IT" dirty="0" smtClean="0"/>
            </a:br>
            <a:r>
              <a:rPr lang="it-IT" dirty="0" smtClean="0"/>
              <a:t>della cristologia</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dirty="0" smtClean="0">
                <a:solidFill>
                  <a:srgbClr val="0000FF"/>
                </a:solidFill>
              </a:rPr>
              <a:t>anni ‘50</a:t>
            </a:r>
          </a:p>
          <a:p>
            <a:r>
              <a:rPr lang="it-IT" dirty="0" smtClean="0"/>
              <a:t>cristologia discendente (o dall’alto) </a:t>
            </a:r>
          </a:p>
          <a:p>
            <a:r>
              <a:rPr lang="it-IT" dirty="0" smtClean="0"/>
              <a:t>cristologia ascendente (o dal basso)</a:t>
            </a:r>
          </a:p>
          <a:p>
            <a:pPr marL="0" indent="0">
              <a:buNone/>
            </a:pPr>
            <a:r>
              <a:rPr lang="it-IT" dirty="0" smtClean="0">
                <a:solidFill>
                  <a:srgbClr val="0000FF"/>
                </a:solidFill>
              </a:rPr>
              <a:t>NON coincidono con</a:t>
            </a:r>
            <a:endParaRPr lang="it-IT" dirty="0">
              <a:solidFill>
                <a:srgbClr val="0000FF"/>
              </a:solidFill>
            </a:endParaRPr>
          </a:p>
          <a:p>
            <a:r>
              <a:rPr lang="it-IT" dirty="0"/>
              <a:t>s</a:t>
            </a:r>
            <a:r>
              <a:rPr lang="it-IT" dirty="0" smtClean="0"/>
              <a:t>cuola di Alessandria </a:t>
            </a:r>
            <a:r>
              <a:rPr lang="it-IT" dirty="0" smtClean="0"/>
              <a:t>(parte dall’unità della Persona del Verbo)</a:t>
            </a:r>
            <a:endParaRPr lang="it-IT" dirty="0" smtClean="0"/>
          </a:p>
          <a:p>
            <a:r>
              <a:rPr lang="it-IT" dirty="0" smtClean="0"/>
              <a:t>scuola di Antiochia </a:t>
            </a:r>
            <a:r>
              <a:rPr lang="it-IT" dirty="0" smtClean="0"/>
              <a:t>(parte dalla distinzione delle due nature, umana e divina, in Cristo)</a:t>
            </a:r>
            <a:endParaRPr lang="it-IT" dirty="0" smtClean="0"/>
          </a:p>
          <a:p>
            <a:pPr marL="0" indent="0">
              <a:buNone/>
            </a:pPr>
            <a:r>
              <a:rPr lang="it-IT" dirty="0" smtClean="0">
                <a:solidFill>
                  <a:srgbClr val="0000FF"/>
                </a:solidFill>
              </a:rPr>
              <a:t>NB: occorre disambiguare le espressioni</a:t>
            </a:r>
            <a:endParaRPr lang="it-IT" dirty="0">
              <a:solidFill>
                <a:srgbClr val="0000FF"/>
              </a:solidFill>
            </a:endParaRPr>
          </a:p>
        </p:txBody>
      </p:sp>
    </p:spTree>
    <p:extLst>
      <p:ext uri="{BB962C8B-B14F-4D97-AF65-F5344CB8AC3E}">
        <p14:creationId xmlns:p14="http://schemas.microsoft.com/office/powerpoint/2010/main" val="346908512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2/questioni metodologiche </a:t>
            </a:r>
            <a:br>
              <a:rPr lang="it-IT" dirty="0" smtClean="0">
                <a:solidFill>
                  <a:srgbClr val="FF0000"/>
                </a:solidFill>
              </a:rPr>
            </a:br>
            <a:r>
              <a:rPr lang="it-IT" dirty="0" smtClean="0">
                <a:solidFill>
                  <a:srgbClr val="FF0000"/>
                </a:solidFill>
              </a:rPr>
              <a:t>della cristologia</a:t>
            </a:r>
            <a:endParaRPr lang="it-IT" dirty="0">
              <a:solidFill>
                <a:srgbClr val="FF0000"/>
              </a:solidFill>
            </a:endParaRPr>
          </a:p>
        </p:txBody>
      </p:sp>
      <p:sp>
        <p:nvSpPr>
          <p:cNvPr id="3" name="Segnaposto contenuto 2"/>
          <p:cNvSpPr>
            <a:spLocks noGrp="1"/>
          </p:cNvSpPr>
          <p:nvPr>
            <p:ph idx="1"/>
          </p:nvPr>
        </p:nvSpPr>
        <p:spPr/>
        <p:txBody>
          <a:bodyPr/>
          <a:lstStyle/>
          <a:p>
            <a:endParaRPr lang="it-IT" dirty="0" smtClean="0"/>
          </a:p>
          <a:p>
            <a:r>
              <a:rPr lang="it-IT" dirty="0" smtClean="0"/>
              <a:t>rapporto storia-fede nello studio di Gesù Cristo, vero Dio e vero uomo</a:t>
            </a:r>
          </a:p>
          <a:p>
            <a:r>
              <a:rPr lang="it-IT" dirty="0" smtClean="0"/>
              <a:t>Gesù storico e Cristo della fede</a:t>
            </a:r>
            <a:endParaRPr lang="it-IT" dirty="0"/>
          </a:p>
          <a:p>
            <a:r>
              <a:rPr lang="it-IT" dirty="0" smtClean="0"/>
              <a:t>cristologia discendente</a:t>
            </a:r>
          </a:p>
          <a:p>
            <a:r>
              <a:rPr lang="it-IT" dirty="0" smtClean="0"/>
              <a:t>cristologia ascendente</a:t>
            </a:r>
          </a:p>
          <a:p>
            <a:endParaRPr lang="it-IT" dirty="0" smtClean="0"/>
          </a:p>
          <a:p>
            <a:endParaRPr lang="it-IT" dirty="0"/>
          </a:p>
        </p:txBody>
      </p:sp>
    </p:spTree>
    <p:extLst>
      <p:ext uri="{BB962C8B-B14F-4D97-AF65-F5344CB8AC3E}">
        <p14:creationId xmlns:p14="http://schemas.microsoft.com/office/powerpoint/2010/main" val="388907449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0000"/>
                </a:solidFill>
              </a:rPr>
              <a:t>2/questioni metodologiche </a:t>
            </a:r>
            <a:br>
              <a:rPr lang="it-IT" dirty="0" smtClean="0">
                <a:solidFill>
                  <a:srgbClr val="FF0000"/>
                </a:solidFill>
              </a:rPr>
            </a:br>
            <a:r>
              <a:rPr lang="it-IT" dirty="0" smtClean="0">
                <a:solidFill>
                  <a:srgbClr val="FF0000"/>
                </a:solidFill>
              </a:rPr>
              <a:t>della </a:t>
            </a:r>
            <a:r>
              <a:rPr lang="it-IT" dirty="0" smtClean="0">
                <a:solidFill>
                  <a:srgbClr val="FF0000"/>
                </a:solidFill>
              </a:rPr>
              <a:t>cristologia: sintesi</a:t>
            </a:r>
            <a:endParaRPr lang="it-IT" dirty="0">
              <a:solidFill>
                <a:srgbClr val="FF0000"/>
              </a:solidFill>
            </a:endParaRPr>
          </a:p>
        </p:txBody>
      </p:sp>
      <p:sp>
        <p:nvSpPr>
          <p:cNvPr id="3" name="Segnaposto contenuto 2"/>
          <p:cNvSpPr>
            <a:spLocks noGrp="1"/>
          </p:cNvSpPr>
          <p:nvPr>
            <p:ph idx="1"/>
          </p:nvPr>
        </p:nvSpPr>
        <p:spPr/>
        <p:txBody>
          <a:bodyPr>
            <a:normAutofit fontScale="92500"/>
          </a:bodyPr>
          <a:lstStyle/>
          <a:p>
            <a:pPr marL="0" indent="0">
              <a:buNone/>
            </a:pPr>
            <a:endParaRPr lang="it-IT" dirty="0" smtClean="0"/>
          </a:p>
          <a:p>
            <a:r>
              <a:rPr lang="it-IT" dirty="0" smtClean="0"/>
              <a:t>rapporto storia-fede nello studio di Gesù Cristo, vero Dio e vero uomo: i fatti della vita di Gesù rientrano nelle considerazioni della cristologia</a:t>
            </a:r>
          </a:p>
          <a:p>
            <a:r>
              <a:rPr lang="it-IT" dirty="0" smtClean="0"/>
              <a:t>Gesù storico e Cristo della fede: perché distinguiamo e perché affermiamo che sono 1</a:t>
            </a:r>
          </a:p>
          <a:p>
            <a:r>
              <a:rPr lang="it-IT" dirty="0" smtClean="0"/>
              <a:t>cristologia discendente e cristologia ascendente: differenze metodologiche e corretti usi di entrambe</a:t>
            </a:r>
          </a:p>
          <a:p>
            <a:endParaRPr lang="it-IT" dirty="0" smtClean="0"/>
          </a:p>
          <a:p>
            <a:endParaRPr lang="it-IT" dirty="0"/>
          </a:p>
        </p:txBody>
      </p:sp>
    </p:spTree>
    <p:extLst>
      <p:ext uri="{BB962C8B-B14F-4D97-AF65-F5344CB8AC3E}">
        <p14:creationId xmlns:p14="http://schemas.microsoft.com/office/powerpoint/2010/main" val="228399138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a:t>
            </a:r>
            <a:r>
              <a:rPr lang="it-IT" dirty="0" smtClean="0"/>
              <a:t>/</a:t>
            </a:r>
            <a:r>
              <a:rPr lang="it-IT" dirty="0" smtClean="0"/>
              <a:t>domanda finale</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smtClean="0"/>
              <a:t>“la </a:t>
            </a:r>
            <a:r>
              <a:rPr lang="it-IT" dirty="0" smtClean="0"/>
              <a:t>ricerca solo </a:t>
            </a:r>
            <a:r>
              <a:rPr lang="it-IT" dirty="0" smtClean="0"/>
              <a:t>storica su Gesù non basta per giungere ad una conoscenza adeguata del mistero di Cristo, ma neanche per conoscere veramente Gesù” </a:t>
            </a:r>
          </a:p>
          <a:p>
            <a:endParaRPr lang="it-IT" dirty="0" smtClean="0"/>
          </a:p>
          <a:p>
            <a:r>
              <a:rPr lang="it-IT" dirty="0" smtClean="0"/>
              <a:t>Quali conseguenze produce questa affermazione nel fare cristologia “dal basso”</a:t>
            </a:r>
            <a:r>
              <a:rPr lang="it-IT" dirty="0" smtClean="0"/>
              <a:t>?</a:t>
            </a:r>
          </a:p>
          <a:p>
            <a:r>
              <a:rPr lang="it-IT" dirty="0" smtClean="0"/>
              <a:t>È</a:t>
            </a:r>
            <a:r>
              <a:rPr lang="it-IT" dirty="0" smtClean="0"/>
              <a:t> possibile conoscere chi sia Gesù, prescindendo dalla sua divinità?</a:t>
            </a:r>
            <a:endParaRPr lang="it-IT" dirty="0" smtClean="0"/>
          </a:p>
        </p:txBody>
      </p:sp>
    </p:spTree>
    <p:extLst>
      <p:ext uri="{BB962C8B-B14F-4D97-AF65-F5344CB8AC3E}">
        <p14:creationId xmlns:p14="http://schemas.microsoft.com/office/powerpoint/2010/main" val="34309565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studio personale</a:t>
            </a:r>
            <a:endParaRPr lang="it-IT" dirty="0">
              <a:solidFill>
                <a:srgbClr val="FF0000"/>
              </a:solidFill>
            </a:endParaRPr>
          </a:p>
        </p:txBody>
      </p:sp>
      <p:sp>
        <p:nvSpPr>
          <p:cNvPr id="3" name="Segnaposto contenuto 2"/>
          <p:cNvSpPr>
            <a:spLocks noGrp="1"/>
          </p:cNvSpPr>
          <p:nvPr>
            <p:ph idx="1"/>
          </p:nvPr>
        </p:nvSpPr>
        <p:spPr/>
        <p:txBody>
          <a:bodyPr>
            <a:normAutofit/>
          </a:bodyPr>
          <a:lstStyle/>
          <a:p>
            <a:r>
              <a:rPr lang="it-IT" dirty="0" smtClean="0"/>
              <a:t>I elaborato: </a:t>
            </a:r>
          </a:p>
          <a:p>
            <a:pPr marL="0" indent="0">
              <a:buNone/>
            </a:pPr>
            <a:r>
              <a:rPr lang="it-IT" dirty="0"/>
              <a:t>	</a:t>
            </a:r>
            <a:r>
              <a:rPr lang="it-IT" dirty="0" smtClean="0"/>
              <a:t>					Cristologia biblica</a:t>
            </a:r>
            <a:endParaRPr lang="it-IT" dirty="0"/>
          </a:p>
          <a:p>
            <a:endParaRPr lang="it-IT" dirty="0" smtClean="0"/>
          </a:p>
          <a:p>
            <a:r>
              <a:rPr lang="it-IT" dirty="0" smtClean="0"/>
              <a:t>II elaborato: </a:t>
            </a:r>
          </a:p>
          <a:p>
            <a:pPr marL="0" indent="0">
              <a:buNone/>
            </a:pPr>
            <a:r>
              <a:rPr lang="it-IT" dirty="0"/>
              <a:t>	</a:t>
            </a:r>
            <a:r>
              <a:rPr lang="it-IT" dirty="0" smtClean="0"/>
              <a:t>					Cristologia sistematica</a:t>
            </a:r>
          </a:p>
          <a:p>
            <a:pPr marL="0" indent="0">
              <a:buNone/>
            </a:pPr>
            <a:endParaRPr lang="it-IT" dirty="0" smtClean="0"/>
          </a:p>
          <a:p>
            <a:pPr marL="0" indent="0">
              <a:buNone/>
            </a:pPr>
            <a:endParaRPr lang="it-IT" dirty="0"/>
          </a:p>
        </p:txBody>
      </p:sp>
    </p:spTree>
    <p:extLst>
      <p:ext uri="{BB962C8B-B14F-4D97-AF65-F5344CB8AC3E}">
        <p14:creationId xmlns:p14="http://schemas.microsoft.com/office/powerpoint/2010/main" val="122044273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5438"/>
            <a:ext cx="8229600" cy="1452562"/>
          </a:xfrm>
        </p:spPr>
        <p:txBody>
          <a:bodyPr>
            <a:normAutofit fontScale="90000"/>
          </a:bodyPr>
          <a:lstStyle/>
          <a:p>
            <a:r>
              <a:rPr lang="it-IT" dirty="0" smtClean="0">
                <a:solidFill>
                  <a:srgbClr val="FF0000"/>
                </a:solidFill>
              </a:rPr>
              <a:t>3/la salvezza: </a:t>
            </a:r>
            <a:br>
              <a:rPr lang="it-IT" dirty="0" smtClean="0">
                <a:solidFill>
                  <a:srgbClr val="FF0000"/>
                </a:solidFill>
              </a:rPr>
            </a:br>
            <a:r>
              <a:rPr lang="it-IT" dirty="0" smtClean="0">
                <a:solidFill>
                  <a:srgbClr val="FF0000"/>
                </a:solidFill>
              </a:rPr>
              <a:t>dono divino e aspirazione umana</a:t>
            </a:r>
            <a:br>
              <a:rPr lang="it-IT" dirty="0" smtClean="0">
                <a:solidFill>
                  <a:srgbClr val="FF0000"/>
                </a:solidFill>
              </a:rPr>
            </a:br>
            <a:endParaRPr lang="it-IT" dirty="0">
              <a:solidFill>
                <a:srgbClr val="FF0000"/>
              </a:solidFill>
            </a:endParaRPr>
          </a:p>
        </p:txBody>
      </p:sp>
      <p:sp>
        <p:nvSpPr>
          <p:cNvPr id="3" name="Segnaposto contenuto 2"/>
          <p:cNvSpPr>
            <a:spLocks noGrp="1"/>
          </p:cNvSpPr>
          <p:nvPr>
            <p:ph idx="1"/>
          </p:nvPr>
        </p:nvSpPr>
        <p:spPr>
          <a:xfrm>
            <a:off x="457200" y="2070100"/>
            <a:ext cx="8229600" cy="4056063"/>
          </a:xfrm>
        </p:spPr>
        <p:txBody>
          <a:bodyPr/>
          <a:lstStyle/>
          <a:p>
            <a:r>
              <a:rPr lang="it-IT" dirty="0" smtClean="0"/>
              <a:t>la salvezza è iniziativa di Dio: Dio dell’alleanza</a:t>
            </a:r>
          </a:p>
          <a:p>
            <a:r>
              <a:rPr lang="it-IT" dirty="0" smtClean="0"/>
              <a:t>la finalità dell’incarnazione del Verbo è la salvezza dell’uomo</a:t>
            </a:r>
          </a:p>
          <a:p>
            <a:r>
              <a:rPr lang="it-IT" dirty="0" smtClean="0"/>
              <a:t>Cristo è il massimo dono che Dio fa agli uomini: dona Se stesso</a:t>
            </a:r>
          </a:p>
          <a:p>
            <a:r>
              <a:rPr lang="it-IT" dirty="0" smtClean="0"/>
              <a:t>salvezza e redenzione: due semantiche</a:t>
            </a:r>
          </a:p>
          <a:p>
            <a:r>
              <a:rPr lang="it-IT" dirty="0" smtClean="0"/>
              <a:t>la CTI (1995)</a:t>
            </a:r>
            <a:endParaRPr lang="it-IT" dirty="0"/>
          </a:p>
        </p:txBody>
      </p:sp>
    </p:spTree>
    <p:extLst>
      <p:ext uri="{BB962C8B-B14F-4D97-AF65-F5344CB8AC3E}">
        <p14:creationId xmlns:p14="http://schemas.microsoft.com/office/powerpoint/2010/main" val="57070311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3/salvezza</a:t>
            </a:r>
            <a:endParaRPr lang="it-IT" dirty="0"/>
          </a:p>
        </p:txBody>
      </p:sp>
      <p:sp>
        <p:nvSpPr>
          <p:cNvPr id="3" name="Segnaposto contenuto 2"/>
          <p:cNvSpPr>
            <a:spLocks noGrp="1"/>
          </p:cNvSpPr>
          <p:nvPr>
            <p:ph idx="1"/>
          </p:nvPr>
        </p:nvSpPr>
        <p:spPr/>
        <p:txBody>
          <a:bodyPr/>
          <a:lstStyle/>
          <a:p>
            <a:r>
              <a:rPr lang="it-IT" dirty="0" smtClean="0"/>
              <a:t>Oggi, abbiamo </a:t>
            </a:r>
            <a:r>
              <a:rPr lang="it-IT" dirty="0" smtClean="0"/>
              <a:t>bisogno di salvezza?</a:t>
            </a:r>
          </a:p>
          <a:p>
            <a:endParaRPr lang="it-IT" dirty="0" smtClean="0"/>
          </a:p>
          <a:p>
            <a:endParaRPr lang="it-IT" dirty="0"/>
          </a:p>
          <a:p>
            <a:endParaRPr lang="it-IT" dirty="0" smtClean="0"/>
          </a:p>
          <a:p>
            <a:r>
              <a:rPr lang="it-IT" dirty="0"/>
              <a:t>C</a:t>
            </a:r>
            <a:r>
              <a:rPr lang="it-IT" dirty="0" smtClean="0"/>
              <a:t>he </a:t>
            </a:r>
            <a:r>
              <a:rPr lang="it-IT" dirty="0" smtClean="0"/>
              <a:t>cosa ce lo mostra?</a:t>
            </a:r>
            <a:endParaRPr lang="it-IT" dirty="0"/>
          </a:p>
        </p:txBody>
      </p:sp>
    </p:spTree>
    <p:extLst>
      <p:ext uri="{BB962C8B-B14F-4D97-AF65-F5344CB8AC3E}">
        <p14:creationId xmlns:p14="http://schemas.microsoft.com/office/powerpoint/2010/main" val="85202513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3/salvezza</a:t>
            </a:r>
            <a:endParaRPr lang="it-IT" dirty="0"/>
          </a:p>
        </p:txBody>
      </p:sp>
      <p:sp>
        <p:nvSpPr>
          <p:cNvPr id="3" name="Segnaposto contenuto 2"/>
          <p:cNvSpPr>
            <a:spLocks noGrp="1"/>
          </p:cNvSpPr>
          <p:nvPr>
            <p:ph idx="1"/>
          </p:nvPr>
        </p:nvSpPr>
        <p:spPr/>
        <p:txBody>
          <a:bodyPr>
            <a:normAutofit fontScale="85000" lnSpcReduction="10000"/>
          </a:bodyPr>
          <a:lstStyle/>
          <a:p>
            <a:pPr marL="0" indent="0">
              <a:buNone/>
            </a:pPr>
            <a:r>
              <a:rPr lang="it-IT" b="1" dirty="0" smtClean="0"/>
              <a:t>Commissione </a:t>
            </a:r>
            <a:r>
              <a:rPr lang="it-IT" b="1" dirty="0"/>
              <a:t>Teologica </a:t>
            </a:r>
            <a:r>
              <a:rPr lang="it-IT" b="1" dirty="0" smtClean="0"/>
              <a:t>Internazionale (CTI)</a:t>
            </a:r>
            <a:endParaRPr lang="it-IT" dirty="0"/>
          </a:p>
          <a:p>
            <a:pPr marL="0" indent="0">
              <a:buNone/>
            </a:pPr>
            <a:r>
              <a:rPr lang="it-IT" i="1" dirty="0"/>
              <a:t>Alcune questioni sulla Teologia della </a:t>
            </a:r>
            <a:r>
              <a:rPr lang="it-IT" i="1" dirty="0" smtClean="0"/>
              <a:t>Redenzione</a:t>
            </a:r>
            <a:r>
              <a:rPr lang="it-IT" dirty="0"/>
              <a:t> </a:t>
            </a:r>
            <a:r>
              <a:rPr lang="it-IT" dirty="0" smtClean="0"/>
              <a:t>(1995)</a:t>
            </a:r>
          </a:p>
          <a:p>
            <a:pPr marL="0" indent="0">
              <a:buNone/>
            </a:pPr>
            <a:endParaRPr lang="it-IT" dirty="0"/>
          </a:p>
          <a:p>
            <a:pPr marL="0" indent="0">
              <a:buNone/>
            </a:pPr>
            <a:r>
              <a:rPr lang="it-IT" dirty="0" smtClean="0"/>
              <a:t>leggere il documento, che è caricato sulla </a:t>
            </a:r>
            <a:r>
              <a:rPr lang="it-IT" dirty="0"/>
              <a:t>piattaforma </a:t>
            </a:r>
            <a:r>
              <a:rPr lang="it-IT" dirty="0" smtClean="0"/>
              <a:t>didattica nella pagina del corso:</a:t>
            </a:r>
          </a:p>
          <a:p>
            <a:pPr marL="0" indent="0">
              <a:buNone/>
            </a:pPr>
            <a:r>
              <a:rPr lang="it-IT" dirty="0" smtClean="0"/>
              <a:t>I parte: la condizione umana e il suo bisogno di salvezza</a:t>
            </a:r>
          </a:p>
          <a:p>
            <a:pPr marL="0" indent="0">
              <a:buNone/>
            </a:pPr>
            <a:r>
              <a:rPr lang="it-IT" dirty="0" smtClean="0"/>
              <a:t>II parte: la redenzione nella Bibbia</a:t>
            </a:r>
          </a:p>
          <a:p>
            <a:pPr marL="0" indent="0">
              <a:buNone/>
            </a:pPr>
            <a:r>
              <a:rPr lang="it-IT" dirty="0" smtClean="0"/>
              <a:t>III parte: la redenzione nella storia della Chiesa e questioni sistematiche</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73992217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3/salvezza: </a:t>
            </a:r>
            <a:r>
              <a:rPr lang="it-IT" dirty="0" err="1" smtClean="0"/>
              <a:t>Gal</a:t>
            </a:r>
            <a:r>
              <a:rPr lang="it-IT" dirty="0" smtClean="0"/>
              <a:t> 4, 4-9</a:t>
            </a:r>
            <a:endParaRPr lang="it-IT" dirty="0"/>
          </a:p>
        </p:txBody>
      </p:sp>
      <p:sp>
        <p:nvSpPr>
          <p:cNvPr id="3" name="Segnaposto contenuto 2"/>
          <p:cNvSpPr>
            <a:spLocks noGrp="1"/>
          </p:cNvSpPr>
          <p:nvPr>
            <p:ph idx="1"/>
          </p:nvPr>
        </p:nvSpPr>
        <p:spPr/>
        <p:txBody>
          <a:bodyPr>
            <a:noAutofit/>
          </a:bodyPr>
          <a:lstStyle/>
          <a:p>
            <a:pPr marL="0" indent="0">
              <a:buNone/>
            </a:pPr>
            <a:r>
              <a:rPr lang="it-IT" sz="1800" dirty="0"/>
              <a:t>[</a:t>
            </a:r>
            <a:r>
              <a:rPr lang="it-IT" sz="1800" dirty="0" smtClean="0"/>
              <a:t>4</a:t>
            </a:r>
            <a:r>
              <a:rPr lang="it-IT" sz="1800" dirty="0"/>
              <a:t>] Ma quando venne la pienezza del tempo, Dio mandò il suo Figlio, nato da donna, nato sotto la legge, </a:t>
            </a:r>
          </a:p>
          <a:p>
            <a:pPr marL="0" indent="0">
              <a:buNone/>
            </a:pPr>
            <a:r>
              <a:rPr lang="it-IT" sz="1800" dirty="0"/>
              <a:t>[5] per riscattare coloro che erano sotto la legge, perché ricevessimo l'adozione a figli. </a:t>
            </a:r>
          </a:p>
          <a:p>
            <a:pPr marL="0" indent="0">
              <a:buNone/>
            </a:pPr>
            <a:r>
              <a:rPr lang="it-IT" sz="1800" dirty="0"/>
              <a:t>[6] E che voi siete figli ne è prova il fatto che Dio ha mandato nei nostri cuori lo Spirito del suo Figlio che grida: Abbà, Padre! </a:t>
            </a:r>
          </a:p>
          <a:p>
            <a:pPr marL="0" indent="0">
              <a:buNone/>
            </a:pPr>
            <a:endParaRPr lang="it-IT" sz="1800" dirty="0"/>
          </a:p>
          <a:p>
            <a:pPr marL="0" indent="0">
              <a:buNone/>
            </a:pPr>
            <a:r>
              <a:rPr lang="it-IT" sz="1800" dirty="0"/>
              <a:t>[7] Quindi non sei più schiavo, ma figlio; e se figlio, sei anche erede per volontà di Dio. </a:t>
            </a:r>
          </a:p>
          <a:p>
            <a:pPr marL="0" indent="0">
              <a:buNone/>
            </a:pPr>
            <a:endParaRPr lang="it-IT" sz="1800" dirty="0"/>
          </a:p>
          <a:p>
            <a:pPr marL="0" indent="0">
              <a:buNone/>
            </a:pPr>
            <a:r>
              <a:rPr lang="it-IT" sz="1800" dirty="0"/>
              <a:t>[8] Ma un tempo, per la vostra ignoranza di Dio, eravate sottomessi a divinità, che in realtà non lo sono; </a:t>
            </a:r>
          </a:p>
          <a:p>
            <a:pPr marL="0" indent="0">
              <a:buNone/>
            </a:pPr>
            <a:endParaRPr lang="it-IT" sz="1800" dirty="0"/>
          </a:p>
          <a:p>
            <a:pPr marL="0" indent="0">
              <a:buNone/>
            </a:pPr>
            <a:r>
              <a:rPr lang="it-IT" sz="1800" dirty="0"/>
              <a:t>[9] ora invece che avete conosciuto Dio, anzi da lui siete stati conosciuti, come potete rivolgervi di nuovo a quei deboli e miserabili elementi, ai quali di nuovo come un tempo volete servire? </a:t>
            </a:r>
          </a:p>
          <a:p>
            <a:pPr marL="0" indent="0">
              <a:buNone/>
            </a:pPr>
            <a:endParaRPr lang="it-IT" sz="1800" dirty="0"/>
          </a:p>
        </p:txBody>
      </p:sp>
    </p:spTree>
    <p:extLst>
      <p:ext uri="{BB962C8B-B14F-4D97-AF65-F5344CB8AC3E}">
        <p14:creationId xmlns:p14="http://schemas.microsoft.com/office/powerpoint/2010/main" val="169200985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3/salvezza: finalità dell’incarnazione</a:t>
            </a:r>
            <a:endParaRPr lang="it-IT" dirty="0"/>
          </a:p>
        </p:txBody>
      </p:sp>
      <p:sp>
        <p:nvSpPr>
          <p:cNvPr id="3" name="Segnaposto contenuto 2"/>
          <p:cNvSpPr>
            <a:spLocks noGrp="1"/>
          </p:cNvSpPr>
          <p:nvPr>
            <p:ph idx="1"/>
          </p:nvPr>
        </p:nvSpPr>
        <p:spPr/>
        <p:txBody>
          <a:bodyPr/>
          <a:lstStyle/>
          <a:p>
            <a:r>
              <a:rPr lang="it-IT" dirty="0" smtClean="0"/>
              <a:t>Lc 19, 9-10 (Mt 18,11)</a:t>
            </a:r>
          </a:p>
          <a:p>
            <a:pPr marL="0" indent="0">
              <a:buNone/>
            </a:pPr>
            <a:r>
              <a:rPr lang="it-IT" dirty="0" smtClean="0"/>
              <a:t>[</a:t>
            </a:r>
            <a:r>
              <a:rPr lang="it-IT" dirty="0"/>
              <a:t>9] Gesù gli rispose: "Oggi la salvezza è entrata in questa casa, perché anch'egli è figlio di Abramo; </a:t>
            </a:r>
            <a:endParaRPr lang="it-IT" dirty="0" smtClean="0"/>
          </a:p>
          <a:p>
            <a:pPr marL="0" indent="0">
              <a:buNone/>
            </a:pPr>
            <a:endParaRPr lang="it-IT" dirty="0"/>
          </a:p>
          <a:p>
            <a:pPr marL="0" indent="0">
              <a:buNone/>
            </a:pPr>
            <a:r>
              <a:rPr lang="it-IT" dirty="0"/>
              <a:t>[10] il Figlio dell'uomo infatti è venuto a cercare e a salvare ciò che era perduto".</a:t>
            </a:r>
          </a:p>
        </p:txBody>
      </p:sp>
    </p:spTree>
    <p:extLst>
      <p:ext uri="{BB962C8B-B14F-4D97-AF65-F5344CB8AC3E}">
        <p14:creationId xmlns:p14="http://schemas.microsoft.com/office/powerpoint/2010/main" val="80246240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3/salvezza: finalità dell’incarnazione</a:t>
            </a:r>
            <a:endParaRPr lang="it-IT" dirty="0"/>
          </a:p>
        </p:txBody>
      </p:sp>
      <p:sp>
        <p:nvSpPr>
          <p:cNvPr id="3" name="Segnaposto contenuto 2"/>
          <p:cNvSpPr>
            <a:spLocks noGrp="1"/>
          </p:cNvSpPr>
          <p:nvPr>
            <p:ph idx="1"/>
          </p:nvPr>
        </p:nvSpPr>
        <p:spPr/>
        <p:txBody>
          <a:bodyPr>
            <a:normAutofit/>
          </a:bodyPr>
          <a:lstStyle/>
          <a:p>
            <a:r>
              <a:rPr lang="it-IT" dirty="0" err="1" smtClean="0"/>
              <a:t>Gv</a:t>
            </a:r>
            <a:r>
              <a:rPr lang="it-IT" dirty="0" smtClean="0"/>
              <a:t> 3,16-17</a:t>
            </a:r>
          </a:p>
          <a:p>
            <a:pPr marL="0" indent="0">
              <a:buNone/>
            </a:pPr>
            <a:r>
              <a:rPr lang="it-IT" dirty="0"/>
              <a:t>[16] Dio infatti ha tanto amato il mondo da dare il suo Figlio unigenito, perché chiunque crede in lui non muoia, ma abbia la vita eterna. </a:t>
            </a:r>
          </a:p>
          <a:p>
            <a:pPr marL="0" indent="0">
              <a:buNone/>
            </a:pPr>
            <a:endParaRPr lang="it-IT" dirty="0"/>
          </a:p>
          <a:p>
            <a:pPr marL="0" indent="0">
              <a:buNone/>
            </a:pPr>
            <a:r>
              <a:rPr lang="it-IT" dirty="0"/>
              <a:t>[17] Dio non ha mandato il Figlio nel mondo per giudicare il mondo, ma perché il mondo si salvi per mezzo di lui. </a:t>
            </a:r>
          </a:p>
          <a:p>
            <a:endParaRPr lang="it-IT" dirty="0"/>
          </a:p>
          <a:p>
            <a:pPr marL="0" indent="0">
              <a:buNone/>
            </a:pPr>
            <a:endParaRPr lang="it-IT" dirty="0"/>
          </a:p>
        </p:txBody>
      </p:sp>
    </p:spTree>
    <p:extLst>
      <p:ext uri="{BB962C8B-B14F-4D97-AF65-F5344CB8AC3E}">
        <p14:creationId xmlns:p14="http://schemas.microsoft.com/office/powerpoint/2010/main" val="44575410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3/salvezza: finalità dell’incarnazione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1Tm 1,14-15</a:t>
            </a:r>
          </a:p>
          <a:p>
            <a:endParaRPr lang="it-IT" dirty="0"/>
          </a:p>
          <a:p>
            <a:pPr marL="0" indent="0">
              <a:buNone/>
            </a:pPr>
            <a:r>
              <a:rPr lang="it-IT" dirty="0"/>
              <a:t>[14] così la grazia del Signore nostro ha sovrabbondato insieme alla fede e alla carità che è in Cristo Gesù. </a:t>
            </a:r>
          </a:p>
          <a:p>
            <a:pPr marL="0" indent="0">
              <a:buNone/>
            </a:pPr>
            <a:endParaRPr lang="it-IT" dirty="0"/>
          </a:p>
          <a:p>
            <a:pPr marL="0" indent="0">
              <a:buNone/>
            </a:pPr>
            <a:r>
              <a:rPr lang="it-IT" dirty="0"/>
              <a:t>[15] Questa parola è sicura e degna di essere da tutti accolta: Cristo Gesù è venuto nel mondo per salvare i peccatori e di questi il primo sono io. </a:t>
            </a:r>
            <a:endParaRPr lang="it-IT" dirty="0" smtClean="0"/>
          </a:p>
          <a:p>
            <a:endParaRPr lang="it-IT" dirty="0"/>
          </a:p>
          <a:p>
            <a:pPr marL="0" indent="0">
              <a:buNone/>
            </a:pPr>
            <a:endParaRPr lang="it-IT" dirty="0"/>
          </a:p>
        </p:txBody>
      </p:sp>
    </p:spTree>
    <p:extLst>
      <p:ext uri="{BB962C8B-B14F-4D97-AF65-F5344CB8AC3E}">
        <p14:creationId xmlns:p14="http://schemas.microsoft.com/office/powerpoint/2010/main" val="396043906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3/salvezza: finalità dell’incarnazione</a:t>
            </a:r>
            <a:endParaRPr lang="it-IT" dirty="0"/>
          </a:p>
        </p:txBody>
      </p:sp>
      <p:sp>
        <p:nvSpPr>
          <p:cNvPr id="3" name="Segnaposto contenuto 2"/>
          <p:cNvSpPr>
            <a:spLocks noGrp="1"/>
          </p:cNvSpPr>
          <p:nvPr>
            <p:ph idx="1"/>
          </p:nvPr>
        </p:nvSpPr>
        <p:spPr/>
        <p:txBody>
          <a:bodyPr/>
          <a:lstStyle/>
          <a:p>
            <a:r>
              <a:rPr lang="it-IT" dirty="0" smtClean="0"/>
              <a:t>Gesù stesso è la salvezza, non un mezzo per raggiungerla</a:t>
            </a:r>
          </a:p>
          <a:p>
            <a:r>
              <a:rPr lang="it-IT" dirty="0" smtClean="0"/>
              <a:t>l’uomo è salvato in quanto è unito a Cristo</a:t>
            </a:r>
          </a:p>
          <a:p>
            <a:r>
              <a:rPr lang="it-IT" dirty="0" smtClean="0"/>
              <a:t>il primato di Cristo </a:t>
            </a:r>
          </a:p>
          <a:p>
            <a:endParaRPr lang="it-IT" dirty="0"/>
          </a:p>
          <a:p>
            <a:pPr marL="0" indent="0" algn="r">
              <a:buNone/>
            </a:pPr>
            <a:r>
              <a:rPr lang="it-IT" dirty="0" smtClean="0"/>
              <a:t>./..</a:t>
            </a:r>
          </a:p>
          <a:p>
            <a:endParaRPr lang="it-IT" dirty="0"/>
          </a:p>
        </p:txBody>
      </p:sp>
    </p:spTree>
    <p:extLst>
      <p:ext uri="{BB962C8B-B14F-4D97-AF65-F5344CB8AC3E}">
        <p14:creationId xmlns:p14="http://schemas.microsoft.com/office/powerpoint/2010/main" val="94518720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primato di Cristo e salvezza</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Col 1, 15-20</a:t>
            </a:r>
          </a:p>
          <a:p>
            <a:pPr marL="0" indent="0">
              <a:buNone/>
            </a:pPr>
            <a:r>
              <a:rPr lang="it-IT" dirty="0"/>
              <a:t>[15] Egli è immagine del Dio invisibile, generato prima di ogni creatura; </a:t>
            </a:r>
          </a:p>
          <a:p>
            <a:pPr marL="0" indent="0">
              <a:buNone/>
            </a:pPr>
            <a:endParaRPr lang="it-IT" dirty="0"/>
          </a:p>
          <a:p>
            <a:pPr marL="0" indent="0">
              <a:buNone/>
            </a:pPr>
            <a:r>
              <a:rPr lang="it-IT" dirty="0"/>
              <a:t>[16] poiché per mezzo di lui sono state create tutte le cose, quelle nei cieli e quelle sulla terra, quelle visibili e quelle invisibili: Troni, Dominazioni, Principati e Potestà. Tutte le cose sono state create per mezzo di lui e in vista di lui. </a:t>
            </a:r>
          </a:p>
          <a:p>
            <a:pPr marL="0" indent="0">
              <a:buNone/>
            </a:pPr>
            <a:endParaRPr lang="it-IT" dirty="0"/>
          </a:p>
          <a:p>
            <a:pPr marL="0" indent="0">
              <a:buNone/>
            </a:pPr>
            <a:r>
              <a:rPr lang="it-IT" dirty="0"/>
              <a:t>[17] </a:t>
            </a:r>
            <a:r>
              <a:rPr lang="it-IT" dirty="0">
                <a:solidFill>
                  <a:srgbClr val="3366FF"/>
                </a:solidFill>
              </a:rPr>
              <a:t>Egli è prima di tutte le cose e tutte sussistono in lui</a:t>
            </a:r>
            <a:r>
              <a:rPr lang="it-IT" dirty="0"/>
              <a:t>. </a:t>
            </a:r>
          </a:p>
        </p:txBody>
      </p:sp>
    </p:spTree>
    <p:extLst>
      <p:ext uri="{BB962C8B-B14F-4D97-AF65-F5344CB8AC3E}">
        <p14:creationId xmlns:p14="http://schemas.microsoft.com/office/powerpoint/2010/main" val="148339847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pPr marL="0" indent="0">
              <a:buNone/>
            </a:pPr>
            <a:r>
              <a:rPr lang="it-IT" dirty="0"/>
              <a:t>[18] Egli è anche il capo del corpo, cioè della Chiesa; il principio, il primogenito di coloro che risuscitano dai morti, per ottenere il primato su tutte le cose. </a:t>
            </a:r>
          </a:p>
          <a:p>
            <a:pPr marL="0" indent="0">
              <a:buNone/>
            </a:pPr>
            <a:endParaRPr lang="it-IT" dirty="0"/>
          </a:p>
          <a:p>
            <a:pPr marL="0" indent="0">
              <a:buNone/>
            </a:pPr>
            <a:r>
              <a:rPr lang="it-IT" dirty="0"/>
              <a:t>[19] Perché piacque a Dio di fare abitare in lui ogni pienezza </a:t>
            </a:r>
          </a:p>
          <a:p>
            <a:pPr marL="0" indent="0">
              <a:buNone/>
            </a:pPr>
            <a:endParaRPr lang="it-IT" dirty="0"/>
          </a:p>
          <a:p>
            <a:pPr marL="0" indent="0">
              <a:buNone/>
            </a:pPr>
            <a:r>
              <a:rPr lang="it-IT" dirty="0"/>
              <a:t>[20] e per mezzo di lui riconciliare a sé tutte le cose, rappacificando con il sangue della sua croce, cioè per mezzo di lui, le cose che stanno sulla terra e quelle nei cieli. </a:t>
            </a:r>
          </a:p>
        </p:txBody>
      </p:sp>
    </p:spTree>
    <p:extLst>
      <p:ext uri="{BB962C8B-B14F-4D97-AF65-F5344CB8AC3E}">
        <p14:creationId xmlns:p14="http://schemas.microsoft.com/office/powerpoint/2010/main" val="3935088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entriamo nel merito</a:t>
            </a:r>
            <a:endParaRPr lang="it-IT" dirty="0"/>
          </a:p>
        </p:txBody>
      </p:sp>
      <p:pic>
        <p:nvPicPr>
          <p:cNvPr id="4" name="Segnaposto contenuto 3" descr="IMG_6052.jpg"/>
          <p:cNvPicPr>
            <a:picLocks noGrp="1" noChangeAspect="1"/>
          </p:cNvPicPr>
          <p:nvPr>
            <p:ph idx="1"/>
          </p:nvPr>
        </p:nvPicPr>
        <p:blipFill>
          <a:blip r:embed="rId2">
            <a:extLst>
              <a:ext uri="{28A0092B-C50C-407E-A947-70E740481C1C}">
                <a14:useLocalDpi xmlns:a14="http://schemas.microsoft.com/office/drawing/2010/main" val="0"/>
              </a:ext>
            </a:extLst>
          </a:blip>
          <a:srcRect l="-20521" r="-20521"/>
          <a:stretch>
            <a:fillRect/>
          </a:stretch>
        </p:blipFill>
        <p:spPr>
          <a:xfrm rot="5400000">
            <a:off x="1181862" y="2256523"/>
            <a:ext cx="6817438" cy="3625200"/>
          </a:xfrm>
        </p:spPr>
      </p:pic>
    </p:spTree>
    <p:extLst>
      <p:ext uri="{BB962C8B-B14F-4D97-AF65-F5344CB8AC3E}">
        <p14:creationId xmlns:p14="http://schemas.microsoft.com/office/powerpoint/2010/main" val="1093708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3/salvezza: Cristo massimo dono</a:t>
            </a:r>
            <a:endParaRPr lang="it-IT" dirty="0"/>
          </a:p>
        </p:txBody>
      </p:sp>
      <p:sp>
        <p:nvSpPr>
          <p:cNvPr id="3" name="Segnaposto contenuto 2"/>
          <p:cNvSpPr>
            <a:spLocks noGrp="1"/>
          </p:cNvSpPr>
          <p:nvPr>
            <p:ph idx="1"/>
          </p:nvPr>
        </p:nvSpPr>
        <p:spPr/>
        <p:txBody>
          <a:bodyPr/>
          <a:lstStyle/>
          <a:p>
            <a:r>
              <a:rPr lang="it-IT" dirty="0" smtClean="0"/>
              <a:t>1Gv 4,9 (</a:t>
            </a:r>
            <a:r>
              <a:rPr lang="it-IT" dirty="0" err="1" smtClean="0"/>
              <a:t>Gv</a:t>
            </a:r>
            <a:r>
              <a:rPr lang="it-IT" dirty="0" smtClean="0"/>
              <a:t> 3,16-17)</a:t>
            </a:r>
          </a:p>
          <a:p>
            <a:endParaRPr lang="it-IT" dirty="0"/>
          </a:p>
          <a:p>
            <a:pPr marL="0" indent="0">
              <a:buNone/>
            </a:pPr>
            <a:r>
              <a:rPr lang="it-IT" dirty="0"/>
              <a:t>[9] In questo si è manifestato l'amore di Dio per noi: Dio ha mandato il suo unigenito Figlio nel mondo, perché noi avessimo la vita per lui. </a:t>
            </a:r>
          </a:p>
          <a:p>
            <a:endParaRPr lang="it-IT" dirty="0"/>
          </a:p>
        </p:txBody>
      </p:sp>
    </p:spTree>
    <p:extLst>
      <p:ext uri="{BB962C8B-B14F-4D97-AF65-F5344CB8AC3E}">
        <p14:creationId xmlns:p14="http://schemas.microsoft.com/office/powerpoint/2010/main" val="15193974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3/salvezza: Cristo massimo dono</a:t>
            </a:r>
            <a:endParaRPr lang="it-IT" dirty="0"/>
          </a:p>
        </p:txBody>
      </p:sp>
      <p:sp>
        <p:nvSpPr>
          <p:cNvPr id="3" name="Segnaposto contenuto 2"/>
          <p:cNvSpPr>
            <a:spLocks noGrp="1"/>
          </p:cNvSpPr>
          <p:nvPr>
            <p:ph idx="1"/>
          </p:nvPr>
        </p:nvSpPr>
        <p:spPr/>
        <p:txBody>
          <a:bodyPr/>
          <a:lstStyle/>
          <a:p>
            <a:r>
              <a:rPr lang="it-IT" dirty="0" smtClean="0"/>
              <a:t>l’incarnazione è opera dell’amore di Dio per l’uomo</a:t>
            </a:r>
          </a:p>
          <a:p>
            <a:endParaRPr lang="it-IT" dirty="0"/>
          </a:p>
          <a:p>
            <a:r>
              <a:rPr lang="it-IT" dirty="0" smtClean="0"/>
              <a:t>Cristo è il dono sommo, massima comunicazione di Dio all’uomo</a:t>
            </a:r>
            <a:endParaRPr lang="it-IT" dirty="0"/>
          </a:p>
        </p:txBody>
      </p:sp>
    </p:spTree>
    <p:extLst>
      <p:ext uri="{BB962C8B-B14F-4D97-AF65-F5344CB8AC3E}">
        <p14:creationId xmlns:p14="http://schemas.microsoft.com/office/powerpoint/2010/main" val="2773222743"/>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3/salvezza: Cristo massimo dono</a:t>
            </a:r>
            <a:endParaRPr lang="it-IT" dirty="0"/>
          </a:p>
        </p:txBody>
      </p:sp>
      <p:sp>
        <p:nvSpPr>
          <p:cNvPr id="3" name="Segnaposto contenuto 2"/>
          <p:cNvSpPr>
            <a:spLocks noGrp="1"/>
          </p:cNvSpPr>
          <p:nvPr>
            <p:ph idx="1"/>
          </p:nvPr>
        </p:nvSpPr>
        <p:spPr/>
        <p:txBody>
          <a:bodyPr/>
          <a:lstStyle/>
          <a:p>
            <a:r>
              <a:rPr lang="it-IT" dirty="0" smtClean="0"/>
              <a:t>amore = libertà</a:t>
            </a:r>
            <a:endParaRPr lang="it-IT" dirty="0"/>
          </a:p>
          <a:p>
            <a:r>
              <a:rPr lang="it-IT" dirty="0" smtClean="0"/>
              <a:t>l’incarnazione è frutto di libertà divina</a:t>
            </a:r>
            <a:endParaRPr lang="it-IT" dirty="0"/>
          </a:p>
          <a:p>
            <a:r>
              <a:rPr lang="it-IT" dirty="0" smtClean="0"/>
              <a:t>opera ad extra: </a:t>
            </a:r>
          </a:p>
          <a:p>
            <a:pPr lvl="1"/>
            <a:r>
              <a:rPr lang="it-IT" dirty="0" smtClean="0"/>
              <a:t>no necessità fisica</a:t>
            </a:r>
          </a:p>
          <a:p>
            <a:pPr lvl="1"/>
            <a:r>
              <a:rPr lang="it-IT" dirty="0" smtClean="0"/>
              <a:t>no necessità morale </a:t>
            </a:r>
          </a:p>
          <a:p>
            <a:pPr lvl="1"/>
            <a:endParaRPr lang="it-IT" dirty="0"/>
          </a:p>
          <a:p>
            <a:pPr marL="57150" indent="0">
              <a:buNone/>
            </a:pPr>
            <a:r>
              <a:rPr lang="it-IT" dirty="0" smtClean="0">
                <a:solidFill>
                  <a:srgbClr val="0000FF"/>
                </a:solidFill>
              </a:rPr>
              <a:t>la giustizia non è negata ma superata dall’amore</a:t>
            </a:r>
          </a:p>
        </p:txBody>
      </p:sp>
    </p:spTree>
    <p:extLst>
      <p:ext uri="{BB962C8B-B14F-4D97-AF65-F5344CB8AC3E}">
        <p14:creationId xmlns:p14="http://schemas.microsoft.com/office/powerpoint/2010/main" val="305312066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25438"/>
            <a:ext cx="8229600" cy="1452562"/>
          </a:xfrm>
        </p:spPr>
        <p:txBody>
          <a:bodyPr>
            <a:normAutofit fontScale="90000"/>
          </a:bodyPr>
          <a:lstStyle/>
          <a:p>
            <a:r>
              <a:rPr lang="it-IT" dirty="0" smtClean="0">
                <a:solidFill>
                  <a:srgbClr val="FF0000"/>
                </a:solidFill>
              </a:rPr>
              <a:t>3/la salvezza: </a:t>
            </a:r>
            <a:br>
              <a:rPr lang="it-IT" dirty="0" smtClean="0">
                <a:solidFill>
                  <a:srgbClr val="FF0000"/>
                </a:solidFill>
              </a:rPr>
            </a:br>
            <a:r>
              <a:rPr lang="it-IT" dirty="0" smtClean="0">
                <a:solidFill>
                  <a:srgbClr val="FF0000"/>
                </a:solidFill>
              </a:rPr>
              <a:t>dono divino e aspirazione umana</a:t>
            </a:r>
            <a:br>
              <a:rPr lang="it-IT" dirty="0" smtClean="0">
                <a:solidFill>
                  <a:srgbClr val="FF0000"/>
                </a:solidFill>
              </a:rPr>
            </a:br>
            <a:endParaRPr lang="it-IT" dirty="0">
              <a:solidFill>
                <a:srgbClr val="FF0000"/>
              </a:solidFill>
            </a:endParaRPr>
          </a:p>
        </p:txBody>
      </p:sp>
      <p:sp>
        <p:nvSpPr>
          <p:cNvPr id="3" name="Segnaposto contenuto 2"/>
          <p:cNvSpPr>
            <a:spLocks noGrp="1"/>
          </p:cNvSpPr>
          <p:nvPr>
            <p:ph idx="1"/>
          </p:nvPr>
        </p:nvSpPr>
        <p:spPr>
          <a:xfrm>
            <a:off x="457200" y="2070100"/>
            <a:ext cx="8229600" cy="4056063"/>
          </a:xfrm>
        </p:spPr>
        <p:txBody>
          <a:bodyPr/>
          <a:lstStyle/>
          <a:p>
            <a:r>
              <a:rPr lang="it-IT" dirty="0" smtClean="0"/>
              <a:t>la salvezza è iniziativa di Dio: Dio dell’alleanza</a:t>
            </a:r>
          </a:p>
          <a:p>
            <a:r>
              <a:rPr lang="it-IT" dirty="0" smtClean="0"/>
              <a:t>la finalità dell’incarnazione del Verbo è la salvezza dell’uomo</a:t>
            </a:r>
          </a:p>
          <a:p>
            <a:r>
              <a:rPr lang="it-IT" dirty="0" smtClean="0"/>
              <a:t>Cristo è il massimo dono che Dio fa agli uomini: dona Se stesso</a:t>
            </a:r>
          </a:p>
          <a:p>
            <a:r>
              <a:rPr lang="it-IT" dirty="0" smtClean="0"/>
              <a:t>salvezza e redenzione: due semantiche</a:t>
            </a:r>
          </a:p>
          <a:p>
            <a:r>
              <a:rPr lang="it-IT" dirty="0" smtClean="0"/>
              <a:t>la CTI (1995)</a:t>
            </a:r>
            <a:endParaRPr lang="it-IT" dirty="0"/>
          </a:p>
        </p:txBody>
      </p:sp>
    </p:spTree>
    <p:extLst>
      <p:ext uri="{BB962C8B-B14F-4D97-AF65-F5344CB8AC3E}">
        <p14:creationId xmlns:p14="http://schemas.microsoft.com/office/powerpoint/2010/main" val="220395722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3/salvezza e </a:t>
            </a:r>
            <a:r>
              <a:rPr lang="it-IT" dirty="0" smtClean="0"/>
              <a:t>redenzione: sintesi</a:t>
            </a:r>
            <a:endParaRPr lang="it-IT" dirty="0"/>
          </a:p>
        </p:txBody>
      </p:sp>
      <p:sp>
        <p:nvSpPr>
          <p:cNvPr id="3" name="Segnaposto contenuto 2"/>
          <p:cNvSpPr>
            <a:spLocks noGrp="1"/>
          </p:cNvSpPr>
          <p:nvPr>
            <p:ph idx="1"/>
          </p:nvPr>
        </p:nvSpPr>
        <p:spPr/>
        <p:txBody>
          <a:bodyPr/>
          <a:lstStyle/>
          <a:p>
            <a:r>
              <a:rPr lang="it-IT" dirty="0" smtClean="0"/>
              <a:t>“redenzione” aggiunge a “salvezza” il riscatto</a:t>
            </a:r>
            <a:endParaRPr lang="it-IT" dirty="0"/>
          </a:p>
          <a:p>
            <a:r>
              <a:rPr lang="it-IT" dirty="0" smtClean="0"/>
              <a:t>era necessaria la redenzione per la salvezza dell’uomo?</a:t>
            </a:r>
          </a:p>
          <a:p>
            <a:r>
              <a:rPr lang="it-IT" dirty="0" smtClean="0"/>
              <a:t>i Padri della Chiesa si attengono ai fatti: Dio ha scelto di fare così</a:t>
            </a:r>
          </a:p>
          <a:p>
            <a:r>
              <a:rPr lang="it-IT" dirty="0" smtClean="0"/>
              <a:t>NB Lc 15, 11 32 (la parabola del figlio prodigo):</a:t>
            </a:r>
          </a:p>
          <a:p>
            <a:pPr marL="0" indent="0" algn="ctr">
              <a:buNone/>
            </a:pPr>
            <a:r>
              <a:rPr lang="it-IT" dirty="0" smtClean="0">
                <a:solidFill>
                  <a:srgbClr val="0000FF"/>
                </a:solidFill>
              </a:rPr>
              <a:t>Dio poteva perdonare senza soddisfazione</a:t>
            </a:r>
          </a:p>
          <a:p>
            <a:endParaRPr lang="it-IT" dirty="0"/>
          </a:p>
        </p:txBody>
      </p:sp>
    </p:spTree>
    <p:extLst>
      <p:ext uri="{BB962C8B-B14F-4D97-AF65-F5344CB8AC3E}">
        <p14:creationId xmlns:p14="http://schemas.microsoft.com/office/powerpoint/2010/main" val="398723601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0000"/>
                </a:solidFill>
              </a:rPr>
              <a:t>La cristologia del Nuovo </a:t>
            </a:r>
            <a:r>
              <a:rPr lang="it-IT" dirty="0" smtClean="0">
                <a:solidFill>
                  <a:srgbClr val="FF0000"/>
                </a:solidFill>
              </a:rPr>
              <a:t>Testamento</a:t>
            </a:r>
            <a:endParaRPr lang="it-IT" dirty="0">
              <a:solidFill>
                <a:srgbClr val="FF0000"/>
              </a:solidFill>
            </a:endParaRPr>
          </a:p>
        </p:txBody>
      </p:sp>
      <p:sp>
        <p:nvSpPr>
          <p:cNvPr id="3" name="Segnaposto contenuto 2"/>
          <p:cNvSpPr>
            <a:spLocks noGrp="1"/>
          </p:cNvSpPr>
          <p:nvPr>
            <p:ph idx="1"/>
          </p:nvPr>
        </p:nvSpPr>
        <p:spPr/>
        <p:txBody>
          <a:bodyPr/>
          <a:lstStyle/>
          <a:p>
            <a:endParaRPr lang="it-IT" dirty="0" smtClean="0"/>
          </a:p>
          <a:p>
            <a:r>
              <a:rPr lang="it-IT" dirty="0" smtClean="0"/>
              <a:t>A. </a:t>
            </a:r>
            <a:r>
              <a:rPr lang="it-IT" dirty="0" err="1" smtClean="0"/>
              <a:t>Ducay</a:t>
            </a:r>
            <a:r>
              <a:rPr lang="it-IT" dirty="0" smtClean="0"/>
              <a:t>, </a:t>
            </a:r>
            <a:r>
              <a:rPr lang="it-IT" i="1" dirty="0" smtClean="0"/>
              <a:t>Il Figlio Salvatore</a:t>
            </a:r>
            <a:r>
              <a:rPr lang="it-IT" dirty="0" smtClean="0"/>
              <a:t>, </a:t>
            </a:r>
            <a:r>
              <a:rPr lang="it-IT" dirty="0" smtClean="0"/>
              <a:t>pp. 45-73</a:t>
            </a:r>
          </a:p>
          <a:p>
            <a:pPr marL="0" indent="0">
              <a:buNone/>
            </a:pPr>
            <a:endParaRPr lang="it-IT" dirty="0" smtClean="0"/>
          </a:p>
          <a:p>
            <a:r>
              <a:rPr lang="it-IT" dirty="0" smtClean="0">
                <a:solidFill>
                  <a:srgbClr val="0000FF"/>
                </a:solidFill>
              </a:rPr>
              <a:t>imparare </a:t>
            </a:r>
            <a:r>
              <a:rPr lang="it-IT" dirty="0">
                <a:solidFill>
                  <a:srgbClr val="0000FF"/>
                </a:solidFill>
              </a:rPr>
              <a:t>le testimonianze bibliche su </a:t>
            </a:r>
            <a:r>
              <a:rPr lang="it-IT" dirty="0" smtClean="0">
                <a:solidFill>
                  <a:srgbClr val="0000FF"/>
                </a:solidFill>
              </a:rPr>
              <a:t>Gesù</a:t>
            </a:r>
          </a:p>
          <a:p>
            <a:endParaRPr lang="it-IT" dirty="0">
              <a:solidFill>
                <a:srgbClr val="0000FF"/>
              </a:solidFill>
            </a:endParaRPr>
          </a:p>
          <a:p>
            <a:pPr marL="0" indent="0" algn="ctr">
              <a:buNone/>
            </a:pPr>
            <a:r>
              <a:rPr lang="it-IT" dirty="0" smtClean="0">
                <a:solidFill>
                  <a:srgbClr val="FF0000"/>
                </a:solidFill>
              </a:rPr>
              <a:t>è la parte da studiare per il primo elaborato</a:t>
            </a:r>
            <a:endParaRPr lang="it-IT" dirty="0">
              <a:solidFill>
                <a:srgbClr val="FF0000"/>
              </a:solidFill>
            </a:endParaRPr>
          </a:p>
        </p:txBody>
      </p:sp>
    </p:spTree>
    <p:extLst>
      <p:ext uri="{BB962C8B-B14F-4D97-AF65-F5344CB8AC3E}">
        <p14:creationId xmlns:p14="http://schemas.microsoft.com/office/powerpoint/2010/main" val="10994355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5886</Words>
  <Application>Microsoft Macintosh PowerPoint</Application>
  <PresentationFormat>Presentazione su schermo (4:3)</PresentationFormat>
  <Paragraphs>517</Paragraphs>
  <Slides>95</Slides>
  <Notes>1</Notes>
  <HiddenSlides>0</HiddenSlides>
  <MMClips>0</MMClips>
  <ScaleCrop>false</ScaleCrop>
  <HeadingPairs>
    <vt:vector size="4" baseType="variant">
      <vt:variant>
        <vt:lpstr>Tema</vt:lpstr>
      </vt:variant>
      <vt:variant>
        <vt:i4>1</vt:i4>
      </vt:variant>
      <vt:variant>
        <vt:lpstr>Titoli diapositive</vt:lpstr>
      </vt:variant>
      <vt:variant>
        <vt:i4>95</vt:i4>
      </vt:variant>
    </vt:vector>
  </HeadingPairs>
  <TitlesOfParts>
    <vt:vector size="96" baseType="lpstr">
      <vt:lpstr>Tema di Office</vt:lpstr>
      <vt:lpstr>TD2 cristologia e soteriologia</vt:lpstr>
      <vt:lpstr>bibliografia</vt:lpstr>
      <vt:lpstr>altri testi suggeriti</vt:lpstr>
      <vt:lpstr>La GUIDA DIDATTICA</vt:lpstr>
      <vt:lpstr>guida didattica/1</vt:lpstr>
      <vt:lpstr>guida didattica/2</vt:lpstr>
      <vt:lpstr>guida didattica/3</vt:lpstr>
      <vt:lpstr>studio personale</vt:lpstr>
      <vt:lpstr>entriamo nel merito</vt:lpstr>
      <vt:lpstr>Matteo 8,23-27</vt:lpstr>
      <vt:lpstr>Lettera a Diogneto (ca 200) § 7; PG 2, 1174-1175; SC 33bis</vt:lpstr>
      <vt:lpstr> Borìs Pasternàk, Il dottor Živago, Feltrinelli, Milano 1966, pp. 55-56. </vt:lpstr>
      <vt:lpstr>Presentazione di PowerPoint</vt:lpstr>
      <vt:lpstr>cristologia e soteriologia</vt:lpstr>
      <vt:lpstr>chi è Gesù?</vt:lpstr>
      <vt:lpstr>metodo</vt:lpstr>
      <vt:lpstr>lezioni</vt:lpstr>
      <vt:lpstr>come esprimo il mio desiderio di salvezza? </vt:lpstr>
      <vt:lpstr>l’epidemia della disperazione</vt:lpstr>
      <vt:lpstr>introduzione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quali sono i principali elementi dell’annuncio di Pietro?</vt:lpstr>
      <vt:lpstr>Catechismo della Chiesa Cattolica</vt:lpstr>
      <vt:lpstr>Prima lettera di S. Giovanni Apostolo</vt:lpstr>
      <vt:lpstr>la questione centrale del cristiano e del cristianesimo</vt:lpstr>
      <vt:lpstr>Manuale CRISTOLOGIA, p. 11</vt:lpstr>
      <vt:lpstr>questioni introduttive</vt:lpstr>
      <vt:lpstr>1/cristologia e teologia</vt:lpstr>
      <vt:lpstr>2/questioni metodologiche  della cristologia</vt:lpstr>
      <vt:lpstr>3/la salvezza:  dono divino e aspirazione umana</vt:lpstr>
      <vt:lpstr>1/cristologia e teologia</vt:lpstr>
      <vt:lpstr>1/cristologia e teologia</vt:lpstr>
      <vt:lpstr>1/cristologia e teologia</vt:lpstr>
      <vt:lpstr>1/cristologia e teologia</vt:lpstr>
      <vt:lpstr>1/cristologia e teologia</vt:lpstr>
      <vt:lpstr>1/cristologia e teologia</vt:lpstr>
      <vt:lpstr>una confidenza...</vt:lpstr>
      <vt:lpstr>della mia amica J.</vt:lpstr>
      <vt:lpstr>1/cristologia e teologia</vt:lpstr>
      <vt:lpstr>1/cristologia e teologia</vt:lpstr>
      <vt:lpstr>1/cristologia e teologia</vt:lpstr>
      <vt:lpstr>Gregorio di Nissa, La grande Catechesi (Or cat XI, GNO III/4, 39,11-22). Tr. it Naldini, p. 78 </vt:lpstr>
      <vt:lpstr>Ibidem, p. 131 </vt:lpstr>
      <vt:lpstr>1/cristologia e teologia</vt:lpstr>
      <vt:lpstr>Cyrilli Epistula Altera ad Nestorium, ACO I,1,1, 25-28 (qui pp. 26-27), Simonetti p. 357, Lo Castro p. 107, ripreso dal Concilio di Efeso, cfr. DH 250 </vt:lpstr>
      <vt:lpstr>1/cristologia e teologia</vt:lpstr>
      <vt:lpstr>il Figlio è inviato dal Padre: Gv 3,16-17</vt:lpstr>
      <vt:lpstr>l’incarnazione è opera del Padre per lo Spirito Santo: Lc 1,35</vt:lpstr>
      <vt:lpstr>Gesù ci fa conoscere il Padre: è il Padre il fine della nostra vita e la nostra salvezza: Gv 17,3</vt:lpstr>
      <vt:lpstr>Gesù rivela e invia lo Spirito Santo:  Gv 16, 12-14</vt:lpstr>
      <vt:lpstr>è lo Spirito Santo che infonde in noi l’amore e riceviamo la filiazione adottiva</vt:lpstr>
      <vt:lpstr>1/cristologia e teologia</vt:lpstr>
      <vt:lpstr>1/cristologia e teologia: sintesi</vt:lpstr>
      <vt:lpstr>1/domanda finale</vt:lpstr>
      <vt:lpstr>2/questioni metodologiche  della cristologia</vt:lpstr>
      <vt:lpstr>2/questioni metodologiche  della cristologia</vt:lpstr>
      <vt:lpstr>Presentazione di PowerPoint</vt:lpstr>
      <vt:lpstr>2/questioni metodologiche  della cristologia</vt:lpstr>
      <vt:lpstr>il metodo storico critico</vt:lpstr>
      <vt:lpstr>il metodo storico critico</vt:lpstr>
      <vt:lpstr>il metodo storico critico</vt:lpstr>
      <vt:lpstr>2/questioni metodologiche  della cristologia</vt:lpstr>
      <vt:lpstr>1Gv 1,1-4</vt:lpstr>
      <vt:lpstr>di fuori-di dentro</vt:lpstr>
      <vt:lpstr>cardinal Giacomo Biffi</vt:lpstr>
      <vt:lpstr>limiti del metodo storico critico</vt:lpstr>
      <vt:lpstr>esempio: verginità perpetua di Maria...</vt:lpstr>
      <vt:lpstr>e per la risurrezione</vt:lpstr>
      <vt:lpstr>2/questioni metodologiche  della cristologia</vt:lpstr>
      <vt:lpstr>2/questioni metodologiche  della cristologia</vt:lpstr>
      <vt:lpstr>2/questioni metodologiche  della cristologia: sintesi</vt:lpstr>
      <vt:lpstr>2/domanda finale</vt:lpstr>
      <vt:lpstr>3/la salvezza:  dono divino e aspirazione umana </vt:lpstr>
      <vt:lpstr>3/salvezza</vt:lpstr>
      <vt:lpstr>3/salvezza</vt:lpstr>
      <vt:lpstr>3/salvezza: Gal 4, 4-9</vt:lpstr>
      <vt:lpstr>3/salvezza: finalità dell’incarnazione</vt:lpstr>
      <vt:lpstr>3/salvezza: finalità dell’incarnazione</vt:lpstr>
      <vt:lpstr>3/salvezza: finalità dell’incarnazione</vt:lpstr>
      <vt:lpstr>3/salvezza: finalità dell’incarnazione</vt:lpstr>
      <vt:lpstr>primato di Cristo e salvezza</vt:lpstr>
      <vt:lpstr>Presentazione di PowerPoint</vt:lpstr>
      <vt:lpstr>3/salvezza: Cristo massimo dono</vt:lpstr>
      <vt:lpstr>3/salvezza: Cristo massimo dono</vt:lpstr>
      <vt:lpstr>3/salvezza: Cristo massimo dono</vt:lpstr>
      <vt:lpstr>3/la salvezza:  dono divino e aspirazione umana </vt:lpstr>
      <vt:lpstr>3/salvezza e redenzione: sintesi</vt:lpstr>
      <vt:lpstr>La cristologia del Nuovo Testamento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TD2 cristologia e soteriologia</dc:title>
  <dc:creator>Ilaria Vigorelli</dc:creator>
  <cp:lastModifiedBy>Ilaria Vigorelli</cp:lastModifiedBy>
  <cp:revision>1</cp:revision>
  <dcterms:created xsi:type="dcterms:W3CDTF">2021-06-18T09:31:44Z</dcterms:created>
  <dcterms:modified xsi:type="dcterms:W3CDTF">2021-06-18T09:33:10Z</dcterms:modified>
</cp:coreProperties>
</file>