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9" autoAdjust="0"/>
    <p:restoredTop sz="94660"/>
  </p:normalViewPr>
  <p:slideViewPr>
    <p:cSldViewPr snapToGrid="0">
      <p:cViewPr varScale="1">
        <p:scale>
          <a:sx n="90" d="100"/>
          <a:sy n="90" d="100"/>
        </p:scale>
        <p:origin x="7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5B3771CA-9D50-40EE-A7A6-C049ADEBB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573" y="1693334"/>
            <a:ext cx="8359431" cy="503766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L.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Ricolfi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it-IT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L’enigma della crescita. Alla scoperta dell’equazione che governa il nostro futuro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Mondadori, 2014.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libro che, a dispetto delle sue conclusioni, particolarmente significative, per la interpretazione del mutamento socio-culturale contemporaneo, non ha avuto la risonanza che avrebbe meritato.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L’autore definisce una equazione che permette di conoscere </a:t>
            </a: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valore delle quattro forze e contro-forze responsabili della crescita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 quindi una equazione in grado di prevedere molto accuratamente a che tasso si svilupperà un determinato sistema economico-sociale.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  (tasso di crescita)=   f (Y0, Z1, Z2, Z3, Z4)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reddito di partenza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Z1= qualità del capitale umano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Z2=investimenti diretti esteri,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Z3= qualità delle istituzioni economiche (es. come funziona la giustizia civile),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Z4= livello di tassazione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quali conclusioni giungeva lo studio di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Ricolfi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 “ a dispetto di tutti gli altri fattori,  il reddito di partenza (Y0) è di gran lunga la forza dominante che governa le traiettorie delle nostre economie.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it-IT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6052A9E6-19C5-415C-8146-A06106FA8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573" y="313268"/>
            <a:ext cx="8062740" cy="1303866"/>
          </a:xfrm>
        </p:spPr>
        <p:txBody>
          <a:bodyPr>
            <a:normAutofit fontScale="90000"/>
          </a:bodyPr>
          <a:lstStyle/>
          <a:p>
            <a:r>
              <a:rPr lang="it-IT" dirty="0"/>
              <a:t>L’equazione della crescita di L. </a:t>
            </a:r>
            <a:r>
              <a:rPr lang="it-IT" dirty="0" err="1"/>
              <a:t>Rcolfi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306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6640C3-9611-4D1E-9015-66C9249F8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334" y="313266"/>
            <a:ext cx="8596668" cy="880534"/>
          </a:xfrm>
        </p:spPr>
        <p:txBody>
          <a:bodyPr/>
          <a:lstStyle/>
          <a:p>
            <a:r>
              <a:rPr lang="it-IT" dirty="0"/>
              <a:t>Luca </a:t>
            </a:r>
            <a:r>
              <a:rPr lang="it-IT" dirty="0" err="1"/>
              <a:t>Ricolfi</a:t>
            </a:r>
            <a:r>
              <a:rPr lang="it-IT" dirty="0"/>
              <a:t> – continua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533EEF-8278-4DFC-8A7C-E3B3E21E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34" y="1473201"/>
            <a:ext cx="8723668" cy="45681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 In sostanza il reddito di partenza  è  </a:t>
            </a:r>
            <a:r>
              <a:rPr lang="it-IT" dirty="0">
                <a:solidFill>
                  <a:srgbClr val="FF0000"/>
                </a:solidFill>
              </a:rPr>
              <a:t>una contro-forza</a:t>
            </a:r>
            <a:r>
              <a:rPr lang="it-IT" dirty="0"/>
              <a:t>.</a:t>
            </a:r>
          </a:p>
          <a:p>
            <a:r>
              <a:rPr lang="it-IT" dirty="0"/>
              <a:t> “il vero nemico della crescita è la crescita stessa”; esiste cioè un </a:t>
            </a:r>
            <a:r>
              <a:rPr lang="it-IT" dirty="0" err="1"/>
              <a:t>feeback</a:t>
            </a:r>
            <a:r>
              <a:rPr lang="it-IT" dirty="0"/>
              <a:t> negativo tra </a:t>
            </a:r>
            <a:r>
              <a:rPr lang="it-IT" dirty="0">
                <a:solidFill>
                  <a:srgbClr val="FF0000"/>
                </a:solidFill>
              </a:rPr>
              <a:t>livello del benessere e spinta alla crescita</a:t>
            </a:r>
            <a:r>
              <a:rPr lang="it-IT" dirty="0"/>
              <a:t>;</a:t>
            </a:r>
          </a:p>
          <a:p>
            <a:r>
              <a:rPr lang="it-IT" dirty="0"/>
              <a:t>A parità di condizioni i paesi più poveri crescono di più di quelli più ricchi</a:t>
            </a:r>
          </a:p>
          <a:p>
            <a:r>
              <a:rPr lang="it-IT" dirty="0"/>
              <a:t>Dal 1950 alla metà degli anni settanta del secolo scorso le economie occidentali, e certamente quella italiana, ha registrato una grande crescita. </a:t>
            </a:r>
          </a:p>
          <a:p>
            <a:r>
              <a:rPr lang="it-IT" dirty="0"/>
              <a:t>Ritmo di crescita e del declino  dei paesi occidentali:</a:t>
            </a:r>
          </a:p>
          <a:p>
            <a:r>
              <a:rPr lang="it-IT" dirty="0"/>
              <a:t>anni ’60:  livello 4-3</a:t>
            </a:r>
          </a:p>
          <a:p>
            <a:r>
              <a:rPr lang="it-IT" dirty="0"/>
              <a:t>anni ’70: livello 3-2</a:t>
            </a:r>
          </a:p>
          <a:p>
            <a:r>
              <a:rPr lang="it-IT" dirty="0"/>
              <a:t>anni ’80: livello 2</a:t>
            </a:r>
          </a:p>
          <a:p>
            <a:r>
              <a:rPr lang="it-IT" dirty="0"/>
              <a:t>anni ’90: livello 1</a:t>
            </a:r>
          </a:p>
          <a:p>
            <a:r>
              <a:rPr lang="it-IT" dirty="0"/>
              <a:t>anni 2000:  un trend prossimo a zero</a:t>
            </a:r>
          </a:p>
          <a:p>
            <a:r>
              <a:rPr lang="it-IT" dirty="0">
                <a:solidFill>
                  <a:srgbClr val="FF0000"/>
                </a:solidFill>
              </a:rPr>
              <a:t>La crescita dei gloriosi 25 anni (1950-1975) ha generato un livello di benessere così ampio e diffuso da attenuare progressivamente la spinta a produrre reddito</a:t>
            </a:r>
          </a:p>
          <a:p>
            <a:r>
              <a:rPr lang="it-IT" dirty="0"/>
              <a:t>E questo non è accaduto </a:t>
            </a:r>
            <a:r>
              <a:rPr lang="it-IT" dirty="0">
                <a:solidFill>
                  <a:srgbClr val="FF0000"/>
                </a:solidFill>
              </a:rPr>
              <a:t>per limiti esterni, ma principalmente interni</a:t>
            </a:r>
            <a:r>
              <a:rPr lang="it-IT" dirty="0"/>
              <a:t>.</a:t>
            </a:r>
          </a:p>
          <a:p>
            <a:r>
              <a:rPr lang="it-IT" dirty="0"/>
              <a:t>In sostanza l’arresto della crescita è un evento che le società avanzate sono in grado di produrre da sé.   E il declino iniziato alla fine degli anni ’70 dura ormai da mezzo secolo. </a:t>
            </a:r>
            <a:r>
              <a:rPr lang="it-IT" dirty="0">
                <a:solidFill>
                  <a:srgbClr val="FF0000"/>
                </a:solidFill>
              </a:rPr>
              <a:t>Con un trend prossimo a zero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2546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E9220A-EDFF-4254-8324-D3995705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933" y="609600"/>
            <a:ext cx="8749069" cy="1066800"/>
          </a:xfrm>
        </p:spPr>
        <p:txBody>
          <a:bodyPr>
            <a:normAutofit fontScale="90000"/>
          </a:bodyPr>
          <a:lstStyle/>
          <a:p>
            <a:r>
              <a:rPr lang="it-IT" dirty="0"/>
              <a:t>Un cambio culturale con il quale dobbiamo fare i conti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4C4191-5699-4EBF-930E-79B4B519B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933" y="1905000"/>
            <a:ext cx="8749069" cy="4699000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Per </a:t>
            </a:r>
            <a:r>
              <a:rPr lang="it-IT" dirty="0" err="1"/>
              <a:t>Ricolfi</a:t>
            </a:r>
            <a:r>
              <a:rPr lang="it-IT" dirty="0"/>
              <a:t>, “siamo ormai noi, paesi sviluppati, ad avere un  problema di sviluppo”.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r>
              <a:rPr lang="it-IT" dirty="0"/>
              <a:t>Secondo i calcoli econometrici di </a:t>
            </a:r>
            <a:r>
              <a:rPr lang="it-IT" dirty="0" err="1"/>
              <a:t>Ricolfi</a:t>
            </a:r>
            <a:r>
              <a:rPr lang="it-IT" dirty="0"/>
              <a:t> da sola questa forza (il reddito pro capite) spiega circa i 2/3 delle differenze nei tassi di crescita </a:t>
            </a:r>
          </a:p>
          <a:p>
            <a:r>
              <a:rPr lang="it-IT" dirty="0"/>
              <a:t>Nel capitolo XV del suo libro, quindi verso la fine, cerca di interpretare questo dato, parlando di “deriva signorile”, di “società neo-feudale”, di “società signorile di massa”.</a:t>
            </a:r>
          </a:p>
          <a:p>
            <a:r>
              <a:rPr lang="it-IT" dirty="0"/>
              <a:t>Egli dice: </a:t>
            </a:r>
          </a:p>
          <a:p>
            <a:r>
              <a:rPr lang="it-IT" dirty="0"/>
              <a:t>“Una società in cui un vasto ceto medio si è abituato a standard di vita che è sempre meno in grado di mantenere”</a:t>
            </a:r>
          </a:p>
          <a:p>
            <a:r>
              <a:rPr lang="it-IT" dirty="0"/>
              <a:t>Ma allora che cosa può fare una società avanzata per aumentare il suo tasso di crescita?</a:t>
            </a:r>
          </a:p>
          <a:p>
            <a:r>
              <a:rPr lang="it-IT" dirty="0"/>
              <a:t>Noi italiani, dice ancora </a:t>
            </a:r>
            <a:r>
              <a:rPr lang="it-IT" dirty="0" err="1"/>
              <a:t>Ricolfi</a:t>
            </a:r>
            <a:r>
              <a:rPr lang="it-IT" dirty="0"/>
              <a:t>, abbiamo maturato la convinzione che il mondo esterno sia la chiave di tutto.</a:t>
            </a:r>
          </a:p>
          <a:p>
            <a:r>
              <a:rPr lang="it-IT" dirty="0"/>
              <a:t>Manca una riflessione sull’”interno”, sulle motivazioni complessive che orientano gli individui, sui loro universi simbolici, sulla loro “Weltanschauung” direbbero i tedeschi.</a:t>
            </a:r>
          </a:p>
          <a:p>
            <a:r>
              <a:rPr lang="it-IT" dirty="0"/>
              <a:t>Per questa ragione è curioso come un libro tutto giocato per molti capitoli sulla matematica finanziaria e sulla sociologia economica, alla fine si interroghi su quello che </a:t>
            </a:r>
            <a:r>
              <a:rPr lang="it-IT" dirty="0" err="1"/>
              <a:t>Ricolfi</a:t>
            </a:r>
            <a:r>
              <a:rPr lang="it-IT" dirty="0"/>
              <a:t> chiama:  </a:t>
            </a:r>
            <a:r>
              <a:rPr lang="it-IT" b="1" dirty="0"/>
              <a:t>“revival aristotelico in filosofia morale” e sul concetto di “vita buona”.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212302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450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Sfaccettatura</vt:lpstr>
      <vt:lpstr>L’equazione della crescita di L. Rcolfi </vt:lpstr>
      <vt:lpstr>Luca Ricolfi – continua </vt:lpstr>
      <vt:lpstr>Un cambio culturale con il quale dobbiamo fare i conti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L’equazione della crescita di L. Rcolfi </dc:title>
  <dc:creator>Allodi</dc:creator>
  <cp:lastModifiedBy>Allodi</cp:lastModifiedBy>
  <cp:revision>1</cp:revision>
  <dcterms:created xsi:type="dcterms:W3CDTF">2018-10-01T07:37:02Z</dcterms:created>
  <dcterms:modified xsi:type="dcterms:W3CDTF">2018-10-01T07:41:06Z</dcterms:modified>
</cp:coreProperties>
</file>