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A8C7E-064C-4C0F-9793-177C6EE15413}" type="datetimeFigureOut">
              <a:rPr lang="it-IT" smtClean="0"/>
              <a:t>21/04/2022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B796C-FBCC-41B5-9C59-FC0149A470D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B6C4-48B4-4317-8F86-7FFB6C6F26CD}" type="datetime1">
              <a:rPr lang="it-IT" smtClean="0"/>
              <a:t>21/04/2022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2F5-682B-48A6-89E5-D626D41DC4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3A58-3F89-4A6F-8AE9-01D74C3A53E8}" type="datetime1">
              <a:rPr lang="it-IT" smtClean="0"/>
              <a:t>21/04/2022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2F5-682B-48A6-89E5-D626D41DC4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47B3-D46A-48AD-8473-279A51193CED}" type="datetime1">
              <a:rPr lang="it-IT" smtClean="0"/>
              <a:t>21/04/2022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2F5-682B-48A6-89E5-D626D41DC4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1743-ED5B-485B-ACB6-EDC3E6DC5074}" type="datetime1">
              <a:rPr lang="it-IT" smtClean="0"/>
              <a:t>21/04/2022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2F5-682B-48A6-89E5-D626D41DC4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BB49-83B0-47C5-830E-7222ACC8AC3F}" type="datetime1">
              <a:rPr lang="it-IT" smtClean="0"/>
              <a:t>21/04/2022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2F5-682B-48A6-89E5-D626D41DC4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F7DB-7761-45D0-AA48-07340059D986}" type="datetime1">
              <a:rPr lang="it-IT" smtClean="0"/>
              <a:t>21/04/2022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2F5-682B-48A6-89E5-D626D41DC4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7121-4EA0-4441-8C17-156529206868}" type="datetime1">
              <a:rPr lang="it-IT" smtClean="0"/>
              <a:t>21/04/2022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2F5-682B-48A6-89E5-D626D41DC4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78AF-6C0C-42A5-ACBC-989AF5501CC7}" type="datetime1">
              <a:rPr lang="it-IT" smtClean="0"/>
              <a:t>21/04/2022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2F5-682B-48A6-89E5-D626D41DC4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BD1B-136B-4A26-A165-D17F27E110CD}" type="datetime1">
              <a:rPr lang="it-IT" smtClean="0"/>
              <a:t>21/04/2022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2F5-682B-48A6-89E5-D626D41DC4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5A13-3AF7-4BA9-B8DE-588F9E01C69E}" type="datetime1">
              <a:rPr lang="it-IT" smtClean="0"/>
              <a:t>21/04/2022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2F5-682B-48A6-89E5-D626D41DC4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EBD4-E981-4E9E-AD91-80707CF7E426}" type="datetime1">
              <a:rPr lang="it-IT" smtClean="0"/>
              <a:t>21/04/2022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2F5-682B-48A6-89E5-D626D41DC4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049BC-9A77-4C1A-93A5-9DA855A62AAD}" type="datetime1">
              <a:rPr lang="it-IT" smtClean="0"/>
              <a:t>21/04/2022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2B2F5-682B-48A6-89E5-D626D41DC47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1080119"/>
          </a:xfrm>
        </p:spPr>
        <p:txBody>
          <a:bodyPr/>
          <a:lstStyle/>
          <a:p>
            <a:r>
              <a:rPr lang="it-IT" dirty="0" smtClean="0"/>
              <a:t>La castità coniugale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776864" cy="4248472"/>
          </a:xfrm>
        </p:spPr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Francesco, discorso del 2 aprile 2016: «Tenerezza</a:t>
            </a:r>
            <a:r>
              <a:rPr lang="it-IT" dirty="0">
                <a:solidFill>
                  <a:schemeClr val="tx1"/>
                </a:solidFill>
              </a:rPr>
              <a:t>: parola quasi dimenticata e di cui il mondo di oggi – tutti noi – abbiamo bisogno. Ho pensato a questa parola del profeta (</a:t>
            </a:r>
            <a:r>
              <a:rPr lang="it-IT" dirty="0" err="1">
                <a:solidFill>
                  <a:schemeClr val="tx1"/>
                </a:solidFill>
              </a:rPr>
              <a:t>Os</a:t>
            </a:r>
            <a:r>
              <a:rPr lang="it-IT" dirty="0">
                <a:solidFill>
                  <a:schemeClr val="tx1"/>
                </a:solidFill>
              </a:rPr>
              <a:t> 11,4) quando ho visto il logo del Giubileo. Gesù non solo porta sulle sue spalle l’umanità, ma la sua guancia stretta con quella di Adamo, a tal punto che i due volti sembrano fondersi in uno</a:t>
            </a:r>
            <a:r>
              <a:rPr lang="it-IT" dirty="0" smtClean="0">
                <a:solidFill>
                  <a:schemeClr val="tx1"/>
                </a:solidFill>
              </a:rPr>
              <a:t>».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castità coniugale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S. Giovanni Paolo II, udienza </a:t>
            </a:r>
            <a:r>
              <a:rPr lang="it-IT" dirty="0"/>
              <a:t>del 10 ottobre 1984, </a:t>
            </a:r>
            <a:r>
              <a:rPr lang="it-IT" dirty="0" smtClean="0"/>
              <a:t>n.5:</a:t>
            </a:r>
          </a:p>
          <a:p>
            <a:pPr marL="0" indent="0" algn="just">
              <a:buNone/>
            </a:pPr>
            <a:r>
              <a:rPr lang="it-IT" dirty="0" smtClean="0"/>
              <a:t>«Se </a:t>
            </a:r>
            <a:r>
              <a:rPr lang="it-IT" dirty="0"/>
              <a:t>l’elemento chiave della spiritualità dei coniugi e dei genitori (…) è </a:t>
            </a:r>
            <a:r>
              <a:rPr lang="it-IT" dirty="0">
                <a:solidFill>
                  <a:srgbClr val="009900"/>
                </a:solidFill>
              </a:rPr>
              <a:t>l’amore</a:t>
            </a:r>
            <a:r>
              <a:rPr lang="it-IT" dirty="0"/>
              <a:t>, questo amore, come risulta dal testo dell’Enciclica (HV 20) è per sua natura </a:t>
            </a:r>
            <a:r>
              <a:rPr lang="it-IT" dirty="0">
                <a:solidFill>
                  <a:srgbClr val="009900"/>
                </a:solidFill>
              </a:rPr>
              <a:t>congiunto con la castità </a:t>
            </a:r>
            <a:r>
              <a:rPr lang="it-IT" dirty="0"/>
              <a:t>che si manifesta come </a:t>
            </a:r>
            <a:r>
              <a:rPr lang="it-IT" dirty="0">
                <a:solidFill>
                  <a:srgbClr val="009900"/>
                </a:solidFill>
              </a:rPr>
              <a:t>padronanza di sé</a:t>
            </a:r>
            <a:r>
              <a:rPr lang="it-IT" dirty="0"/>
              <a:t>, ossia come </a:t>
            </a:r>
            <a:r>
              <a:rPr lang="it-IT" dirty="0">
                <a:solidFill>
                  <a:srgbClr val="009900"/>
                </a:solidFill>
              </a:rPr>
              <a:t>continenza</a:t>
            </a:r>
            <a:r>
              <a:rPr lang="it-IT" dirty="0"/>
              <a:t>: in particolare, come </a:t>
            </a:r>
            <a:r>
              <a:rPr lang="it-IT" dirty="0">
                <a:solidFill>
                  <a:srgbClr val="009900"/>
                </a:solidFill>
              </a:rPr>
              <a:t>continenza periodica</a:t>
            </a:r>
            <a:r>
              <a:rPr lang="it-IT" dirty="0" smtClean="0"/>
              <a:t>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castità coniugale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S. Giovanni Paolo II, udienza del 14 novembre 1984, </a:t>
            </a:r>
            <a:r>
              <a:rPr lang="it-IT" dirty="0" err="1" smtClean="0"/>
              <a:t>nn</a:t>
            </a:r>
            <a:r>
              <a:rPr lang="it-IT" dirty="0" smtClean="0"/>
              <a:t>.1-2:</a:t>
            </a:r>
          </a:p>
          <a:p>
            <a:pPr marL="0" indent="0" algn="just">
              <a:buNone/>
            </a:pPr>
            <a:r>
              <a:rPr lang="it-IT" sz="3900" dirty="0" smtClean="0"/>
              <a:t>«</a:t>
            </a:r>
            <a:r>
              <a:rPr lang="it-IT" sz="3900" dirty="0" smtClean="0">
                <a:solidFill>
                  <a:srgbClr val="009900"/>
                </a:solidFill>
              </a:rPr>
              <a:t>La </a:t>
            </a:r>
            <a:r>
              <a:rPr lang="it-IT" sz="3900" dirty="0">
                <a:solidFill>
                  <a:srgbClr val="009900"/>
                </a:solidFill>
              </a:rPr>
              <a:t>castità è vivere nell’ordine del cuore. </a:t>
            </a:r>
            <a:r>
              <a:rPr lang="it-IT" sz="3900" dirty="0"/>
              <a:t>Questo ordine consente lo sviluppo delle “manifestazioni affettive” nella </a:t>
            </a:r>
            <a:r>
              <a:rPr lang="it-IT" sz="3900" dirty="0">
                <a:solidFill>
                  <a:srgbClr val="009900"/>
                </a:solidFill>
              </a:rPr>
              <a:t>proporzione</a:t>
            </a:r>
            <a:r>
              <a:rPr lang="it-IT" sz="3900" dirty="0"/>
              <a:t> e nel </a:t>
            </a:r>
            <a:r>
              <a:rPr lang="it-IT" sz="3900" dirty="0">
                <a:solidFill>
                  <a:srgbClr val="009900"/>
                </a:solidFill>
              </a:rPr>
              <a:t>significato</a:t>
            </a:r>
            <a:r>
              <a:rPr lang="it-IT" sz="3900" dirty="0"/>
              <a:t> loro propri. In tal modo viene confermata anche </a:t>
            </a:r>
            <a:r>
              <a:rPr lang="it-IT" sz="3900" dirty="0">
                <a:solidFill>
                  <a:srgbClr val="009900"/>
                </a:solidFill>
              </a:rPr>
              <a:t>la castità coniugale come “vita nello Spirito” </a:t>
            </a:r>
            <a:r>
              <a:rPr lang="it-IT" sz="3900" dirty="0"/>
              <a:t>(Gal 5,25). (…) </a:t>
            </a:r>
            <a:r>
              <a:rPr lang="it-IT" sz="3900" dirty="0">
                <a:solidFill>
                  <a:srgbClr val="009900"/>
                </a:solidFill>
              </a:rPr>
              <a:t>Al centro della spiritualità coniugale sta dunque la castità</a:t>
            </a:r>
            <a:r>
              <a:rPr lang="it-IT" sz="3900" dirty="0"/>
              <a:t>, non solo come virtù morale (formata dall’amore), ma parimente </a:t>
            </a:r>
            <a:r>
              <a:rPr lang="it-IT" sz="3900" dirty="0">
                <a:solidFill>
                  <a:srgbClr val="009900"/>
                </a:solidFill>
              </a:rPr>
              <a:t>come virtù connessa con i doni dello Spirito santo</a:t>
            </a:r>
            <a:r>
              <a:rPr lang="it-IT" sz="3900" dirty="0"/>
              <a:t> – anzitutto con il dono del rispetto di ciò che viene da Dio (“</a:t>
            </a:r>
            <a:r>
              <a:rPr lang="it-IT" sz="3900" i="1" dirty="0" err="1"/>
              <a:t>donum</a:t>
            </a:r>
            <a:r>
              <a:rPr lang="it-IT" sz="3900" i="1" dirty="0"/>
              <a:t> </a:t>
            </a:r>
            <a:r>
              <a:rPr lang="it-IT" sz="3900" i="1" dirty="0" err="1"/>
              <a:t>pietatis</a:t>
            </a:r>
            <a:r>
              <a:rPr lang="it-IT" sz="3900" dirty="0"/>
              <a:t>”). Questo dono è nella mente dell’autore della lettera agli Efesini, quando esorta i coniugi ad essere “sottomessi gli uni agli altri” (</a:t>
            </a:r>
            <a:r>
              <a:rPr lang="it-IT" sz="3900" dirty="0" err="1"/>
              <a:t>Ef</a:t>
            </a:r>
            <a:r>
              <a:rPr lang="it-IT" sz="3900" dirty="0"/>
              <a:t> 5,21</a:t>
            </a:r>
            <a:r>
              <a:rPr lang="it-IT" sz="3900" dirty="0" smtClean="0"/>
              <a:t>)».</a:t>
            </a:r>
            <a:endParaRPr lang="it-IT" sz="39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castità coniugale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S. Giovanni Paolo II, udienza del 14 novembre 1984, n.6:</a:t>
            </a:r>
          </a:p>
          <a:p>
            <a:pPr marL="0" indent="0" algn="just">
              <a:buNone/>
            </a:pPr>
            <a:r>
              <a:rPr lang="it-IT" dirty="0" smtClean="0"/>
              <a:t>«</a:t>
            </a:r>
            <a:r>
              <a:rPr lang="it-IT" dirty="0"/>
              <a:t>Tutta </a:t>
            </a:r>
            <a:r>
              <a:rPr lang="it-IT" dirty="0">
                <a:solidFill>
                  <a:srgbClr val="009900"/>
                </a:solidFill>
              </a:rPr>
              <a:t>la pratica dell’onesta regolazione della fertilità</a:t>
            </a:r>
            <a:r>
              <a:rPr lang="it-IT" dirty="0"/>
              <a:t>, così strettamente unita alla paternità e maternità responsabili, </a:t>
            </a:r>
            <a:r>
              <a:rPr lang="it-IT" dirty="0">
                <a:solidFill>
                  <a:srgbClr val="009900"/>
                </a:solidFill>
              </a:rPr>
              <a:t>fa parte della cristiana spiritualità coniugale e familiare</a:t>
            </a:r>
            <a:r>
              <a:rPr lang="it-IT" dirty="0"/>
              <a:t>; e soltanto </a:t>
            </a:r>
            <a:r>
              <a:rPr lang="it-IT" dirty="0">
                <a:solidFill>
                  <a:srgbClr val="009900"/>
                </a:solidFill>
              </a:rPr>
              <a:t>vivendo “secondo lo Spirito” diventa interiormente vera e autentica</a:t>
            </a:r>
            <a:r>
              <a:rPr lang="it-IT" dirty="0" smtClean="0"/>
              <a:t>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castità coniugale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Carlo Rocchetta, </a:t>
            </a:r>
            <a:r>
              <a:rPr lang="it-IT" i="1" dirty="0" smtClean="0"/>
              <a:t>Teologia della famiglia</a:t>
            </a:r>
            <a:r>
              <a:rPr lang="it-IT" dirty="0" smtClean="0"/>
              <a:t>, p. 550:</a:t>
            </a:r>
          </a:p>
          <a:p>
            <a:pPr marL="0" indent="0" algn="just">
              <a:buNone/>
            </a:pPr>
            <a:r>
              <a:rPr lang="it-IT" dirty="0" smtClean="0"/>
              <a:t> «Dio-Tenerezza </a:t>
            </a:r>
            <a:r>
              <a:rPr lang="it-IT" dirty="0"/>
              <a:t>non si comunica agli sposi e ai figli </a:t>
            </a:r>
            <a:r>
              <a:rPr lang="it-IT" dirty="0">
                <a:solidFill>
                  <a:srgbClr val="009900"/>
                </a:solidFill>
              </a:rPr>
              <a:t>in astratto </a:t>
            </a:r>
            <a:r>
              <a:rPr lang="it-IT" dirty="0"/>
              <a:t>o </a:t>
            </a:r>
            <a:r>
              <a:rPr lang="it-IT" dirty="0">
                <a:solidFill>
                  <a:srgbClr val="009900"/>
                </a:solidFill>
              </a:rPr>
              <a:t>a metà strada </a:t>
            </a:r>
            <a:r>
              <a:rPr lang="it-IT" dirty="0"/>
              <a:t>tra il cielo e la terra, ma </a:t>
            </a:r>
            <a:r>
              <a:rPr lang="it-IT" i="1" dirty="0"/>
              <a:t>in</a:t>
            </a:r>
            <a:r>
              <a:rPr lang="it-IT" dirty="0"/>
              <a:t> e </a:t>
            </a:r>
            <a:r>
              <a:rPr lang="it-IT" i="1" dirty="0"/>
              <a:t>attraverso</a:t>
            </a:r>
            <a:r>
              <a:rPr lang="it-IT" dirty="0"/>
              <a:t> </a:t>
            </a:r>
            <a:r>
              <a:rPr lang="it-IT" dirty="0">
                <a:solidFill>
                  <a:srgbClr val="009900"/>
                </a:solidFill>
              </a:rPr>
              <a:t>il linguaggio del loro amore</a:t>
            </a:r>
            <a:r>
              <a:rPr lang="it-IT" dirty="0"/>
              <a:t>, allo stesso modo in cui gli sposi e i figli vivono la tenerezza di Dio nella reciprocità di questo medesimo linguaggio; un linguaggio che, come si vedrà, corrisponde al contenuto teologico del sacramento delle nozze, lo attualizza e lo fa vivere nella </a:t>
            </a:r>
            <a:r>
              <a:rPr lang="it-IT" dirty="0" err="1"/>
              <a:t>ferialità</a:t>
            </a:r>
            <a:r>
              <a:rPr lang="it-IT" dirty="0"/>
              <a:t> della vita</a:t>
            </a:r>
            <a:r>
              <a:rPr lang="it-IT" dirty="0" smtClean="0"/>
              <a:t>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castità coniugale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Luigi e Maria BELTRAME QUATTROCCHI, </a:t>
            </a:r>
            <a:r>
              <a:rPr lang="it-IT" i="1" dirty="0"/>
              <a:t>Dal campo base alla vetta. Lettere d’amore I</a:t>
            </a:r>
            <a:r>
              <a:rPr lang="it-IT" dirty="0"/>
              <a:t>, Città Nuova, Roma 2007, p. </a:t>
            </a:r>
            <a:r>
              <a:rPr lang="it-IT" dirty="0" smtClean="0"/>
              <a:t>165: </a:t>
            </a:r>
          </a:p>
          <a:p>
            <a:pPr marL="0" indent="0" algn="just">
              <a:buNone/>
            </a:pPr>
            <a:r>
              <a:rPr lang="it-IT" dirty="0" smtClean="0"/>
              <a:t>«</a:t>
            </a:r>
            <a:r>
              <a:rPr lang="it-IT" dirty="0" smtClean="0">
                <a:solidFill>
                  <a:srgbClr val="009900"/>
                </a:solidFill>
              </a:rPr>
              <a:t>Quanti </a:t>
            </a:r>
            <a:r>
              <a:rPr lang="it-IT" dirty="0">
                <a:solidFill>
                  <a:srgbClr val="009900"/>
                </a:solidFill>
              </a:rPr>
              <a:t>baci </a:t>
            </a:r>
            <a:r>
              <a:rPr lang="it-IT" dirty="0"/>
              <a:t>ho già dato al tuo ritratto. Stasera porterò con me quello piccolo e lo metterò sotto il guanciale. Senti: la sera quando vai a letto </a:t>
            </a:r>
            <a:r>
              <a:rPr lang="it-IT" dirty="0">
                <a:solidFill>
                  <a:srgbClr val="009900"/>
                </a:solidFill>
              </a:rPr>
              <a:t>ricordati di segnarti e baciare </a:t>
            </a:r>
            <a:r>
              <a:rPr lang="it-IT" dirty="0"/>
              <a:t>la Madonna santa di Pompei che hai nel portafoglio. </a:t>
            </a:r>
            <a:r>
              <a:rPr lang="it-IT" i="1" dirty="0"/>
              <a:t>Tutte le sere e tutte le mattine</a:t>
            </a:r>
            <a:r>
              <a:rPr lang="it-IT" dirty="0" smtClean="0"/>
              <a:t>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castità coniugale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GS 49: «Un </a:t>
            </a:r>
            <a:r>
              <a:rPr lang="it-IT" dirty="0"/>
              <a:t>tale </a:t>
            </a:r>
            <a:r>
              <a:rPr lang="it-IT" dirty="0" smtClean="0"/>
              <a:t>amore (…) </a:t>
            </a:r>
            <a:r>
              <a:rPr lang="it-IT" dirty="0"/>
              <a:t>conduce gli sposi al libero e mutuo dono di se stessi, che si esprime mediante </a:t>
            </a:r>
            <a:r>
              <a:rPr lang="it-IT" dirty="0">
                <a:solidFill>
                  <a:srgbClr val="009900"/>
                </a:solidFill>
              </a:rPr>
              <a:t>sentimenti e gesti di tenerezza </a:t>
            </a:r>
            <a:r>
              <a:rPr lang="it-IT" dirty="0" smtClean="0"/>
              <a:t>(…) È </a:t>
            </a:r>
            <a:r>
              <a:rPr lang="it-IT" dirty="0"/>
              <a:t>ben superiore, perciò, alla </a:t>
            </a:r>
            <a:r>
              <a:rPr lang="it-IT" dirty="0">
                <a:solidFill>
                  <a:srgbClr val="009900"/>
                </a:solidFill>
              </a:rPr>
              <a:t>pura attrattiva erotica </a:t>
            </a:r>
            <a:r>
              <a:rPr lang="it-IT" dirty="0"/>
              <a:t>che, egoisticamente coltivata, presto e miseramente svanisce. </a:t>
            </a:r>
            <a:r>
              <a:rPr lang="it-IT" dirty="0">
                <a:solidFill>
                  <a:srgbClr val="009900"/>
                </a:solidFill>
              </a:rPr>
              <a:t>Questo amore è espresso e sviluppato </a:t>
            </a:r>
            <a:r>
              <a:rPr lang="it-IT" dirty="0"/>
              <a:t>in maniera tutta particolare </a:t>
            </a:r>
            <a:r>
              <a:rPr lang="it-IT" dirty="0">
                <a:solidFill>
                  <a:srgbClr val="009900"/>
                </a:solidFill>
              </a:rPr>
              <a:t>dall'esercizio degli atti che sono propri del matrimonio. </a:t>
            </a:r>
            <a:r>
              <a:rPr lang="it-IT" dirty="0"/>
              <a:t>Ne consegue che gli atti coi quali i coniugi si uniscono in </a:t>
            </a:r>
            <a:r>
              <a:rPr lang="it-IT" dirty="0">
                <a:solidFill>
                  <a:srgbClr val="009900"/>
                </a:solidFill>
              </a:rPr>
              <a:t>casta intimità </a:t>
            </a:r>
            <a:r>
              <a:rPr lang="it-IT" dirty="0"/>
              <a:t>sono </a:t>
            </a:r>
            <a:r>
              <a:rPr lang="it-IT" dirty="0">
                <a:solidFill>
                  <a:srgbClr val="009900"/>
                </a:solidFill>
              </a:rPr>
              <a:t>onesti e degni</a:t>
            </a:r>
            <a:r>
              <a:rPr lang="it-IT" dirty="0"/>
              <a:t>; compiuti </a:t>
            </a:r>
            <a:r>
              <a:rPr lang="it-IT" dirty="0">
                <a:solidFill>
                  <a:srgbClr val="009900"/>
                </a:solidFill>
              </a:rPr>
              <a:t>in modo veramente umano</a:t>
            </a:r>
            <a:r>
              <a:rPr lang="it-IT" dirty="0"/>
              <a:t>, favoriscono </a:t>
            </a:r>
            <a:r>
              <a:rPr lang="it-IT" dirty="0">
                <a:solidFill>
                  <a:srgbClr val="009900"/>
                </a:solidFill>
              </a:rPr>
              <a:t>la mutua donazione </a:t>
            </a:r>
            <a:r>
              <a:rPr lang="it-IT" dirty="0"/>
              <a:t>che essi significano ed arricchiscono vicendevolmente nella </a:t>
            </a:r>
            <a:r>
              <a:rPr lang="it-IT" dirty="0">
                <a:solidFill>
                  <a:srgbClr val="009900"/>
                </a:solidFill>
              </a:rPr>
              <a:t>gioia</a:t>
            </a:r>
            <a:r>
              <a:rPr lang="it-IT" dirty="0"/>
              <a:t> e nella </a:t>
            </a:r>
            <a:r>
              <a:rPr lang="it-IT" dirty="0">
                <a:solidFill>
                  <a:srgbClr val="009900"/>
                </a:solidFill>
              </a:rPr>
              <a:t>gratitudine</a:t>
            </a:r>
            <a:r>
              <a:rPr lang="it-IT" dirty="0"/>
              <a:t> gli sposi stessi</a:t>
            </a:r>
            <a:r>
              <a:rPr lang="it-IT" dirty="0" smtClean="0"/>
              <a:t>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castità coniugale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S. Giovanni Paolo II, udienza dell’8 aprile 1981, n.4: «Quella </a:t>
            </a:r>
            <a:r>
              <a:rPr lang="it-IT" i="1" dirty="0"/>
              <a:t>pedagogia </a:t>
            </a:r>
            <a:r>
              <a:rPr lang="it-IT" i="1" dirty="0" smtClean="0"/>
              <a:t>(del corpo) può </a:t>
            </a:r>
            <a:r>
              <a:rPr lang="it-IT" i="1" dirty="0"/>
              <a:t>essere intesa</a:t>
            </a:r>
            <a:r>
              <a:rPr lang="it-IT" dirty="0"/>
              <a:t> sotto l’aspetto di una specifica </a:t>
            </a:r>
            <a:r>
              <a:rPr lang="it-IT" dirty="0">
                <a:solidFill>
                  <a:srgbClr val="009900"/>
                </a:solidFill>
              </a:rPr>
              <a:t>“</a:t>
            </a:r>
            <a:r>
              <a:rPr lang="it-IT" i="1" dirty="0">
                <a:solidFill>
                  <a:srgbClr val="009900"/>
                </a:solidFill>
              </a:rPr>
              <a:t>spiritualità del corpo</a:t>
            </a:r>
            <a:r>
              <a:rPr lang="it-IT" dirty="0">
                <a:solidFill>
                  <a:srgbClr val="009900"/>
                </a:solidFill>
              </a:rPr>
              <a:t>”</a:t>
            </a:r>
            <a:r>
              <a:rPr lang="it-IT" dirty="0"/>
              <a:t>; </a:t>
            </a:r>
            <a:r>
              <a:rPr lang="it-IT" dirty="0">
                <a:solidFill>
                  <a:srgbClr val="009900"/>
                </a:solidFill>
              </a:rPr>
              <a:t>il corpo</a:t>
            </a:r>
            <a:r>
              <a:rPr lang="it-IT" dirty="0"/>
              <a:t>, infatti, nella sua mascolinità o femminilità, </a:t>
            </a:r>
            <a:r>
              <a:rPr lang="it-IT" dirty="0">
                <a:solidFill>
                  <a:srgbClr val="009900"/>
                </a:solidFill>
              </a:rPr>
              <a:t>è dato come compito allo spirito umano</a:t>
            </a:r>
            <a:r>
              <a:rPr lang="it-IT" dirty="0"/>
              <a:t> (…) e per mezzo di un’autentica maturità dello spirito diventa anch’esso </a:t>
            </a:r>
            <a:r>
              <a:rPr lang="it-IT" dirty="0">
                <a:solidFill>
                  <a:srgbClr val="009900"/>
                </a:solidFill>
              </a:rPr>
              <a:t>segno della persona</a:t>
            </a:r>
            <a:r>
              <a:rPr lang="it-IT" dirty="0"/>
              <a:t>, di cui la persona è conscia, ed autentica </a:t>
            </a:r>
            <a:r>
              <a:rPr lang="it-IT" dirty="0">
                <a:solidFill>
                  <a:srgbClr val="009900"/>
                </a:solidFill>
              </a:rPr>
              <a:t>“materia” della comunicazione </a:t>
            </a:r>
            <a:r>
              <a:rPr lang="it-IT" dirty="0"/>
              <a:t>delle persone. In altri termini: l’uomo, </a:t>
            </a:r>
            <a:r>
              <a:rPr lang="it-IT" dirty="0">
                <a:solidFill>
                  <a:srgbClr val="009900"/>
                </a:solidFill>
              </a:rPr>
              <a:t>attraverso la sua maturità spirituale, scopre il significato sponsale del corpo</a:t>
            </a:r>
            <a:r>
              <a:rPr lang="it-IT" dirty="0" smtClean="0"/>
              <a:t>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castità coniugale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S. Giovanni Paolo II, udienza del 4 luglio 1984, n.4: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sz="3500" dirty="0" smtClean="0"/>
              <a:t>«La </a:t>
            </a:r>
            <a:r>
              <a:rPr lang="it-IT" sz="3500" dirty="0"/>
              <a:t>maturità spirituale di questo </a:t>
            </a:r>
            <a:r>
              <a:rPr lang="it-IT" sz="3500" dirty="0">
                <a:solidFill>
                  <a:srgbClr val="009900"/>
                </a:solidFill>
              </a:rPr>
              <a:t>fascino</a:t>
            </a:r>
            <a:r>
              <a:rPr lang="it-IT" sz="3500" dirty="0"/>
              <a:t> altro non è che </a:t>
            </a:r>
            <a:r>
              <a:rPr lang="it-IT" sz="3500" i="1" dirty="0"/>
              <a:t>il fruttificare del </a:t>
            </a:r>
            <a:r>
              <a:rPr lang="it-IT" sz="3500" i="1" dirty="0">
                <a:solidFill>
                  <a:srgbClr val="009900"/>
                </a:solidFill>
              </a:rPr>
              <a:t>dono del timore</a:t>
            </a:r>
            <a:r>
              <a:rPr lang="it-IT" sz="3500" dirty="0"/>
              <a:t>, uno dei </a:t>
            </a:r>
            <a:r>
              <a:rPr lang="it-IT" sz="3500" dirty="0">
                <a:solidFill>
                  <a:srgbClr val="009900"/>
                </a:solidFill>
              </a:rPr>
              <a:t>sette doni </a:t>
            </a:r>
            <a:r>
              <a:rPr lang="it-IT" sz="3500" dirty="0"/>
              <a:t>dello Spirito Santo (…) D’altronde, la dottrina di Paolo sulla </a:t>
            </a:r>
            <a:r>
              <a:rPr lang="it-IT" sz="3500" dirty="0">
                <a:solidFill>
                  <a:srgbClr val="009900"/>
                </a:solidFill>
              </a:rPr>
              <a:t>castità, come “vita secondo lo Spirito” </a:t>
            </a:r>
            <a:r>
              <a:rPr lang="it-IT" sz="3500" dirty="0"/>
              <a:t>(cfr. Rom 8,5), ci consente (…) di interpretare quel “</a:t>
            </a:r>
            <a:r>
              <a:rPr lang="it-IT" sz="3500" i="1" dirty="0"/>
              <a:t>rispetto</a:t>
            </a:r>
            <a:r>
              <a:rPr lang="it-IT" sz="3500" dirty="0"/>
              <a:t>” in senso carismatico, cioè quale dono dello Spirito Santo</a:t>
            </a:r>
            <a:r>
              <a:rPr lang="it-IT" sz="3500" dirty="0" smtClean="0"/>
              <a:t>».</a:t>
            </a:r>
            <a:endParaRPr lang="it-IT" sz="35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castità coniugale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S. Giovanni Paolo II, udienza del 29 agosto 1984, n. 6: </a:t>
            </a:r>
          </a:p>
          <a:p>
            <a:pPr marL="0" indent="0" algn="just">
              <a:buNone/>
            </a:pPr>
            <a:r>
              <a:rPr lang="it-IT" sz="3900" dirty="0" smtClean="0"/>
              <a:t>«Nel </a:t>
            </a:r>
            <a:r>
              <a:rPr lang="it-IT" sz="3900" dirty="0"/>
              <a:t>caso di una regolazione moralmente retta della fertilità che si attua mediante la </a:t>
            </a:r>
            <a:r>
              <a:rPr lang="it-IT" sz="3900" dirty="0">
                <a:solidFill>
                  <a:srgbClr val="009900"/>
                </a:solidFill>
              </a:rPr>
              <a:t>continenza periodica</a:t>
            </a:r>
            <a:r>
              <a:rPr lang="it-IT" sz="3900" dirty="0"/>
              <a:t>, si tratta chiaramente di </a:t>
            </a:r>
            <a:r>
              <a:rPr lang="it-IT" sz="3900" i="1" dirty="0"/>
              <a:t>praticare la castità coniugale</a:t>
            </a:r>
            <a:r>
              <a:rPr lang="it-IT" sz="3900" dirty="0"/>
              <a:t>, cioè di un determinato </a:t>
            </a:r>
            <a:r>
              <a:rPr lang="it-IT" sz="3900" dirty="0">
                <a:solidFill>
                  <a:srgbClr val="009900"/>
                </a:solidFill>
              </a:rPr>
              <a:t>atteggiamento etico</a:t>
            </a:r>
            <a:r>
              <a:rPr lang="it-IT" sz="3900" dirty="0"/>
              <a:t>. Nel linguaggio biblico, diremo che si tratta di </a:t>
            </a:r>
            <a:r>
              <a:rPr lang="it-IT" sz="3900" dirty="0">
                <a:solidFill>
                  <a:srgbClr val="009900"/>
                </a:solidFill>
              </a:rPr>
              <a:t>vivere dello Spirito </a:t>
            </a:r>
            <a:r>
              <a:rPr lang="it-IT" sz="3900" dirty="0"/>
              <a:t>(cfr. Gal 5,25) (…) Il </a:t>
            </a:r>
            <a:r>
              <a:rPr lang="it-IT" sz="3900" dirty="0">
                <a:solidFill>
                  <a:srgbClr val="009900"/>
                </a:solidFill>
              </a:rPr>
              <a:t>carattere virtuoso </a:t>
            </a:r>
            <a:r>
              <a:rPr lang="it-IT" sz="3900" dirty="0"/>
              <a:t>dell’atteggiamento, che si esprime nella “naturale” regolazione della fertilità, è determinato </a:t>
            </a:r>
            <a:r>
              <a:rPr lang="it-IT" sz="3900" i="1" dirty="0"/>
              <a:t>non tanto</a:t>
            </a:r>
            <a:r>
              <a:rPr lang="it-IT" sz="3900" dirty="0"/>
              <a:t> dalla </a:t>
            </a:r>
            <a:r>
              <a:rPr lang="it-IT" sz="3900" dirty="0">
                <a:solidFill>
                  <a:srgbClr val="009900"/>
                </a:solidFill>
              </a:rPr>
              <a:t>fedeltà</a:t>
            </a:r>
            <a:r>
              <a:rPr lang="it-IT" sz="3900" dirty="0"/>
              <a:t> a un’impersonale </a:t>
            </a:r>
            <a:r>
              <a:rPr lang="it-IT" sz="3900" i="1" dirty="0"/>
              <a:t>“legge naturale” quanto </a:t>
            </a:r>
            <a:r>
              <a:rPr lang="it-IT" sz="3900" i="1" dirty="0">
                <a:solidFill>
                  <a:srgbClr val="009900"/>
                </a:solidFill>
              </a:rPr>
              <a:t>al </a:t>
            </a:r>
            <a:r>
              <a:rPr lang="it-IT" sz="3900" i="1" dirty="0" err="1">
                <a:solidFill>
                  <a:srgbClr val="009900"/>
                </a:solidFill>
              </a:rPr>
              <a:t>Creatore-persona</a:t>
            </a:r>
            <a:r>
              <a:rPr lang="it-IT" sz="3900" dirty="0" smtClean="0"/>
              <a:t>».</a:t>
            </a:r>
            <a:endParaRPr lang="it-IT" sz="39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castità coniugale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S. Giovanni Paolo II, udienza </a:t>
            </a:r>
            <a:r>
              <a:rPr lang="it-IT" dirty="0"/>
              <a:t>del 22 agosto </a:t>
            </a:r>
            <a:r>
              <a:rPr lang="it-IT" dirty="0" smtClean="0"/>
              <a:t>1984, n.7: 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«Tale </a:t>
            </a:r>
            <a:r>
              <a:rPr lang="it-IT" dirty="0"/>
              <a:t>violazione dell’</a:t>
            </a:r>
            <a:r>
              <a:rPr lang="it-IT" dirty="0">
                <a:solidFill>
                  <a:srgbClr val="009900"/>
                </a:solidFill>
              </a:rPr>
              <a:t>ordine interiore della comunione coniugale</a:t>
            </a:r>
            <a:r>
              <a:rPr lang="it-IT" dirty="0"/>
              <a:t>, che affonda le sue radici nell’</a:t>
            </a:r>
            <a:r>
              <a:rPr lang="it-IT" dirty="0">
                <a:solidFill>
                  <a:srgbClr val="009900"/>
                </a:solidFill>
              </a:rPr>
              <a:t>ordine stesso della persona</a:t>
            </a:r>
            <a:r>
              <a:rPr lang="it-IT" dirty="0"/>
              <a:t>, </a:t>
            </a:r>
            <a:r>
              <a:rPr lang="it-IT" i="1" dirty="0"/>
              <a:t>costituisce il </a:t>
            </a:r>
            <a:r>
              <a:rPr lang="it-IT" i="1" dirty="0">
                <a:solidFill>
                  <a:srgbClr val="009900"/>
                </a:solidFill>
              </a:rPr>
              <a:t>male essenziale dell’atto contraccettivo</a:t>
            </a:r>
            <a:r>
              <a:rPr lang="it-IT" dirty="0" smtClean="0"/>
              <a:t>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castità coniugale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S. Giovanni Paolo II, udienza </a:t>
            </a:r>
            <a:r>
              <a:rPr lang="it-IT" dirty="0"/>
              <a:t>del 3 ottobre 1984, </a:t>
            </a:r>
            <a:r>
              <a:rPr lang="it-IT" dirty="0" smtClean="0"/>
              <a:t>n.3:</a:t>
            </a:r>
          </a:p>
          <a:p>
            <a:pPr marL="0" indent="0" algn="just">
              <a:buNone/>
            </a:pPr>
            <a:r>
              <a:rPr lang="it-IT" dirty="0" smtClean="0"/>
              <a:t>«</a:t>
            </a:r>
            <a:r>
              <a:rPr lang="it-IT" i="1" dirty="0" smtClean="0">
                <a:solidFill>
                  <a:srgbClr val="009900"/>
                </a:solidFill>
              </a:rPr>
              <a:t>La </a:t>
            </a:r>
            <a:r>
              <a:rPr lang="it-IT" i="1" dirty="0">
                <a:solidFill>
                  <a:srgbClr val="009900"/>
                </a:solidFill>
              </a:rPr>
              <a:t>paternità-maternità responsabile</a:t>
            </a:r>
            <a:r>
              <a:rPr lang="it-IT" i="1" dirty="0"/>
              <a:t>, intesa integralmente</a:t>
            </a:r>
            <a:r>
              <a:rPr lang="it-IT" dirty="0"/>
              <a:t>, non è altro che </a:t>
            </a:r>
            <a:r>
              <a:rPr lang="it-IT" dirty="0">
                <a:solidFill>
                  <a:srgbClr val="009900"/>
                </a:solidFill>
              </a:rPr>
              <a:t>un’importante </a:t>
            </a:r>
            <a:r>
              <a:rPr lang="it-IT" i="1" dirty="0">
                <a:solidFill>
                  <a:srgbClr val="009900"/>
                </a:solidFill>
              </a:rPr>
              <a:t>componente di tutta la spiritualità coniugale e familiare</a:t>
            </a:r>
            <a:r>
              <a:rPr lang="it-IT" dirty="0"/>
              <a:t>, di quella </a:t>
            </a:r>
            <a:r>
              <a:rPr lang="it-IT" dirty="0">
                <a:solidFill>
                  <a:srgbClr val="009900"/>
                </a:solidFill>
              </a:rPr>
              <a:t>vocazione</a:t>
            </a:r>
            <a:r>
              <a:rPr lang="it-IT" dirty="0"/>
              <a:t> cioè di cui parla il testo citato di HV, quando afferma che i coniugi debbono attuare la “propria vocazione fino alla </a:t>
            </a:r>
            <a:r>
              <a:rPr lang="it-IT" dirty="0">
                <a:solidFill>
                  <a:srgbClr val="009900"/>
                </a:solidFill>
              </a:rPr>
              <a:t>perfezione</a:t>
            </a:r>
            <a:r>
              <a:rPr lang="it-IT" dirty="0"/>
              <a:t>” (n.25). È </a:t>
            </a:r>
            <a:r>
              <a:rPr lang="it-IT" dirty="0">
                <a:solidFill>
                  <a:srgbClr val="009900"/>
                </a:solidFill>
              </a:rPr>
              <a:t>il sacramento del matrimonio che li corrobora e quasi consacra </a:t>
            </a:r>
            <a:r>
              <a:rPr lang="it-IT" dirty="0"/>
              <a:t>a raggiungerla</a:t>
            </a:r>
            <a:r>
              <a:rPr lang="it-IT" dirty="0" smtClean="0"/>
              <a:t>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1091</Words>
  <Application>Microsoft Office PowerPoint</Application>
  <PresentationFormat>Presentazione su schermo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La castità coniugale</vt:lpstr>
      <vt:lpstr>La castità coniugale</vt:lpstr>
      <vt:lpstr>La castità coniugale</vt:lpstr>
      <vt:lpstr>La castità coniugale</vt:lpstr>
      <vt:lpstr>La castità coniugale</vt:lpstr>
      <vt:lpstr>La castità coniugale</vt:lpstr>
      <vt:lpstr>La castità coniugale</vt:lpstr>
      <vt:lpstr>La castità coniugale</vt:lpstr>
      <vt:lpstr>La castità coniugale</vt:lpstr>
      <vt:lpstr>La castità coniugale</vt:lpstr>
      <vt:lpstr>La castità coniugale</vt:lpstr>
      <vt:lpstr>La castità coniugale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castità coniugale</dc:title>
  <dc:creator>Carla</dc:creator>
  <cp:lastModifiedBy>Carla</cp:lastModifiedBy>
  <cp:revision>9</cp:revision>
  <dcterms:created xsi:type="dcterms:W3CDTF">2022-04-21T09:57:16Z</dcterms:created>
  <dcterms:modified xsi:type="dcterms:W3CDTF">2022-04-21T11:32:33Z</dcterms:modified>
</cp:coreProperties>
</file>