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A341E-8A46-4753-BD48-93120DB8C4AA}" type="datetimeFigureOut">
              <a:rPr lang="it-IT" smtClean="0"/>
              <a:t>21/04/2022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051D0-310F-4E64-9F61-7259753ECF9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541D-1B15-4C81-BC5A-16DE0514F105}" type="datetime1">
              <a:rPr lang="it-IT" smtClean="0"/>
              <a:t>21/04/2022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26B1-E9F4-41EF-9F39-0D6B53A3BF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57822-F57E-498D-9579-9E2318AEE695}" type="datetime1">
              <a:rPr lang="it-IT" smtClean="0"/>
              <a:t>21/04/2022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26B1-E9F4-41EF-9F39-0D6B53A3BF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05E0-074F-4B08-BF56-6CA99C4048D9}" type="datetime1">
              <a:rPr lang="it-IT" smtClean="0"/>
              <a:t>21/04/2022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26B1-E9F4-41EF-9F39-0D6B53A3BF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32035-A839-4268-B9B0-270F9D1735B4}" type="datetime1">
              <a:rPr lang="it-IT" smtClean="0"/>
              <a:t>21/04/2022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26B1-E9F4-41EF-9F39-0D6B53A3BF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D170-50A9-488B-A3B4-6EF0B3934ED2}" type="datetime1">
              <a:rPr lang="it-IT" smtClean="0"/>
              <a:t>21/04/2022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26B1-E9F4-41EF-9F39-0D6B53A3BF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7319-C91B-4A25-B122-6144D6CA5D7E}" type="datetime1">
              <a:rPr lang="it-IT" smtClean="0"/>
              <a:t>21/04/2022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26B1-E9F4-41EF-9F39-0D6B53A3BF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C48D-25D6-4EDC-B55E-5C150576451C}" type="datetime1">
              <a:rPr lang="it-IT" smtClean="0"/>
              <a:t>21/04/2022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26B1-E9F4-41EF-9F39-0D6B53A3BF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399D-0EE5-4D29-A75B-3E59E5D1376A}" type="datetime1">
              <a:rPr lang="it-IT" smtClean="0"/>
              <a:t>21/04/2022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26B1-E9F4-41EF-9F39-0D6B53A3BF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6FFC-5AE6-45E2-98C0-0B9740A5E3B7}" type="datetime1">
              <a:rPr lang="it-IT" smtClean="0"/>
              <a:t>21/04/2022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26B1-E9F4-41EF-9F39-0D6B53A3BF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0308-C7FB-47FA-A0CF-F7E77B386DB1}" type="datetime1">
              <a:rPr lang="it-IT" smtClean="0"/>
              <a:t>21/04/2022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26B1-E9F4-41EF-9F39-0D6B53A3BF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7654-44D8-46EF-BC72-7A8EFA19BF65}" type="datetime1">
              <a:rPr lang="it-IT" smtClean="0"/>
              <a:t>21/04/2022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26B1-E9F4-41EF-9F39-0D6B53A3BF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9C2B5-AA3D-46C8-8BCE-CA2B9F6E122E}" type="datetime1">
              <a:rPr lang="it-IT" smtClean="0"/>
              <a:t>21/04/2022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ISSRA 2022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626B1-E9F4-41EF-9F39-0D6B53A3BF7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1152128"/>
          </a:xfrm>
        </p:spPr>
        <p:txBody>
          <a:bodyPr/>
          <a:lstStyle/>
          <a:p>
            <a:r>
              <a:rPr lang="it-IT" dirty="0" smtClean="0"/>
              <a:t>La casa e i beni materiali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7848872" cy="3888432"/>
          </a:xfrm>
        </p:spPr>
        <p:txBody>
          <a:bodyPr>
            <a:normAutofit/>
          </a:bodyPr>
          <a:lstStyle/>
          <a:p>
            <a:r>
              <a:rPr lang="it-IT" sz="4400" dirty="0" smtClean="0">
                <a:solidFill>
                  <a:schemeClr val="tx1"/>
                </a:solidFill>
              </a:rPr>
              <a:t>AL 44:</a:t>
            </a:r>
          </a:p>
          <a:p>
            <a:endParaRPr lang="it-IT" sz="4400" dirty="0" smtClean="0">
              <a:solidFill>
                <a:schemeClr val="tx1"/>
              </a:solidFill>
            </a:endParaRPr>
          </a:p>
          <a:p>
            <a:r>
              <a:rPr lang="it-IT" sz="4400" dirty="0">
                <a:solidFill>
                  <a:schemeClr val="tx1"/>
                </a:solidFill>
              </a:rPr>
              <a:t>«</a:t>
            </a:r>
            <a:r>
              <a:rPr lang="it-IT" sz="4400" dirty="0">
                <a:solidFill>
                  <a:srgbClr val="FF3300"/>
                </a:solidFill>
              </a:rPr>
              <a:t>Una famiglia e una casa </a:t>
            </a:r>
            <a:r>
              <a:rPr lang="it-IT" sz="4400" dirty="0">
                <a:solidFill>
                  <a:schemeClr val="tx1"/>
                </a:solidFill>
              </a:rPr>
              <a:t>sono due cose che si richiamano a vicenda</a:t>
            </a:r>
            <a:r>
              <a:rPr lang="it-IT" sz="4400" dirty="0" smtClean="0">
                <a:solidFill>
                  <a:schemeClr val="tx1"/>
                </a:solidFill>
              </a:rPr>
              <a:t>».</a:t>
            </a:r>
            <a:endParaRPr lang="it-IT" sz="4400" dirty="0">
              <a:solidFill>
                <a:schemeClr val="tx1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casa e i beni materiali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Francesco, udienza dell’11 novembre 2015:</a:t>
            </a:r>
          </a:p>
          <a:p>
            <a:pPr marL="0" indent="0" algn="just">
              <a:buNone/>
            </a:pPr>
            <a:r>
              <a:rPr lang="it-IT" dirty="0" smtClean="0"/>
              <a:t>«</a:t>
            </a:r>
            <a:r>
              <a:rPr lang="it-IT" dirty="0" smtClean="0">
                <a:solidFill>
                  <a:srgbClr val="FF3300"/>
                </a:solidFill>
              </a:rPr>
              <a:t>La </a:t>
            </a:r>
            <a:r>
              <a:rPr lang="it-IT" dirty="0">
                <a:solidFill>
                  <a:srgbClr val="FF3300"/>
                </a:solidFill>
              </a:rPr>
              <a:t>convivialità </a:t>
            </a:r>
            <a:r>
              <a:rPr lang="it-IT" dirty="0"/>
              <a:t>è un termometro sicuro per misurare la salute dei rapporti: se in famiglia c’è qualcosa che non va, o qualche ferita nascosta, </a:t>
            </a:r>
            <a:r>
              <a:rPr lang="it-IT" dirty="0">
                <a:solidFill>
                  <a:srgbClr val="FF3300"/>
                </a:solidFill>
              </a:rPr>
              <a:t>a tavola si capisce subito</a:t>
            </a:r>
            <a:r>
              <a:rPr lang="it-IT" dirty="0"/>
              <a:t>. Una famiglia che </a:t>
            </a:r>
            <a:r>
              <a:rPr lang="it-IT" dirty="0">
                <a:solidFill>
                  <a:srgbClr val="FF3300"/>
                </a:solidFill>
              </a:rPr>
              <a:t>non mangia quasi mai insieme</a:t>
            </a:r>
            <a:r>
              <a:rPr lang="it-IT" dirty="0"/>
              <a:t>, o in cui a tavola </a:t>
            </a:r>
            <a:r>
              <a:rPr lang="it-IT" dirty="0">
                <a:solidFill>
                  <a:srgbClr val="FF3300"/>
                </a:solidFill>
              </a:rPr>
              <a:t>non si parla</a:t>
            </a:r>
            <a:r>
              <a:rPr lang="it-IT" dirty="0"/>
              <a:t> ma si guarda la televisione, o lo </a:t>
            </a:r>
            <a:r>
              <a:rPr lang="it-IT" i="1" dirty="0" err="1"/>
              <a:t>smartphone</a:t>
            </a:r>
            <a:r>
              <a:rPr lang="it-IT" dirty="0"/>
              <a:t>, è </a:t>
            </a:r>
            <a:r>
              <a:rPr lang="it-IT" dirty="0" smtClean="0"/>
              <a:t>una famiglia </a:t>
            </a:r>
            <a:r>
              <a:rPr lang="it-IT" dirty="0" smtClean="0">
                <a:solidFill>
                  <a:srgbClr val="FF3300"/>
                </a:solidFill>
              </a:rPr>
              <a:t>“poco famiglia”</a:t>
            </a:r>
            <a:r>
              <a:rPr lang="it-IT" dirty="0" smtClean="0"/>
              <a:t>. Quando </a:t>
            </a:r>
            <a:r>
              <a:rPr lang="it-IT" dirty="0"/>
              <a:t>i figli a tavola sono attaccati al </a:t>
            </a:r>
            <a:r>
              <a:rPr lang="it-IT" dirty="0" smtClean="0"/>
              <a:t>computer</a:t>
            </a:r>
            <a:r>
              <a:rPr lang="it-IT" dirty="0"/>
              <a:t>, al telefonino, e non si ascoltano fra loro, questo </a:t>
            </a:r>
            <a:r>
              <a:rPr lang="it-IT" dirty="0">
                <a:solidFill>
                  <a:srgbClr val="FF3300"/>
                </a:solidFill>
              </a:rPr>
              <a:t>non è famiglia, è un pensionato</a:t>
            </a:r>
            <a:r>
              <a:rPr lang="it-IT" dirty="0" smtClean="0"/>
              <a:t>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casa e i beni materiali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dirty="0"/>
              <a:t>MOIOLI, </a:t>
            </a:r>
            <a:r>
              <a:rPr lang="it-IT" i="1" dirty="0"/>
              <a:t>La spiritualità familiare</a:t>
            </a:r>
            <a:r>
              <a:rPr lang="it-IT" dirty="0"/>
              <a:t>, cit., p. </a:t>
            </a:r>
            <a:r>
              <a:rPr lang="it-IT" dirty="0" smtClean="0"/>
              <a:t>34.36-37: </a:t>
            </a:r>
          </a:p>
          <a:p>
            <a:pPr marL="0" indent="0" algn="just">
              <a:buNone/>
            </a:pPr>
            <a:r>
              <a:rPr lang="it-IT" dirty="0" smtClean="0"/>
              <a:t>La santità coniugale «</a:t>
            </a:r>
            <a:r>
              <a:rPr lang="it-IT" dirty="0" smtClean="0">
                <a:solidFill>
                  <a:srgbClr val="FF3300"/>
                </a:solidFill>
              </a:rPr>
              <a:t>non </a:t>
            </a:r>
            <a:r>
              <a:rPr lang="it-IT" dirty="0">
                <a:solidFill>
                  <a:srgbClr val="FF3300"/>
                </a:solidFill>
              </a:rPr>
              <a:t>è una santità della rinuncia, ma del possesso e dell’uso delle realtà </a:t>
            </a:r>
            <a:r>
              <a:rPr lang="it-IT" dirty="0" smtClean="0">
                <a:solidFill>
                  <a:srgbClr val="FF3300"/>
                </a:solidFill>
              </a:rPr>
              <a:t>umane</a:t>
            </a:r>
            <a:r>
              <a:rPr lang="it-IT" dirty="0" smtClean="0"/>
              <a:t>. (…) È </a:t>
            </a:r>
            <a:r>
              <a:rPr lang="it-IT" dirty="0"/>
              <a:t>necessario che gli sposi cerchino di considerare </a:t>
            </a:r>
            <a:r>
              <a:rPr lang="it-IT" dirty="0">
                <a:solidFill>
                  <a:srgbClr val="FF3300"/>
                </a:solidFill>
              </a:rPr>
              <a:t>il lavoro</a:t>
            </a:r>
            <a:r>
              <a:rPr lang="it-IT" dirty="0"/>
              <a:t>, la monotonia di tante azioni materiali, le fatiche, </a:t>
            </a:r>
            <a:r>
              <a:rPr lang="it-IT" dirty="0">
                <a:solidFill>
                  <a:srgbClr val="FF3300"/>
                </a:solidFill>
              </a:rPr>
              <a:t>le preoccupazioni economiche</a:t>
            </a:r>
            <a:r>
              <a:rPr lang="it-IT" dirty="0"/>
              <a:t>, l’estenuante ansia educativa, </a:t>
            </a:r>
            <a:r>
              <a:rPr lang="it-IT" dirty="0">
                <a:solidFill>
                  <a:srgbClr val="FF3300"/>
                </a:solidFill>
              </a:rPr>
              <a:t>come ascesi generosa</a:t>
            </a:r>
            <a:r>
              <a:rPr lang="it-IT" dirty="0"/>
              <a:t>, come </a:t>
            </a:r>
            <a:r>
              <a:rPr lang="it-IT" dirty="0">
                <a:solidFill>
                  <a:srgbClr val="FF3300"/>
                </a:solidFill>
              </a:rPr>
              <a:t>vero servizio </a:t>
            </a:r>
            <a:r>
              <a:rPr lang="it-IT" dirty="0"/>
              <a:t>verso la famiglia e verso Dio</a:t>
            </a:r>
            <a:r>
              <a:rPr lang="it-IT" dirty="0" smtClean="0"/>
              <a:t>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casa e i beni materiali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/>
              <a:t>FRANCESCO, Udienza del 3 giugno </a:t>
            </a:r>
            <a:r>
              <a:rPr lang="it-IT" dirty="0" smtClean="0"/>
              <a:t>2015:</a:t>
            </a:r>
          </a:p>
          <a:p>
            <a:pPr marL="0" indent="0" algn="just">
              <a:buNone/>
            </a:pPr>
            <a:r>
              <a:rPr lang="it-IT" sz="3300" dirty="0" smtClean="0"/>
              <a:t>«Ci </a:t>
            </a:r>
            <a:r>
              <a:rPr lang="it-IT" sz="3300" dirty="0"/>
              <a:t>sono </a:t>
            </a:r>
            <a:r>
              <a:rPr lang="it-IT" sz="3300" dirty="0">
                <a:solidFill>
                  <a:srgbClr val="FF3300"/>
                </a:solidFill>
              </a:rPr>
              <a:t>tante famiglie povere </a:t>
            </a:r>
            <a:r>
              <a:rPr lang="it-IT" sz="3300" dirty="0"/>
              <a:t>che con </a:t>
            </a:r>
            <a:r>
              <a:rPr lang="it-IT" sz="3300" dirty="0">
                <a:solidFill>
                  <a:srgbClr val="FF3300"/>
                </a:solidFill>
              </a:rPr>
              <a:t>dignità</a:t>
            </a:r>
            <a:r>
              <a:rPr lang="it-IT" sz="3300" dirty="0"/>
              <a:t> cercano di condurre la loro vita quotidiana, spesso </a:t>
            </a:r>
            <a:r>
              <a:rPr lang="it-IT" sz="3300" dirty="0">
                <a:solidFill>
                  <a:srgbClr val="FF3300"/>
                </a:solidFill>
              </a:rPr>
              <a:t>confidando</a:t>
            </a:r>
            <a:r>
              <a:rPr lang="it-IT" sz="3300" dirty="0"/>
              <a:t> apertamente </a:t>
            </a:r>
            <a:r>
              <a:rPr lang="it-IT" sz="3300" dirty="0">
                <a:solidFill>
                  <a:srgbClr val="FF3300"/>
                </a:solidFill>
              </a:rPr>
              <a:t>nella benedizione di Dio.</a:t>
            </a:r>
            <a:r>
              <a:rPr lang="it-IT" sz="3300" dirty="0"/>
              <a:t> (…) È quasi un miracolo che, anche nella povertà, la famiglia continui a formarsi, e persino a conservare – come può – </a:t>
            </a:r>
            <a:r>
              <a:rPr lang="it-IT" sz="3300" dirty="0">
                <a:solidFill>
                  <a:srgbClr val="FF3300"/>
                </a:solidFill>
              </a:rPr>
              <a:t>la speciale umanità dei suoi </a:t>
            </a:r>
            <a:r>
              <a:rPr lang="it-IT" sz="3300" dirty="0" smtClean="0">
                <a:solidFill>
                  <a:srgbClr val="FF3300"/>
                </a:solidFill>
              </a:rPr>
              <a:t>legami. </a:t>
            </a:r>
            <a:r>
              <a:rPr lang="it-IT" sz="3300" dirty="0" smtClean="0"/>
              <a:t>Il </a:t>
            </a:r>
            <a:r>
              <a:rPr lang="it-IT" sz="3300" dirty="0"/>
              <a:t>fatto irrita quei pianificatori del benessere che considerano gli affetti, la generazione, i legami famigliari, come </a:t>
            </a:r>
            <a:r>
              <a:rPr lang="it-IT" sz="3300" dirty="0">
                <a:solidFill>
                  <a:srgbClr val="FF3300"/>
                </a:solidFill>
              </a:rPr>
              <a:t>una variabile secondaria della qualità della vita</a:t>
            </a:r>
            <a:r>
              <a:rPr lang="it-IT" sz="3300" dirty="0"/>
              <a:t>. Non capiscono niente! Invece, noi dovremmo </a:t>
            </a:r>
            <a:r>
              <a:rPr lang="it-IT" sz="3300" dirty="0">
                <a:solidFill>
                  <a:srgbClr val="FF3300"/>
                </a:solidFill>
              </a:rPr>
              <a:t>inginocchiarci</a:t>
            </a:r>
            <a:r>
              <a:rPr lang="it-IT" sz="3300" dirty="0"/>
              <a:t> davanti a queste famiglie, che sono una vera </a:t>
            </a:r>
            <a:r>
              <a:rPr lang="it-IT" sz="3300" dirty="0">
                <a:solidFill>
                  <a:srgbClr val="FF3300"/>
                </a:solidFill>
              </a:rPr>
              <a:t>scuola di umanità </a:t>
            </a:r>
            <a:r>
              <a:rPr lang="it-IT" sz="3300" dirty="0"/>
              <a:t>che salva le società dalla </a:t>
            </a:r>
            <a:r>
              <a:rPr lang="it-IT" sz="3300" dirty="0" smtClean="0"/>
              <a:t>barbarie».</a:t>
            </a:r>
            <a:endParaRPr lang="it-IT" sz="33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casa e i beni materiali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FRANCESCO, Udienza del 3 giugno </a:t>
            </a:r>
            <a:r>
              <a:rPr lang="it-IT" dirty="0" smtClean="0"/>
              <a:t>2015:</a:t>
            </a:r>
          </a:p>
          <a:p>
            <a:pPr marL="0" indent="0" algn="just">
              <a:buNone/>
            </a:pPr>
            <a:r>
              <a:rPr lang="it-IT" dirty="0" smtClean="0"/>
              <a:t> «L’economia </a:t>
            </a:r>
            <a:r>
              <a:rPr lang="it-IT" dirty="0"/>
              <a:t>odierna si è spesso specializzata nel godimento del benessere individuale, ma pratica largamente </a:t>
            </a:r>
            <a:r>
              <a:rPr lang="it-IT" dirty="0">
                <a:solidFill>
                  <a:srgbClr val="FF3300"/>
                </a:solidFill>
              </a:rPr>
              <a:t>lo sfruttamento dei legami famigliari</a:t>
            </a:r>
            <a:r>
              <a:rPr lang="it-IT" dirty="0"/>
              <a:t>. È una contraddizione grave, questa! </a:t>
            </a:r>
            <a:r>
              <a:rPr lang="it-IT" dirty="0">
                <a:solidFill>
                  <a:srgbClr val="FF3300"/>
                </a:solidFill>
              </a:rPr>
              <a:t>L’immenso lavoro della famiglia non è quotato </a:t>
            </a:r>
            <a:r>
              <a:rPr lang="it-IT" dirty="0"/>
              <a:t>nei bilanci, naturalmente! Infatti </a:t>
            </a:r>
            <a:r>
              <a:rPr lang="it-IT" dirty="0">
                <a:solidFill>
                  <a:srgbClr val="FF3300"/>
                </a:solidFill>
              </a:rPr>
              <a:t>l’economia e la politica sono avare di riconoscimenti </a:t>
            </a:r>
            <a:r>
              <a:rPr lang="it-IT" dirty="0"/>
              <a:t>a tale riguardo. Eppure, la formazione interiore della persona e la circolazione sociale degli affetti hanno proprio lì il loro </a:t>
            </a:r>
            <a:r>
              <a:rPr lang="it-IT" dirty="0" smtClean="0">
                <a:solidFill>
                  <a:srgbClr val="FF3300"/>
                </a:solidFill>
              </a:rPr>
              <a:t>pilastro</a:t>
            </a:r>
            <a:r>
              <a:rPr lang="it-IT" dirty="0" smtClean="0"/>
              <a:t>. </a:t>
            </a:r>
            <a:r>
              <a:rPr lang="it-IT" dirty="0"/>
              <a:t>Se lo togli, viene giù </a:t>
            </a:r>
            <a:r>
              <a:rPr lang="it-IT" dirty="0" smtClean="0"/>
              <a:t>tutto».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2022</a:t>
            </a:r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412</Words>
  <Application>Microsoft Office PowerPoint</Application>
  <PresentationFormat>Presentazione su schermo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La casa e i beni materiali</vt:lpstr>
      <vt:lpstr>La casa e i beni materiali</vt:lpstr>
      <vt:lpstr>La casa e i beni materiali</vt:lpstr>
      <vt:lpstr>La casa e i beni materiali</vt:lpstr>
      <vt:lpstr>La casa e i beni materiali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casa e i beni materiali</dc:title>
  <dc:creator>Carla</dc:creator>
  <cp:lastModifiedBy>Carla</cp:lastModifiedBy>
  <cp:revision>3</cp:revision>
  <dcterms:created xsi:type="dcterms:W3CDTF">2022-04-21T13:38:46Z</dcterms:created>
  <dcterms:modified xsi:type="dcterms:W3CDTF">2022-04-21T14:01:03Z</dcterms:modified>
</cp:coreProperties>
</file>