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9" r:id="rId12"/>
    <p:sldId id="270" r:id="rId13"/>
    <p:sldId id="265" r:id="rId14"/>
    <p:sldId id="266" r:id="rId15"/>
    <p:sldId id="267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EA9861F3-52DA-4F9C-8C24-5D7429768A0A}">
          <p14:sldIdLst>
            <p14:sldId id="256"/>
            <p14:sldId id="268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9"/>
            <p14:sldId id="270"/>
            <p14:sldId id="265"/>
          </p14:sldIdLst>
        </p14:section>
        <p14:section name="Sezione senza titolo" id="{D1747A29-529B-495B-B93C-DF834C9A8FB2}">
          <p14:sldIdLst>
            <p14:sldId id="266"/>
            <p14:sldId id="267"/>
            <p14:sldId id="271"/>
            <p14:sldId id="272"/>
            <p14:sldId id="273"/>
            <p14:sldId id="274"/>
            <p14:sldId id="27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C75FE-13CD-4C80-9385-FE22DA2A0F47}" type="datetimeFigureOut">
              <a:rPr lang="it-IT" smtClean="0"/>
              <a:t>11/02/2020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6E0E2-1E72-4E0C-B647-3A1318E292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1775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C75FE-13CD-4C80-9385-FE22DA2A0F47}" type="datetimeFigureOut">
              <a:rPr lang="it-IT" smtClean="0"/>
              <a:t>11/02/2020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6E0E2-1E72-4E0C-B647-3A1318E292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4450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C75FE-13CD-4C80-9385-FE22DA2A0F47}" type="datetimeFigureOut">
              <a:rPr lang="it-IT" smtClean="0"/>
              <a:t>11/02/2020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6E0E2-1E72-4E0C-B647-3A1318E292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7940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C75FE-13CD-4C80-9385-FE22DA2A0F47}" type="datetimeFigureOut">
              <a:rPr lang="it-IT" smtClean="0"/>
              <a:t>11/02/2020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6E0E2-1E72-4E0C-B647-3A1318E292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9958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C75FE-13CD-4C80-9385-FE22DA2A0F47}" type="datetimeFigureOut">
              <a:rPr lang="it-IT" smtClean="0"/>
              <a:t>11/02/2020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6E0E2-1E72-4E0C-B647-3A1318E292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952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C75FE-13CD-4C80-9385-FE22DA2A0F47}" type="datetimeFigureOut">
              <a:rPr lang="it-IT" smtClean="0"/>
              <a:t>11/02/2020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6E0E2-1E72-4E0C-B647-3A1318E292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7807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C75FE-13CD-4C80-9385-FE22DA2A0F47}" type="datetimeFigureOut">
              <a:rPr lang="it-IT" smtClean="0"/>
              <a:t>11/02/2020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6E0E2-1E72-4E0C-B647-3A1318E292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6807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C75FE-13CD-4C80-9385-FE22DA2A0F47}" type="datetimeFigureOut">
              <a:rPr lang="it-IT" smtClean="0"/>
              <a:t>11/02/2020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6E0E2-1E72-4E0C-B647-3A1318E292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2591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C75FE-13CD-4C80-9385-FE22DA2A0F47}" type="datetimeFigureOut">
              <a:rPr lang="it-IT" smtClean="0"/>
              <a:t>11/02/2020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6E0E2-1E72-4E0C-B647-3A1318E292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5445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C75FE-13CD-4C80-9385-FE22DA2A0F47}" type="datetimeFigureOut">
              <a:rPr lang="it-IT" smtClean="0"/>
              <a:t>11/02/2020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6E0E2-1E72-4E0C-B647-3A1318E292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0863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C75FE-13CD-4C80-9385-FE22DA2A0F47}" type="datetimeFigureOut">
              <a:rPr lang="it-IT" smtClean="0"/>
              <a:t>11/02/2020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6E0E2-1E72-4E0C-B647-3A1318E292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9697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C75FE-13CD-4C80-9385-FE22DA2A0F47}" type="datetimeFigureOut">
              <a:rPr lang="it-IT" smtClean="0"/>
              <a:t>11/02/2020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6E0E2-1E72-4E0C-B647-3A1318E292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7300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La sociologia della cultura 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6440760" cy="2495128"/>
          </a:xfrm>
        </p:spPr>
        <p:txBody>
          <a:bodyPr>
            <a:normAutofit fontScale="92500" lnSpcReduction="20000"/>
          </a:bodyPr>
          <a:lstStyle/>
          <a:p>
            <a:r>
              <a:rPr lang="it-IT" dirty="0"/>
              <a:t>L’espressione </a:t>
            </a:r>
            <a:r>
              <a:rPr lang="it-IT" dirty="0" err="1"/>
              <a:t>Kultursoziologie</a:t>
            </a:r>
            <a:r>
              <a:rPr lang="it-IT" dirty="0"/>
              <a:t> deve la sua origine alla sociologia tedesca degli anni ‘20 e ’30.</a:t>
            </a:r>
          </a:p>
          <a:p>
            <a:r>
              <a:rPr lang="it-IT" dirty="0"/>
              <a:t>Gli esponenti più importanti: </a:t>
            </a:r>
            <a:r>
              <a:rPr lang="it-IT" dirty="0" err="1"/>
              <a:t>Max</a:t>
            </a:r>
            <a:r>
              <a:rPr lang="it-IT" dirty="0"/>
              <a:t> e Alfred Weber, Georg </a:t>
            </a:r>
            <a:r>
              <a:rPr lang="it-IT" dirty="0" err="1"/>
              <a:t>Simmel</a:t>
            </a:r>
            <a:r>
              <a:rPr lang="it-IT" dirty="0"/>
              <a:t>, Karl Mannheim</a:t>
            </a:r>
          </a:p>
        </p:txBody>
      </p:sp>
    </p:spTree>
    <p:extLst>
      <p:ext uri="{BB962C8B-B14F-4D97-AF65-F5344CB8AC3E}">
        <p14:creationId xmlns:p14="http://schemas.microsoft.com/office/powerpoint/2010/main" val="1871568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it-IT" dirty="0"/>
              <a:t>L’immagine delle «chiuse»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268760"/>
            <a:ext cx="8219256" cy="4857403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Dice </a:t>
            </a:r>
            <a:r>
              <a:rPr lang="it-IT" dirty="0" err="1"/>
              <a:t>Scheler</a:t>
            </a:r>
            <a:r>
              <a:rPr lang="it-IT" dirty="0"/>
              <a:t>: </a:t>
            </a:r>
          </a:p>
          <a:p>
            <a:pPr algn="just"/>
            <a:r>
              <a:rPr lang="it-IT" dirty="0"/>
              <a:t>Sono soltanto i fattori reali che aprono e chiudono le chiuse della corrente spirituale: ai fattori ideali compete solo l’operazione di GUIDA e DIREZIONE, nel senso che possono ostacolare o facilitare, ma mai produrre, il corso reale degli eventi storici</a:t>
            </a:r>
          </a:p>
          <a:p>
            <a:pPr algn="just"/>
            <a:r>
              <a:rPr lang="it-IT" dirty="0"/>
              <a:t>Pertanto le diverse spiegazioni della storia (geopolitiche, etniche, economicistiche) hanno una  parte di verità, che non può mai divenire unica ed esclusiva</a:t>
            </a:r>
          </a:p>
        </p:txBody>
      </p:sp>
    </p:spTree>
    <p:extLst>
      <p:ext uri="{BB962C8B-B14F-4D97-AF65-F5344CB8AC3E}">
        <p14:creationId xmlns:p14="http://schemas.microsoft.com/office/powerpoint/2010/main" val="24085442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Secondo </a:t>
            </a:r>
            <a:r>
              <a:rPr lang="it-IT" dirty="0" err="1"/>
              <a:t>Scheler</a:t>
            </a:r>
            <a:r>
              <a:rPr lang="it-IT" dirty="0"/>
              <a:t>, nelle diverse epoche socio-culturali è prevalso ora l’uno, ora l’altro fattore reale, senza tuttavia divenire mai esclusivo</a:t>
            </a:r>
          </a:p>
          <a:p>
            <a:r>
              <a:rPr lang="it-IT" dirty="0"/>
              <a:t>Le variabili indipendenti si modificano (fattori economici, fattori etnici ed identitari, politici)</a:t>
            </a:r>
          </a:p>
          <a:p>
            <a:r>
              <a:rPr lang="it-IT" dirty="0"/>
              <a:t>Quindi la legge dell’ordine del primato di questi diversi fattori si modifica: «ciò significa che c’è una diversa legge d’ordine per determinate fasi dello svolgimento di una cultura»</a:t>
            </a:r>
          </a:p>
        </p:txBody>
      </p:sp>
    </p:spTree>
    <p:extLst>
      <p:ext uri="{BB962C8B-B14F-4D97-AF65-F5344CB8AC3E}">
        <p14:creationId xmlns:p14="http://schemas.microsoft.com/office/powerpoint/2010/main" val="27747205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Secondo </a:t>
            </a:r>
            <a:r>
              <a:rPr lang="it-IT" dirty="0" err="1"/>
              <a:t>Scheler</a:t>
            </a:r>
            <a:r>
              <a:rPr lang="it-IT" dirty="0"/>
              <a:t> ciascun gruppo di fattori prevale in una particolare fase di svolgimento delle culture:</a:t>
            </a:r>
          </a:p>
          <a:p>
            <a:r>
              <a:rPr lang="it-IT" dirty="0"/>
              <a:t>Fattori etnico-razziali: fase culturale ascendente</a:t>
            </a:r>
          </a:p>
          <a:p>
            <a:r>
              <a:rPr lang="it-IT" dirty="0"/>
              <a:t>Fattori politici: fase matura</a:t>
            </a:r>
          </a:p>
          <a:p>
            <a:r>
              <a:rPr lang="it-IT" dirty="0"/>
              <a:t>Fattori economici: fase conclusivo-decadente</a:t>
            </a:r>
          </a:p>
        </p:txBody>
      </p:sp>
    </p:spTree>
    <p:extLst>
      <p:ext uri="{BB962C8B-B14F-4D97-AF65-F5344CB8AC3E}">
        <p14:creationId xmlns:p14="http://schemas.microsoft.com/office/powerpoint/2010/main" val="39644193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562074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124744"/>
            <a:ext cx="8147248" cy="5001419"/>
          </a:xfrm>
        </p:spPr>
        <p:txBody>
          <a:bodyPr/>
          <a:lstStyle/>
          <a:p>
            <a:r>
              <a:rPr lang="it-IT" dirty="0"/>
              <a:t>Come vedremo, M. </a:t>
            </a:r>
            <a:r>
              <a:rPr lang="it-IT" dirty="0" err="1"/>
              <a:t>Scheler</a:t>
            </a:r>
            <a:r>
              <a:rPr lang="it-IT" dirty="0"/>
              <a:t> è stato anche il fondatore della cosiddetta </a:t>
            </a:r>
            <a:r>
              <a:rPr lang="it-IT" dirty="0" err="1"/>
              <a:t>Wissenssoziologie</a:t>
            </a:r>
            <a:r>
              <a:rPr lang="it-IT" dirty="0"/>
              <a:t>  (Le forme del sapere e la società, 1924) (sociologia della conoscenza), poi continuata da Karl Mannheim (Ideologia e utopia, 1929), cioè la disciplina che studia il condizionamento del sapere ad opera della società. Carattere sociologico di ogni forma di sapere. </a:t>
            </a:r>
          </a:p>
        </p:txBody>
      </p:sp>
    </p:spTree>
    <p:extLst>
      <p:ext uri="{BB962C8B-B14F-4D97-AF65-F5344CB8AC3E}">
        <p14:creationId xmlns:p14="http://schemas.microsoft.com/office/powerpoint/2010/main" val="35694116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490066"/>
          </a:xfrm>
        </p:spPr>
        <p:txBody>
          <a:bodyPr>
            <a:normAutofit fontScale="90000"/>
          </a:bodyPr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836712"/>
            <a:ext cx="8219256" cy="5865515"/>
          </a:xfrm>
        </p:spPr>
        <p:txBody>
          <a:bodyPr>
            <a:normAutofit lnSpcReduction="10000"/>
          </a:bodyPr>
          <a:lstStyle/>
          <a:p>
            <a:r>
              <a:rPr lang="it-IT" dirty="0"/>
              <a:t>Sviluppi ed esponenti più rilevanti della sociologia della cultura:</a:t>
            </a:r>
          </a:p>
          <a:p>
            <a:r>
              <a:rPr lang="it-IT" dirty="0"/>
              <a:t>Alfred Weber (</a:t>
            </a:r>
            <a:r>
              <a:rPr lang="it-IT" dirty="0" err="1"/>
              <a:t>Kulturgeschichte</a:t>
            </a:r>
            <a:r>
              <a:rPr lang="it-IT" dirty="0"/>
              <a:t> </a:t>
            </a:r>
            <a:r>
              <a:rPr lang="it-IT" dirty="0" err="1"/>
              <a:t>als</a:t>
            </a:r>
            <a:r>
              <a:rPr lang="it-IT" dirty="0"/>
              <a:t> </a:t>
            </a:r>
            <a:r>
              <a:rPr lang="it-IT" dirty="0" err="1"/>
              <a:t>Kultursoziologie</a:t>
            </a:r>
            <a:r>
              <a:rPr lang="it-IT" dirty="0"/>
              <a:t>, 1936)</a:t>
            </a:r>
          </a:p>
          <a:p>
            <a:r>
              <a:rPr lang="it-IT" dirty="0"/>
              <a:t>Karl Mannheim (Ideologia e utopia, 1929)</a:t>
            </a:r>
          </a:p>
          <a:p>
            <a:r>
              <a:rPr lang="it-IT" dirty="0"/>
              <a:t>Friedrich   </a:t>
            </a:r>
            <a:r>
              <a:rPr lang="it-IT" dirty="0" err="1"/>
              <a:t>Tenbruck</a:t>
            </a:r>
            <a:r>
              <a:rPr lang="it-IT" dirty="0"/>
              <a:t> (I compiti della sociologia della cultura)</a:t>
            </a:r>
          </a:p>
          <a:p>
            <a:r>
              <a:rPr lang="it-IT" dirty="0"/>
              <a:t>P.L. Berger e T. </a:t>
            </a:r>
            <a:r>
              <a:rPr lang="it-IT" dirty="0" err="1"/>
              <a:t>Luckmann</a:t>
            </a:r>
            <a:r>
              <a:rPr lang="it-IT" dirty="0"/>
              <a:t>, La realtà come costruzione sociale, (tr.it. Il Mulino);</a:t>
            </a:r>
          </a:p>
          <a:p>
            <a:r>
              <a:rPr lang="it-IT" dirty="0"/>
              <a:t>P.L. Berger e T. </a:t>
            </a:r>
            <a:r>
              <a:rPr lang="it-IT" dirty="0" err="1"/>
              <a:t>Luckmann</a:t>
            </a:r>
            <a:r>
              <a:rPr lang="it-IT" dirty="0"/>
              <a:t>, Lo smarrimento dell’uomo moderno, Il Mulino, 2010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695855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922114"/>
          </a:xfrm>
        </p:spPr>
        <p:txBody>
          <a:bodyPr>
            <a:noAutofit/>
          </a:bodyPr>
          <a:lstStyle/>
          <a:p>
            <a:r>
              <a:rPr lang="it-IT" dirty="0"/>
              <a:t>F. </a:t>
            </a:r>
            <a:r>
              <a:rPr lang="it-IT" dirty="0" err="1"/>
              <a:t>Tenbruck</a:t>
            </a:r>
            <a:r>
              <a:rPr lang="it-IT" dirty="0"/>
              <a:t>, I compiti della sociologia della cultura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608512"/>
          </a:xfrm>
        </p:spPr>
        <p:txBody>
          <a:bodyPr/>
          <a:lstStyle/>
          <a:p>
            <a:r>
              <a:rPr lang="it-IT" dirty="0"/>
              <a:t>Secondo </a:t>
            </a:r>
            <a:r>
              <a:rPr lang="it-IT" dirty="0" err="1"/>
              <a:t>Tenbruck</a:t>
            </a:r>
            <a:r>
              <a:rPr lang="it-IT" dirty="0"/>
              <a:t>, per molto tempo la sociologia ha seguito la tendenza a restringere il proprio campo di indagine allo studio delle strutture sociali (funzionalismo)</a:t>
            </a:r>
          </a:p>
          <a:p>
            <a:r>
              <a:rPr lang="it-IT" dirty="0"/>
              <a:t>In realtà anche le strutture e le istituzioni sono costruzioni, astrazioni; esse non possono essere reificate in modo naturalistico</a:t>
            </a:r>
          </a:p>
        </p:txBody>
      </p:sp>
    </p:spTree>
    <p:extLst>
      <p:ext uri="{BB962C8B-B14F-4D97-AF65-F5344CB8AC3E}">
        <p14:creationId xmlns:p14="http://schemas.microsoft.com/office/powerpoint/2010/main" val="22973351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Un concetto complesso di cultura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Per comprendere a fondo la realtà sociale occorre aprirsi ad un concetto complesso di cultura, nella misura in cui esso dia risalto ai contenuti simbolici e ai significati sensati dell’agire umano</a:t>
            </a:r>
          </a:p>
          <a:p>
            <a:r>
              <a:rPr lang="it-IT" dirty="0"/>
              <a:t>«I quali si possono trovare diffusi nella vita quotidiana, condensarsi in un ambito come quello tecnico o politico; formularsi  in idee, visioni del mondo, ideologie, sistemi religiosi o etnici; </a:t>
            </a:r>
          </a:p>
        </p:txBody>
      </p:sp>
    </p:spTree>
    <p:extLst>
      <p:ext uri="{BB962C8B-B14F-4D97-AF65-F5344CB8AC3E}">
        <p14:creationId xmlns:p14="http://schemas.microsoft.com/office/powerpoint/2010/main" val="31202241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562074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4873" y="1126836"/>
            <a:ext cx="8261927" cy="4999327"/>
          </a:xfrm>
        </p:spPr>
        <p:txBody>
          <a:bodyPr>
            <a:normAutofit fontScale="92500"/>
          </a:bodyPr>
          <a:lstStyle/>
          <a:p>
            <a:r>
              <a:rPr lang="it-IT" dirty="0"/>
              <a:t>In  sostanza la cultura non è pura sovrastruttura.</a:t>
            </a:r>
          </a:p>
          <a:p>
            <a:r>
              <a:rPr lang="it-IT" dirty="0"/>
              <a:t>Occorre invece studiare il modo in cui il gioco dei condizionamenti (</a:t>
            </a:r>
            <a:r>
              <a:rPr lang="it-IT" dirty="0" err="1"/>
              <a:t>cultura→struttura</a:t>
            </a:r>
            <a:r>
              <a:rPr lang="it-IT" dirty="0"/>
              <a:t>; e viceversa) incide in ambedue le direzioni e constatabile di volta in volta;</a:t>
            </a:r>
          </a:p>
          <a:p>
            <a:r>
              <a:rPr lang="it-IT" dirty="0"/>
              <a:t>Tutta la cultura è collocata in strutture; tutte la struttura è colma di cultura;</a:t>
            </a:r>
          </a:p>
          <a:p>
            <a:r>
              <a:rPr lang="it-IT" dirty="0"/>
              <a:t>La restrizione della sociologia allo studio delle strutture ha prodotto in passato «uno scarso realismo delle sue teorie»</a:t>
            </a:r>
          </a:p>
        </p:txBody>
      </p:sp>
    </p:spTree>
    <p:extLst>
      <p:ext uri="{BB962C8B-B14F-4D97-AF65-F5344CB8AC3E}">
        <p14:creationId xmlns:p14="http://schemas.microsoft.com/office/powerpoint/2010/main" val="3360950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512168"/>
          </a:xfrm>
        </p:spPr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844824"/>
            <a:ext cx="8229600" cy="4525963"/>
          </a:xfrm>
        </p:spPr>
        <p:txBody>
          <a:bodyPr/>
          <a:lstStyle/>
          <a:p>
            <a:r>
              <a:rPr lang="it-IT" dirty="0"/>
              <a:t>Il «sociale» non è un ambito a sé stante</a:t>
            </a:r>
          </a:p>
          <a:p>
            <a:r>
              <a:rPr lang="it-IT" dirty="0"/>
              <a:t>Società e cultura sono distinzioni necessarie di una realtà in cui ambedue si compenetrano continuamente:</a:t>
            </a:r>
          </a:p>
          <a:p>
            <a:r>
              <a:rPr lang="it-IT" dirty="0"/>
              <a:t>L’uomo vive e agisce in un mondo di significati</a:t>
            </a:r>
          </a:p>
          <a:p>
            <a:r>
              <a:rPr lang="it-IT" dirty="0"/>
              <a:t>L’uomo è un essere capace e desideroso di cultura. Il mondo dei significati supera il puro soddisfacimento dei bisogni</a:t>
            </a:r>
          </a:p>
        </p:txBody>
      </p:sp>
    </p:spTree>
    <p:extLst>
      <p:ext uri="{BB962C8B-B14F-4D97-AF65-F5344CB8AC3E}">
        <p14:creationId xmlns:p14="http://schemas.microsoft.com/office/powerpoint/2010/main" val="27512145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In particolare:</a:t>
            </a:r>
          </a:p>
          <a:p>
            <a:r>
              <a:rPr lang="it-IT" dirty="0"/>
              <a:t>L’uomo ha bisogno di conseguire un  ordine interiore e di stabilizzarlo. </a:t>
            </a:r>
          </a:p>
          <a:p>
            <a:r>
              <a:rPr lang="it-IT" dirty="0"/>
              <a:t>L’ordine dell’agire esterno dipende dall’ordine di quello interno, e questo esige un ordine di significati e una loro oggettivazione</a:t>
            </a:r>
          </a:p>
          <a:p>
            <a:r>
              <a:rPr lang="it-IT" dirty="0"/>
              <a:t>La società è il luogo dove la capacità culturale dell’uomo si realizza e dove viene soddisfatto il suo bisogno di cultura. Altrimenti una società non potrebbe nemmeno esistere.</a:t>
            </a:r>
          </a:p>
        </p:txBody>
      </p:sp>
    </p:spTree>
    <p:extLst>
      <p:ext uri="{BB962C8B-B14F-4D97-AF65-F5344CB8AC3E}">
        <p14:creationId xmlns:p14="http://schemas.microsoft.com/office/powerpoint/2010/main" val="3241051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634082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punto di partenza della sociologia della cultura:</a:t>
            </a:r>
          </a:p>
          <a:p>
            <a:r>
              <a:rPr lang="it-IT" dirty="0">
                <a:solidFill>
                  <a:srgbClr val="FF0000"/>
                </a:solidFill>
              </a:rPr>
              <a:t>La fondamentale constatazione della natura sociale di ogni sapere e di ogni conservazione e trasmissione del sapere, di ogni ampliamento e progresso metodico del sapere stesso</a:t>
            </a:r>
          </a:p>
        </p:txBody>
      </p:sp>
    </p:spTree>
    <p:extLst>
      <p:ext uri="{BB962C8B-B14F-4D97-AF65-F5344CB8AC3E}">
        <p14:creationId xmlns:p14="http://schemas.microsoft.com/office/powerpoint/2010/main" val="36109710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Una situazione nuova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Accresciuta riflessività</a:t>
            </a:r>
          </a:p>
          <a:p>
            <a:r>
              <a:rPr lang="it-IT" dirty="0"/>
              <a:t>La cultura diventa essa stessa compito e problema</a:t>
            </a:r>
          </a:p>
          <a:p>
            <a:r>
              <a:rPr lang="it-IT" dirty="0"/>
              <a:t>Perdita del dato </a:t>
            </a:r>
            <a:r>
              <a:rPr lang="it-IT"/>
              <a:t>per scontato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93174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346050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620688"/>
            <a:ext cx="8219256" cy="5505475"/>
          </a:xfrm>
        </p:spPr>
        <p:txBody>
          <a:bodyPr>
            <a:normAutofit/>
          </a:bodyPr>
          <a:lstStyle/>
          <a:p>
            <a:pPr algn="just"/>
            <a:r>
              <a:rPr lang="it-IT" dirty="0"/>
              <a:t>La sociologia della cultura è nata con l’intento di designare la totalità dello studio dei rapporti storicamente osservabili (in una prospettiva sia universale, sia locale, sia comparata) tra i sistemi culturali (cultura spirituale e umanistica, religione, arte, morale, diritto) da un lato e la struttura, l’attività, gli interessi della collettività di vario livello che tali sistemi producono e dai quali sono orientate e influenzate o attorno ai quali si organizzano. (es. classi sociali, associazioni.. </a:t>
            </a:r>
          </a:p>
        </p:txBody>
      </p:sp>
    </p:spTree>
    <p:extLst>
      <p:ext uri="{BB962C8B-B14F-4D97-AF65-F5344CB8AC3E}">
        <p14:creationId xmlns:p14="http://schemas.microsoft.com/office/powerpoint/2010/main" val="4256485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490066"/>
          </a:xfrm>
        </p:spPr>
        <p:txBody>
          <a:bodyPr>
            <a:normAutofit fontScale="90000"/>
          </a:bodyPr>
          <a:lstStyle/>
          <a:p>
            <a:r>
              <a:rPr lang="it-IT" dirty="0" err="1"/>
              <a:t>Max</a:t>
            </a:r>
            <a:r>
              <a:rPr lang="it-IT" dirty="0"/>
              <a:t> </a:t>
            </a:r>
            <a:r>
              <a:rPr lang="it-IT" dirty="0" err="1"/>
              <a:t>Scheler</a:t>
            </a:r>
            <a:r>
              <a:rPr lang="it-IT" dirty="0"/>
              <a:t> (1874-1928)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616624"/>
          </a:xfrm>
        </p:spPr>
        <p:txBody>
          <a:bodyPr>
            <a:normAutofit/>
          </a:bodyPr>
          <a:lstStyle/>
          <a:p>
            <a:r>
              <a:rPr lang="it-IT" dirty="0" err="1"/>
              <a:t>Max</a:t>
            </a:r>
            <a:r>
              <a:rPr lang="it-IT" dirty="0"/>
              <a:t> </a:t>
            </a:r>
            <a:r>
              <a:rPr lang="it-IT" dirty="0" err="1"/>
              <a:t>Scheler</a:t>
            </a:r>
            <a:r>
              <a:rPr lang="it-IT" dirty="0"/>
              <a:t>, filosofo e sociologo è stato tra i primi a tentare una sistemazione dell’idea di una </a:t>
            </a:r>
            <a:r>
              <a:rPr lang="it-IT" i="1" dirty="0" err="1"/>
              <a:t>Kultursoziologie</a:t>
            </a:r>
            <a:endParaRPr lang="it-IT" i="1" dirty="0"/>
          </a:p>
          <a:p>
            <a:r>
              <a:rPr lang="it-IT" dirty="0"/>
              <a:t>L’oggetto privilegiato di essa sono le azioni sociali condizionate da fattori ideali o spirituali</a:t>
            </a:r>
          </a:p>
          <a:p>
            <a:r>
              <a:rPr lang="it-IT" dirty="0"/>
              <a:t>In tal senso </a:t>
            </a:r>
            <a:r>
              <a:rPr lang="it-IT" dirty="0" err="1"/>
              <a:t>Max</a:t>
            </a:r>
            <a:r>
              <a:rPr lang="it-IT" dirty="0"/>
              <a:t> </a:t>
            </a:r>
            <a:r>
              <a:rPr lang="it-IT" dirty="0" err="1"/>
              <a:t>Scheler</a:t>
            </a:r>
            <a:r>
              <a:rPr lang="it-IT" dirty="0"/>
              <a:t> ha distinto tra:</a:t>
            </a:r>
          </a:p>
          <a:p>
            <a:r>
              <a:rPr lang="it-IT" i="1" dirty="0" err="1"/>
              <a:t>Realfaktoren</a:t>
            </a:r>
            <a:r>
              <a:rPr lang="it-IT" dirty="0"/>
              <a:t> (fattori reali, materiali) e </a:t>
            </a:r>
            <a:r>
              <a:rPr lang="it-IT" i="1" dirty="0" err="1"/>
              <a:t>Idealfaktoren</a:t>
            </a:r>
            <a:endParaRPr lang="it-IT" i="1" dirty="0"/>
          </a:p>
          <a:p>
            <a:r>
              <a:rPr lang="it-IT" dirty="0"/>
              <a:t>Fattori reali: politici, economici, etnico-razziali</a:t>
            </a:r>
          </a:p>
          <a:p>
            <a:r>
              <a:rPr lang="it-IT" dirty="0"/>
              <a:t>Fattori ideali: religiosi, filosofici, giuridici</a:t>
            </a:r>
          </a:p>
        </p:txBody>
      </p:sp>
    </p:spTree>
    <p:extLst>
      <p:ext uri="{BB962C8B-B14F-4D97-AF65-F5344CB8AC3E}">
        <p14:creationId xmlns:p14="http://schemas.microsoft.com/office/powerpoint/2010/main" val="961937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850106"/>
          </a:xfrm>
        </p:spPr>
        <p:txBody>
          <a:bodyPr>
            <a:normAutofit fontScale="90000"/>
          </a:bodyPr>
          <a:lstStyle/>
          <a:p>
            <a:r>
              <a:rPr lang="it-IT" dirty="0"/>
              <a:t>Legge dell’ordine causale dei fattori ideali e dei fattori reali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412776"/>
            <a:ext cx="8219256" cy="4713387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In particolare, secondo M. </a:t>
            </a:r>
            <a:r>
              <a:rPr lang="it-IT" dirty="0" err="1"/>
              <a:t>Scheler</a:t>
            </a:r>
            <a:r>
              <a:rPr lang="it-IT" dirty="0"/>
              <a:t>, esiste una dialettica storica fra fattori ideali e fattori reali, una dialettica fra spirito e istinti</a:t>
            </a:r>
          </a:p>
          <a:p>
            <a:r>
              <a:rPr lang="it-IT" dirty="0"/>
              <a:t>Lo spirito (e i fattori ideali) è un fattore di determinazione</a:t>
            </a:r>
          </a:p>
          <a:p>
            <a:r>
              <a:rPr lang="it-IT" dirty="0"/>
              <a:t>L’istinto è un fattore di realizzazione </a:t>
            </a:r>
          </a:p>
          <a:p>
            <a:r>
              <a:rPr lang="it-IT" dirty="0"/>
              <a:t>Pertanto la sociologia della cultura è chiamata a studiare questa dialettica, in particolare il condizionamento sociale dei fattori reali e ideali. Es. La Riforma protestante</a:t>
            </a:r>
          </a:p>
        </p:txBody>
      </p:sp>
    </p:spTree>
    <p:extLst>
      <p:ext uri="{BB962C8B-B14F-4D97-AF65-F5344CB8AC3E}">
        <p14:creationId xmlns:p14="http://schemas.microsoft.com/office/powerpoint/2010/main" val="38123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562074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124744"/>
            <a:ext cx="8219256" cy="5001419"/>
          </a:xfrm>
        </p:spPr>
        <p:txBody>
          <a:bodyPr>
            <a:normAutofit fontScale="92500" lnSpcReduction="20000"/>
          </a:bodyPr>
          <a:lstStyle/>
          <a:p>
            <a:r>
              <a:rPr lang="it-IT" dirty="0"/>
              <a:t>I fattori di realizzazione sono sempre le situazioni reali della vita condizionate dagli istinti, ossia la particolare combinazione dei fattori reali: i rapporti di potere, i fattori economici, i fattori demografici e geopolitici</a:t>
            </a:r>
          </a:p>
          <a:p>
            <a:r>
              <a:rPr lang="it-IT" dirty="0"/>
              <a:t>I fattori di determinazione fissano e offrono un insieme di significati, di valori</a:t>
            </a:r>
          </a:p>
          <a:p>
            <a:r>
              <a:rPr lang="it-IT" dirty="0"/>
              <a:t>Ora, per </a:t>
            </a:r>
            <a:r>
              <a:rPr lang="it-IT" dirty="0" err="1"/>
              <a:t>Scheler</a:t>
            </a:r>
            <a:r>
              <a:rPr lang="it-IT" dirty="0"/>
              <a:t>, in ordine a questa dialettica, esiste una «Legge della impotenza dello spirito»: quanto più è puro lo spirito, tanto più è impotente nel senso di una sua azione dinamica sulla società e sulla storia</a:t>
            </a:r>
          </a:p>
        </p:txBody>
      </p:sp>
    </p:spTree>
    <p:extLst>
      <p:ext uri="{BB962C8B-B14F-4D97-AF65-F5344CB8AC3E}">
        <p14:creationId xmlns:p14="http://schemas.microsoft.com/office/powerpoint/2010/main" val="3471528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562074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124744"/>
            <a:ext cx="8147248" cy="5001419"/>
          </a:xfrm>
        </p:spPr>
        <p:txBody>
          <a:bodyPr>
            <a:normAutofit fontScale="92500"/>
          </a:bodyPr>
          <a:lstStyle/>
          <a:p>
            <a:r>
              <a:rPr lang="it-IT" dirty="0"/>
              <a:t>In questo senso, secondo M. </a:t>
            </a:r>
            <a:r>
              <a:rPr lang="it-IT" dirty="0" err="1"/>
              <a:t>Scheler</a:t>
            </a:r>
            <a:r>
              <a:rPr lang="it-IT" dirty="0"/>
              <a:t>, sono parziali sia le interpretazioni idealistiche (G.W.F. </a:t>
            </a:r>
            <a:r>
              <a:rPr lang="it-IT" dirty="0" err="1"/>
              <a:t>Hegel</a:t>
            </a:r>
            <a:r>
              <a:rPr lang="it-IT" dirty="0"/>
              <a:t>) sia quelle materialistiche (K. </a:t>
            </a:r>
            <a:r>
              <a:rPr lang="it-IT" dirty="0" err="1"/>
              <a:t>Marx</a:t>
            </a:r>
            <a:r>
              <a:rPr lang="it-IT" dirty="0"/>
              <a:t>) della storia</a:t>
            </a:r>
          </a:p>
          <a:p>
            <a:r>
              <a:rPr lang="it-IT" dirty="0"/>
              <a:t>Infatti: ogni fenomeno socioculturale ha sempre, allo stesso tempo, cause ideali e cause materiali</a:t>
            </a:r>
          </a:p>
          <a:p>
            <a:r>
              <a:rPr lang="it-IT" dirty="0"/>
              <a:t>I fattori ideali determinano ma non realizzano, sono liberi ma impotenti (</a:t>
            </a:r>
            <a:r>
              <a:rPr lang="it-IT" dirty="0" err="1"/>
              <a:t>libertè</a:t>
            </a:r>
            <a:r>
              <a:rPr lang="it-IT" dirty="0"/>
              <a:t> </a:t>
            </a:r>
            <a:r>
              <a:rPr lang="it-IT" dirty="0" err="1"/>
              <a:t>modifiable</a:t>
            </a:r>
            <a:r>
              <a:rPr lang="it-IT" dirty="0"/>
              <a:t>) i fattori reali , che realizzano ma non determinano   (</a:t>
            </a:r>
            <a:r>
              <a:rPr lang="it-IT" dirty="0" err="1"/>
              <a:t>fatalitè</a:t>
            </a:r>
            <a:r>
              <a:rPr lang="it-IT" dirty="0"/>
              <a:t> </a:t>
            </a:r>
            <a:r>
              <a:rPr lang="it-IT" dirty="0" err="1"/>
              <a:t>modifiable</a:t>
            </a:r>
            <a:r>
              <a:rPr lang="it-IT" dirty="0"/>
              <a:t>),  sono potenti ma fatali</a:t>
            </a:r>
          </a:p>
        </p:txBody>
      </p:sp>
    </p:spTree>
    <p:extLst>
      <p:ext uri="{BB962C8B-B14F-4D97-AF65-F5344CB8AC3E}">
        <p14:creationId xmlns:p14="http://schemas.microsoft.com/office/powerpoint/2010/main" val="709999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634082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196752"/>
            <a:ext cx="8219256" cy="4929411"/>
          </a:xfrm>
        </p:spPr>
        <p:txBody>
          <a:bodyPr/>
          <a:lstStyle/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r>
              <a:rPr lang="it-IT" dirty="0"/>
              <a:t>Il merito delle interpretazioni materialistiche della storia e della società sta nell’aver sottolineato l’importanza dei fattori reali (K. </a:t>
            </a:r>
            <a:r>
              <a:rPr lang="it-IT" dirty="0" err="1"/>
              <a:t>Marx</a:t>
            </a:r>
            <a:r>
              <a:rPr lang="it-IT" dirty="0"/>
              <a:t>); il loro difetto è però quello di averne assolutizzato uno solo dei tre. </a:t>
            </a:r>
            <a:r>
              <a:rPr lang="it-IT" dirty="0" err="1"/>
              <a:t>Marx</a:t>
            </a:r>
            <a:r>
              <a:rPr lang="it-IT" dirty="0"/>
              <a:t>: teoria della struttura e della sovrastruttura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400945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Che cos’è un fenomeno socioculturale?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Ogni fenomeno socioculturale ha un suo contenuto di senso  originario il quale si realizza con maggiore o minore facilità solo grazie all’intervento dei fattori reali</a:t>
            </a:r>
          </a:p>
          <a:p>
            <a:r>
              <a:rPr lang="it-IT" dirty="0"/>
              <a:t>(Es. Che cosa sarebbero state le teorie di Lutero senza gli interessi e la protezione dei feudatari e della borghesia cittadina tedesca?)</a:t>
            </a:r>
          </a:p>
        </p:txBody>
      </p:sp>
    </p:spTree>
    <p:extLst>
      <p:ext uri="{BB962C8B-B14F-4D97-AF65-F5344CB8AC3E}">
        <p14:creationId xmlns:p14="http://schemas.microsoft.com/office/powerpoint/2010/main" val="16621501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1265</Words>
  <Application>Microsoft Office PowerPoint</Application>
  <PresentationFormat>Presentazione su schermo (4:3)</PresentationFormat>
  <Paragraphs>71</Paragraphs>
  <Slides>20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3" baseType="lpstr">
      <vt:lpstr>Arial</vt:lpstr>
      <vt:lpstr>Calibri</vt:lpstr>
      <vt:lpstr>Tema di Office</vt:lpstr>
      <vt:lpstr>La sociologia della cultura </vt:lpstr>
      <vt:lpstr>Presentazione standard di PowerPoint</vt:lpstr>
      <vt:lpstr>Presentazione standard di PowerPoint</vt:lpstr>
      <vt:lpstr>Max Scheler (1874-1928) </vt:lpstr>
      <vt:lpstr>Legge dell’ordine causale dei fattori ideali e dei fattori reali </vt:lpstr>
      <vt:lpstr>Presentazione standard di PowerPoint</vt:lpstr>
      <vt:lpstr>Presentazione standard di PowerPoint</vt:lpstr>
      <vt:lpstr>Presentazione standard di PowerPoint</vt:lpstr>
      <vt:lpstr>Che cos’è un fenomeno socioculturale? </vt:lpstr>
      <vt:lpstr>L’immagine delle «chiuse»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F. Tenbruck, I compiti della sociologia della cultura</vt:lpstr>
      <vt:lpstr>Un concetto complesso di cultura</vt:lpstr>
      <vt:lpstr>Presentazione standard di PowerPoint</vt:lpstr>
      <vt:lpstr>Presentazione standard di PowerPoint</vt:lpstr>
      <vt:lpstr>Presentazione standard di PowerPoint</vt:lpstr>
      <vt:lpstr>Una situazione nuova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sociologia della cultura</dc:title>
  <dc:creator>Leonardo Allodi</dc:creator>
  <cp:lastModifiedBy>Administrator</cp:lastModifiedBy>
  <cp:revision>7</cp:revision>
  <dcterms:created xsi:type="dcterms:W3CDTF">2019-09-23T11:35:25Z</dcterms:created>
  <dcterms:modified xsi:type="dcterms:W3CDTF">2020-02-11T04:19:39Z</dcterms:modified>
</cp:coreProperties>
</file>