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34E01-86C3-48BE-9CB1-D8167F110CD7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0EEF1-02F6-4DD7-B72E-25604326D7A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C7F7-A0C5-44CF-8AF9-A255F8E194FD}" type="datetime1">
              <a:rPr lang="it-IT" smtClean="0"/>
              <a:t>19/04/2022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55EA-A7E0-4101-9A9F-D4777721DB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67C7-5C25-4B22-BCF0-D95569C3D86A}" type="datetime1">
              <a:rPr lang="it-IT" smtClean="0"/>
              <a:t>19/04/2022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55EA-A7E0-4101-9A9F-D4777721DB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1409-33D5-4DC2-8C56-F82980F3DF32}" type="datetime1">
              <a:rPr lang="it-IT" smtClean="0"/>
              <a:t>19/04/2022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55EA-A7E0-4101-9A9F-D4777721DB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9C65-59F3-416F-88E9-10D54492D9FE}" type="datetime1">
              <a:rPr lang="it-IT" smtClean="0"/>
              <a:t>19/04/2022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55EA-A7E0-4101-9A9F-D4777721DB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D9B6-E7C7-41E3-A251-26E55B8103E2}" type="datetime1">
              <a:rPr lang="it-IT" smtClean="0"/>
              <a:t>19/04/2022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55EA-A7E0-4101-9A9F-D4777721DB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DA63-171E-4F89-9F16-0C07C05000DE}" type="datetime1">
              <a:rPr lang="it-IT" smtClean="0"/>
              <a:t>19/04/2022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55EA-A7E0-4101-9A9F-D4777721DB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09DC-0E1D-4804-9C0E-95F75813C9C7}" type="datetime1">
              <a:rPr lang="it-IT" smtClean="0"/>
              <a:t>19/04/2022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55EA-A7E0-4101-9A9F-D4777721DB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6567-00FE-4071-8BDC-FDB58B130D82}" type="datetime1">
              <a:rPr lang="it-IT" smtClean="0"/>
              <a:t>19/04/2022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55EA-A7E0-4101-9A9F-D4777721DB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FAD1-355C-4AF7-BDC9-709907458ACD}" type="datetime1">
              <a:rPr lang="it-IT" smtClean="0"/>
              <a:t>19/04/2022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55EA-A7E0-4101-9A9F-D4777721DB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ED8C7-2C59-41D9-867E-4A1FB51D086D}" type="datetime1">
              <a:rPr lang="it-IT" smtClean="0"/>
              <a:t>19/04/2022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55EA-A7E0-4101-9A9F-D4777721DB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9EEB-2816-4B62-8159-27BC0AA7EC94}" type="datetime1">
              <a:rPr lang="it-IT" smtClean="0"/>
              <a:t>19/04/2022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55EA-A7E0-4101-9A9F-D4777721DB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CA939-974A-4E2D-8E1A-C596DB4CC84D}" type="datetime1">
              <a:rPr lang="it-IT" smtClean="0"/>
              <a:t>19/04/2022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755EA-A7E0-4101-9A9F-D4777721DB50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it-IT" dirty="0" smtClean="0"/>
              <a:t>Matrimonio ed Eucaristia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848872" cy="4248472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FC 57: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«L’Eucaristia è la </a:t>
            </a:r>
            <a:r>
              <a:rPr lang="it-IT" dirty="0">
                <a:solidFill>
                  <a:srgbClr val="FF0000"/>
                </a:solidFill>
              </a:rPr>
              <a:t>fonte</a:t>
            </a:r>
            <a:r>
              <a:rPr lang="it-IT" dirty="0">
                <a:solidFill>
                  <a:schemeClr val="tx1"/>
                </a:solidFill>
              </a:rPr>
              <a:t> stessa del matrimonio cristiano. Il sacrificio eucaristico, infatti, ripresenta </a:t>
            </a:r>
            <a:r>
              <a:rPr lang="it-IT" dirty="0">
                <a:solidFill>
                  <a:srgbClr val="FF0000"/>
                </a:solidFill>
              </a:rPr>
              <a:t>l’alleanza d’amore </a:t>
            </a:r>
            <a:r>
              <a:rPr lang="it-IT" dirty="0">
                <a:solidFill>
                  <a:schemeClr val="tx1"/>
                </a:solidFill>
              </a:rPr>
              <a:t>di Cristo con la Chiesa, in quanto sigillata con il sangue della sua Croce. È </a:t>
            </a:r>
            <a:r>
              <a:rPr lang="it-IT" dirty="0">
                <a:solidFill>
                  <a:srgbClr val="FF0000"/>
                </a:solidFill>
              </a:rPr>
              <a:t>in questo sacrificio della Nuova ed Eterna Alleanza </a:t>
            </a:r>
            <a:r>
              <a:rPr lang="it-IT" dirty="0">
                <a:solidFill>
                  <a:schemeClr val="tx1"/>
                </a:solidFill>
              </a:rPr>
              <a:t>che i coniugi cristiani trovano la </a:t>
            </a:r>
            <a:r>
              <a:rPr lang="it-IT" dirty="0">
                <a:solidFill>
                  <a:srgbClr val="FF0000"/>
                </a:solidFill>
              </a:rPr>
              <a:t>radice</a:t>
            </a:r>
            <a:r>
              <a:rPr lang="it-IT" dirty="0">
                <a:solidFill>
                  <a:schemeClr val="tx1"/>
                </a:solidFill>
              </a:rPr>
              <a:t> dalla quale scaturisce, è </a:t>
            </a:r>
            <a:r>
              <a:rPr lang="it-IT" dirty="0">
                <a:solidFill>
                  <a:srgbClr val="FF0000"/>
                </a:solidFill>
              </a:rPr>
              <a:t>interiormente</a:t>
            </a:r>
            <a:r>
              <a:rPr lang="it-IT" dirty="0">
                <a:solidFill>
                  <a:schemeClr val="tx1"/>
                </a:solidFill>
              </a:rPr>
              <a:t> plasmata e </a:t>
            </a:r>
            <a:r>
              <a:rPr lang="it-IT" dirty="0">
                <a:solidFill>
                  <a:srgbClr val="FF0000"/>
                </a:solidFill>
              </a:rPr>
              <a:t>continuamente vivificata </a:t>
            </a:r>
            <a:r>
              <a:rPr lang="it-IT" dirty="0">
                <a:solidFill>
                  <a:schemeClr val="tx1"/>
                </a:solidFill>
              </a:rPr>
              <a:t>la loro alleanza coniugale</a:t>
            </a:r>
            <a:r>
              <a:rPr lang="it-IT" dirty="0" smtClean="0">
                <a:solidFill>
                  <a:schemeClr val="tx1"/>
                </a:solidFill>
              </a:rPr>
              <a:t>».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Matrimonio ed Eucaristia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S. Giovanni Paolo II, discorso del 28 settembre 1982: </a:t>
            </a:r>
          </a:p>
          <a:p>
            <a:pPr marL="0" indent="0" algn="just">
              <a:buNone/>
            </a:pPr>
            <a:r>
              <a:rPr lang="it-IT" sz="3300" dirty="0" smtClean="0"/>
              <a:t>«</a:t>
            </a:r>
            <a:r>
              <a:rPr lang="it-IT" sz="3300" i="1" dirty="0" smtClean="0"/>
              <a:t>La </a:t>
            </a:r>
            <a:r>
              <a:rPr lang="it-IT" sz="3300" i="1" dirty="0"/>
              <a:t>realtà del matrimonio cristiano è come </a:t>
            </a:r>
            <a:r>
              <a:rPr lang="it-IT" sz="3300" i="1" dirty="0">
                <a:solidFill>
                  <a:srgbClr val="FF0000"/>
                </a:solidFill>
              </a:rPr>
              <a:t>inabitata e trasfigurata dalla Nuova Alleanza</a:t>
            </a:r>
            <a:r>
              <a:rPr lang="it-IT" sz="3300" dirty="0"/>
              <a:t>. (…) Il sacramento del Matrimonio non realizza forse anch’esso una </a:t>
            </a:r>
            <a:r>
              <a:rPr lang="it-IT" sz="3300" dirty="0">
                <a:solidFill>
                  <a:srgbClr val="FF0000"/>
                </a:solidFill>
              </a:rPr>
              <a:t>comunione</a:t>
            </a:r>
            <a:r>
              <a:rPr lang="it-IT" sz="3300" dirty="0"/>
              <a:t> in cui </a:t>
            </a:r>
            <a:r>
              <a:rPr lang="it-IT" sz="3300" dirty="0">
                <a:solidFill>
                  <a:srgbClr val="FF0000"/>
                </a:solidFill>
              </a:rPr>
              <a:t>l’unità della carne</a:t>
            </a:r>
            <a:r>
              <a:rPr lang="it-IT" sz="3300" dirty="0"/>
              <a:t> conduce alla </a:t>
            </a:r>
            <a:r>
              <a:rPr lang="it-IT" sz="3300" dirty="0">
                <a:solidFill>
                  <a:srgbClr val="FF0000"/>
                </a:solidFill>
              </a:rPr>
              <a:t>comunione dello spirito</a:t>
            </a:r>
            <a:r>
              <a:rPr lang="it-IT" sz="3300" dirty="0"/>
              <a:t>? (…) </a:t>
            </a:r>
            <a:r>
              <a:rPr lang="it-IT" sz="3300" dirty="0">
                <a:solidFill>
                  <a:srgbClr val="FF0000"/>
                </a:solidFill>
              </a:rPr>
              <a:t>L’Alleanza</a:t>
            </a:r>
            <a:r>
              <a:rPr lang="it-IT" sz="3300" dirty="0"/>
              <a:t> non solo ispira la vita della coppia, ma </a:t>
            </a:r>
            <a:r>
              <a:rPr lang="it-IT" sz="3300" dirty="0">
                <a:solidFill>
                  <a:srgbClr val="FF0000"/>
                </a:solidFill>
              </a:rPr>
              <a:t>si compie </a:t>
            </a:r>
            <a:r>
              <a:rPr lang="it-IT" sz="3300" dirty="0"/>
              <a:t>in essa, nel senso che l’Alleanza dispiega le sue energie nella vita degli sposi: essa “modella” dall’interno il loro amore: </a:t>
            </a:r>
            <a:r>
              <a:rPr lang="it-IT" sz="3300" dirty="0">
                <a:solidFill>
                  <a:srgbClr val="FF0000"/>
                </a:solidFill>
              </a:rPr>
              <a:t>essi si amano non solo </a:t>
            </a:r>
            <a:r>
              <a:rPr lang="it-IT" sz="3300" i="1" dirty="0">
                <a:solidFill>
                  <a:srgbClr val="FF0000"/>
                </a:solidFill>
              </a:rPr>
              <a:t>come</a:t>
            </a:r>
            <a:r>
              <a:rPr lang="it-IT" sz="3300" dirty="0">
                <a:solidFill>
                  <a:srgbClr val="FF0000"/>
                </a:solidFill>
              </a:rPr>
              <a:t> Cristo ha amato, ma già, misteriosamente, </a:t>
            </a:r>
            <a:r>
              <a:rPr lang="it-IT" sz="3300" i="1" dirty="0">
                <a:solidFill>
                  <a:srgbClr val="FF0000"/>
                </a:solidFill>
              </a:rPr>
              <a:t>dell’</a:t>
            </a:r>
            <a:r>
              <a:rPr lang="it-IT" sz="3300" dirty="0">
                <a:solidFill>
                  <a:srgbClr val="FF0000"/>
                </a:solidFill>
              </a:rPr>
              <a:t>amore stesso di Cristo </a:t>
            </a:r>
            <a:r>
              <a:rPr lang="it-IT" sz="3300" dirty="0"/>
              <a:t>…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Matrimonio ed Eucaristia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S. Giovanni Paolo II, discorso del 4 maggio 1979, n.6: </a:t>
            </a:r>
          </a:p>
          <a:p>
            <a:pPr marL="0" indent="0" algn="just">
              <a:buNone/>
            </a:pPr>
            <a:r>
              <a:rPr lang="it-IT" sz="3800" dirty="0" smtClean="0"/>
              <a:t>«Un </a:t>
            </a:r>
            <a:r>
              <a:rPr lang="it-IT" sz="3800" dirty="0"/>
              <a:t>amore coniugale autentico, plasmato pertanto di tenerezza e di fedeltà, impedisce di fermarsi al proprio congiunto in un’adorazione indebita; porta </a:t>
            </a:r>
            <a:r>
              <a:rPr lang="it-IT" sz="3800" dirty="0">
                <a:solidFill>
                  <a:srgbClr val="FF0000"/>
                </a:solidFill>
              </a:rPr>
              <a:t>dall’alleanza coniugale all’Alleanza </a:t>
            </a:r>
            <a:r>
              <a:rPr lang="it-IT" sz="3800" dirty="0"/>
              <a:t>e </a:t>
            </a:r>
            <a:r>
              <a:rPr lang="it-IT" sz="3800" dirty="0">
                <a:solidFill>
                  <a:srgbClr val="FF0000"/>
                </a:solidFill>
              </a:rPr>
              <a:t>dall’immagine alla sua Origine</a:t>
            </a:r>
            <a:r>
              <a:rPr lang="it-IT" sz="3800" dirty="0"/>
              <a:t>. È perché si riconosce inseparabile da </a:t>
            </a:r>
            <a:r>
              <a:rPr lang="it-IT" sz="3800" dirty="0">
                <a:solidFill>
                  <a:srgbClr val="FF0000"/>
                </a:solidFill>
              </a:rPr>
              <a:t>un altro segno dell’Alleanza: il celibato “per il Regno”</a:t>
            </a:r>
            <a:r>
              <a:rPr lang="it-IT" sz="3800" dirty="0"/>
              <a:t> (Mt 19,12). Esso ricorda a tutti che il dono per eccellenza di Dio non è una creatura, per quanto sia amata, ma il Signore stesso: “Il tuo sposo è il tuo creatore” (</a:t>
            </a:r>
            <a:r>
              <a:rPr lang="it-IT" sz="3800" dirty="0" err="1"/>
              <a:t>Is</a:t>
            </a:r>
            <a:r>
              <a:rPr lang="it-IT" sz="3800" dirty="0"/>
              <a:t> 54,5</a:t>
            </a:r>
            <a:r>
              <a:rPr lang="it-IT" sz="3800" dirty="0" smtClean="0"/>
              <a:t>)</a:t>
            </a:r>
            <a:r>
              <a:rPr lang="it-IT" sz="3800" dirty="0" smtClean="0"/>
              <a:t> »</a:t>
            </a:r>
            <a:r>
              <a:rPr lang="it-IT" sz="3800" dirty="0" smtClean="0"/>
              <a:t>.</a:t>
            </a:r>
            <a:endParaRPr lang="it-IT" sz="3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Matrimonio ed Eucaristia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AL 318:</a:t>
            </a:r>
          </a:p>
          <a:p>
            <a:pPr marL="0" indent="0" algn="just">
              <a:buNone/>
            </a:pPr>
            <a:r>
              <a:rPr lang="it-IT" dirty="0"/>
              <a:t>«Il cammino comunitario di preghiera raggiunge il suo culmine nella partecipazione comune all’Eucaristia, soprattutto nel contesto del riposo domenicale. </a:t>
            </a:r>
            <a:r>
              <a:rPr lang="it-IT" dirty="0">
                <a:solidFill>
                  <a:srgbClr val="FF0000"/>
                </a:solidFill>
              </a:rPr>
              <a:t>Gesù bussa alla porta della famiglia per condividere con essa la Cena eucaristica </a:t>
            </a:r>
            <a:r>
              <a:rPr lang="it-IT" dirty="0"/>
              <a:t>(cfr. </a:t>
            </a:r>
            <a:r>
              <a:rPr lang="it-IT" dirty="0" err="1"/>
              <a:t>Ap</a:t>
            </a:r>
            <a:r>
              <a:rPr lang="it-IT" dirty="0"/>
              <a:t>. 3, 20). (…) Il nutrimento dell’Eucaristia è </a:t>
            </a:r>
            <a:r>
              <a:rPr lang="it-IT" dirty="0">
                <a:solidFill>
                  <a:srgbClr val="FF0000"/>
                </a:solidFill>
              </a:rPr>
              <a:t>forza e stimolo per vivere </a:t>
            </a:r>
            <a:r>
              <a:rPr lang="it-IT" dirty="0"/>
              <a:t>ogni giorno l’alleanza matrimoniale </a:t>
            </a:r>
            <a:r>
              <a:rPr lang="it-IT" dirty="0">
                <a:solidFill>
                  <a:srgbClr val="FF0000"/>
                </a:solidFill>
              </a:rPr>
              <a:t>come “Chiesa domestica</a:t>
            </a:r>
            <a:r>
              <a:rPr lang="it-IT" dirty="0" smtClean="0">
                <a:solidFill>
                  <a:srgbClr val="FF0000"/>
                </a:solidFill>
              </a:rPr>
              <a:t>”</a:t>
            </a:r>
            <a:r>
              <a:rPr lang="it-IT" dirty="0" smtClean="0"/>
              <a:t>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Matrimonio ed Eucaristia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FC 57: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«Il Concilio Vaticano </a:t>
            </a:r>
            <a:r>
              <a:rPr lang="it-IT" dirty="0" err="1" smtClean="0"/>
              <a:t>II</a:t>
            </a:r>
            <a:r>
              <a:rPr lang="it-IT" dirty="0" smtClean="0"/>
              <a:t> ha voluto richiamare la speciale relazione che esiste tra l’Eucaristia e il Matrimonio, chiedendo che questo </a:t>
            </a:r>
            <a:r>
              <a:rPr lang="it-IT" dirty="0" smtClean="0">
                <a:solidFill>
                  <a:srgbClr val="FF0000"/>
                </a:solidFill>
              </a:rPr>
              <a:t>“in via ordinaria si celebri nella Messa”</a:t>
            </a:r>
            <a:r>
              <a:rPr lang="it-IT" dirty="0" smtClean="0"/>
              <a:t> (SC 78)».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415</Words>
  <Application>Microsoft Office PowerPoint</Application>
  <PresentationFormat>Presentazione su schermo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Matrimonio ed Eucaristia</vt:lpstr>
      <vt:lpstr>Matrimonio ed Eucaristia</vt:lpstr>
      <vt:lpstr>Matrimonio ed Eucaristia</vt:lpstr>
      <vt:lpstr>Matrimonio ed Eucaristia</vt:lpstr>
      <vt:lpstr>Matrimonio ed Eucaristia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Matrimonio ed Eucaristia</dc:title>
  <dc:creator>Carla</dc:creator>
  <cp:lastModifiedBy>Carla</cp:lastModifiedBy>
  <cp:revision>5</cp:revision>
  <dcterms:created xsi:type="dcterms:W3CDTF">2022-04-19T14:15:03Z</dcterms:created>
  <dcterms:modified xsi:type="dcterms:W3CDTF">2022-04-19T14:45:23Z</dcterms:modified>
</cp:coreProperties>
</file>