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6CD8A-37C2-4DF0-9CB0-9C2F0D41831C}" type="datetimeFigureOut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13A85-5FC2-4193-B48F-FA70316C9B8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915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54-1B5B-4C34-A19C-ED45461C8624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917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DA39-F5E3-4C3E-827F-C79D516659C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7321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E50-49B6-477E-AF48-86174E377291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688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8EB-7266-4E51-96F6-D0E1C8504AE2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536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E315-6BEB-46DF-AB2F-F122385C15F1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991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16D8-35FA-4A4F-8DFD-1273BA4D1995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0894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4B12-A08E-4B40-8F00-56390598A888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730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C6A1-1F25-4B50-8F89-07D61076CE85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819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9826-77BF-4747-AAF8-A8C153957C85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488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54B9-415B-4BC9-89FA-F27D0F8C301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1456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7341-D9E0-4EB3-9BA5-A4738F9E413C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731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D1741-8D87-4A85-8093-968E1858BADA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BEE3-AC2B-44CF-8FEE-A293BD5A55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535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E9850E23-BDA3-4213-BE5E-99C20014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8B3C6E8D-5616-4A68-A28A-9EA2CE9B5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AL 255: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«A un certo punto del lutto occorre aiutare a scoprire che quanti abbiamo perso una persona cara </a:t>
            </a:r>
            <a:r>
              <a:rPr lang="it-IT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abbiamo ancora una missione da compiere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che non ci fa bene voler prolungare la sofferenza, come se questa fosse </a:t>
            </a:r>
            <a:r>
              <a:rPr lang="it-IT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atto di ossequio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L’amore possiede un’intuizione che gli permette di ascoltare senza suoni e di vedere nell’invisibile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Questo non è immaginare la persona cara così com’era, bensì poterla accettare </a:t>
            </a:r>
            <a:r>
              <a:rPr lang="it-IT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trasformata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it-IT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com’è ora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FBE2412-4307-4583-94DC-EB648DCF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42011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364AAE0-3A1D-437E-9A10-56C5A8C9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EFA7D1C-8B4F-4E7F-BC17-1C3D42520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Es 22,21-23: «</a:t>
            </a:r>
            <a:r>
              <a:rPr lang="it-IT" sz="2000" dirty="0">
                <a:solidFill>
                  <a:srgbClr val="993366"/>
                </a:solidFill>
              </a:rPr>
              <a:t>Non maltratterai la vedova </a:t>
            </a:r>
            <a:r>
              <a:rPr lang="it-IT" sz="2000" dirty="0"/>
              <a:t>o l’orfano. Se tu lo maltratti, quando invocherà da me l’aiuto, </a:t>
            </a:r>
            <a:r>
              <a:rPr lang="it-IT" sz="2000" dirty="0">
                <a:solidFill>
                  <a:srgbClr val="993366"/>
                </a:solidFill>
              </a:rPr>
              <a:t>io darò ascolto al suo grido</a:t>
            </a:r>
            <a:r>
              <a:rPr lang="it-IT" sz="2000" dirty="0"/>
              <a:t>. La mia ira si accenderà e vi farò morire di spada: </a:t>
            </a:r>
            <a:r>
              <a:rPr lang="it-IT" sz="2000" dirty="0">
                <a:solidFill>
                  <a:srgbClr val="993366"/>
                </a:solidFill>
              </a:rPr>
              <a:t>le vostre mogli saranno vedove</a:t>
            </a:r>
            <a:r>
              <a:rPr lang="it-IT" sz="2000" dirty="0"/>
              <a:t> e i vostri figli orfani».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1Cor 7,39-40:</a:t>
            </a:r>
            <a:r>
              <a:rPr lang="it-IT" sz="2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«La moglie è vincolata per tutto il tempo in cui vive il marito; ma </a:t>
            </a:r>
            <a:r>
              <a:rPr lang="it-IT" sz="2000" dirty="0">
                <a:solidFill>
                  <a:srgbClr val="9933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 il marito muore è libera di sposare chi vuole</a:t>
            </a:r>
            <a:r>
              <a:rPr lang="it-IT" sz="2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purché ciò avvenga nel Signore. </a:t>
            </a:r>
            <a:r>
              <a:rPr lang="it-IT" sz="2000" baseline="30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it-IT" sz="2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 </a:t>
            </a:r>
            <a:r>
              <a:rPr lang="it-IT" sz="2000" dirty="0">
                <a:solidFill>
                  <a:srgbClr val="9933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 rimane così com'è, a mio parere è meglio</a:t>
            </a:r>
            <a:r>
              <a:rPr lang="it-IT" sz="2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; credo infatti di avere anch'io lo Spirito di Dio»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1 Tm 5, 3.9-10: «</a:t>
            </a:r>
            <a:r>
              <a:rPr lang="it-IT" sz="2000" dirty="0">
                <a:solidFill>
                  <a:srgbClr val="993366"/>
                </a:solidFill>
                <a:cs typeface="Tahoma" panose="020B0604030504040204" pitchFamily="34" charset="0"/>
              </a:rPr>
              <a:t>Onora le vedove</a:t>
            </a: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, quelle che sono veramente vedove. (…) Una vedova sia iscritta nel </a:t>
            </a:r>
            <a:r>
              <a:rPr lang="it-IT" sz="2000" dirty="0">
                <a:solidFill>
                  <a:srgbClr val="993366"/>
                </a:solidFill>
                <a:cs typeface="Tahoma" panose="020B0604030504040204" pitchFamily="34" charset="0"/>
              </a:rPr>
              <a:t>catalogo delle vedove </a:t>
            </a: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quando abbia non meno di </a:t>
            </a:r>
            <a:r>
              <a:rPr lang="it-IT" sz="2000" dirty="0">
                <a:solidFill>
                  <a:srgbClr val="993366"/>
                </a:solidFill>
                <a:cs typeface="Tahoma" panose="020B0604030504040204" pitchFamily="34" charset="0"/>
              </a:rPr>
              <a:t>sessant’anni</a:t>
            </a: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, sia moglie di </a:t>
            </a:r>
            <a:r>
              <a:rPr lang="it-IT" sz="2000" dirty="0">
                <a:solidFill>
                  <a:srgbClr val="993366"/>
                </a:solidFill>
                <a:cs typeface="Tahoma" panose="020B0604030504040204" pitchFamily="34" charset="0"/>
              </a:rPr>
              <a:t>un solo uomo</a:t>
            </a: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, sia conosciuta per le sue </a:t>
            </a:r>
            <a:r>
              <a:rPr lang="it-IT" sz="2000" dirty="0">
                <a:solidFill>
                  <a:srgbClr val="993366"/>
                </a:solidFill>
                <a:cs typeface="Tahoma" panose="020B0604030504040204" pitchFamily="34" charset="0"/>
              </a:rPr>
              <a:t>opere buone</a:t>
            </a:r>
            <a:r>
              <a:rPr lang="it-IT" sz="2000" dirty="0">
                <a:solidFill>
                  <a:srgbClr val="000000"/>
                </a:solidFill>
                <a:cs typeface="Tahoma" panose="020B0604030504040204" pitchFamily="34" charset="0"/>
              </a:rPr>
              <a:t>: abbia cioè allevato figli, praticato l’ospitalità, lavato i piedi ai santi, sia venuta in soccorso agli afflitti, abbia esercitato ogni opera di bene».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0E66CAD-77BF-4533-AEBD-143AA7AA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398005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D8A77D9-9DC7-4997-A608-D46AF941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DAD6D58-0F7A-4375-A2D0-12628C15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GS 48: «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vedovanza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accettata con animo forte come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continuazione della vocazione coniugale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sarà onorata da tutti».</a:t>
            </a:r>
          </a:p>
          <a:p>
            <a:pPr marL="0" indent="0" algn="just">
              <a:buNone/>
            </a:pP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 41: «Un simile esempio (di amore instancabile e generoso, di fraternità e fecondità) è offerto in altro modo dalle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 vedove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da quelle non sposate, le quali pure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possono contribuire non poco alla santità e alla operosità della Chiesa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 GIOVANNI PAOLO II, es. ap. </a:t>
            </a:r>
            <a:r>
              <a:rPr lang="it-IT" sz="22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 consacrata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25 marzo 1996, n. 7: 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«Torna ad essere oggi praticata anche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la consacrazione delle </a:t>
            </a:r>
            <a:r>
              <a:rPr lang="it-IT" sz="2200" i="1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vedove</a:t>
            </a:r>
            <a:r>
              <a:rPr lang="it-IT" sz="22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nota fin dai tempi apostolici (</a:t>
            </a:r>
            <a:r>
              <a:rPr lang="it-IT" sz="22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cfr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1 Tim 5,5.9-10; 1 </a:t>
            </a:r>
            <a:r>
              <a:rPr lang="it-IT" sz="22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Cor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7,8), nonché quella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dei vedovi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 Queste persone,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mediante il voto di castità perpetua 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quale segno del Regno di Dio, consacrano la loro condizione per dedicarsi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alla preghiera e al servizio della Chiesa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».</a:t>
            </a:r>
            <a:endParaRPr lang="it-IT" sz="22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EA07033-43C7-4769-B1AA-AC5452C2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50581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48F0179-EABA-4E19-A338-7F1CE9EB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688E920-8C45-4DE1-B450-1D699D4C8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/>
              <a:t>AL 246: 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Il divorzio è un male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ed è molto preoccupante la crescita del numero dei divorzi».</a:t>
            </a:r>
          </a:p>
          <a:p>
            <a:pPr marL="0" indent="0" algn="just">
              <a:buNone/>
            </a:pPr>
            <a:r>
              <a:rPr lang="it-IT" sz="2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Udienza del 24 giugno 2015: 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Sappiamo bene che in nessuna storia famigliare mancano i momenti in cui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l’intimità degli affetti più cari viene offesa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dal comportamento dei suoi membri. Parole e azioni (e omissioni!) che, invece di esprimere amore, lo sottraggono o, peggio ancora, lo mortificano.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 queste ferite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che sono ancora rimediabili,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vengono trascurate, si aggravano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si trasformano in prepotenza, ostilità, disprezzo. E a quel punto possono diventare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lacerazioni profonde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che dividono marito e moglie, 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inducono a cercare altrove comprensione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sostegno e consolazione. Ma spesso questi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“sostegni”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pensano al bene della famiglia! Lo svuotamento dell’amore coniugale diffonde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risentimento nelle relazioni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 spesso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disgregazione “frana” addosso ai figli</a:t>
            </a:r>
            <a:r>
              <a:rPr lang="it-IT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 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7ECEFF9-66FD-4B90-AC3A-DFE9F055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43477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531854-4F27-473C-847D-2C7AC24E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429A9F-769C-4C54-9FF3-D2A4F4B6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Udienza del 5 agosto 2015: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«C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 potremmo raccomandare a questi genitori di fare di tutto per </a:t>
            </a:r>
            <a:r>
              <a:rPr lang="it-IT" sz="20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educare i figli alla vita cristiana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dando loro l’esempio di una fede convinta e praticata, se li tenessimo </a:t>
            </a:r>
            <a:r>
              <a:rPr lang="it-IT" sz="20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distanza dalla vita della comunità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come se fossero scomunicati? Si deve fare in modo di </a:t>
            </a:r>
            <a:r>
              <a:rPr lang="it-IT" sz="20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aggiungere altri pesi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oltre a quelli che i figli, in queste situazioni, già si trovano a dover portare! Purtroppo, </a:t>
            </a:r>
            <a:r>
              <a:rPr lang="it-IT" sz="20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numero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questi bambini e ragazzi è davvero grande. È importante che essi </a:t>
            </a:r>
            <a:r>
              <a:rPr lang="it-IT" sz="20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sentano la Chiesa come madre attenta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tutti, sempre disposta all’ascolto e all’i</a:t>
            </a:r>
            <a:r>
              <a:rPr lang="it-IT" sz="2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ncontro</a:t>
            </a:r>
            <a:r>
              <a:rPr lang="it-IT" sz="2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</a:t>
            </a:r>
            <a:r>
              <a:rPr lang="it-IT" sz="20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2000" dirty="0"/>
              <a:t> </a:t>
            </a:r>
          </a:p>
          <a:p>
            <a:pPr marL="0" indent="0" algn="just">
              <a:buNone/>
            </a:pPr>
            <a:endParaRPr lang="it-IT" sz="2000" dirty="0">
              <a:solidFill>
                <a:srgbClr val="00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</a:t>
            </a:r>
            <a:r>
              <a:rPr lang="it-IT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Ritorniamo a sognare</a:t>
            </a: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Piemme, Milano 2020, p. 101: 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«Dando peso alle specificità di ogni situazione, attenti alla grazia di Dio che opera nella vita concreta delle persone, si è riusciti a superare il moralismo “bianco o nero” che rischiava di chiudere i percorsi della grazia e della crescita».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ECD9EAB-58E3-4BBE-BA07-999C9BF9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747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CA6F8CA-D07E-4E01-AF89-61B6B29B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vedovi e i separati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2CAFA15-BF67-4F32-9CD4-71C227FD6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 9: «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richiesta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conversione continua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permanente, che, pur esigendo l’interiore distacco da ogni male 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l’adesione al bene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nella sua pienezza,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attua però concretamente in passi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conducono sempre oltre. Si sviluppa così un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processo dinamico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che avanza gradualmente con la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progressiva integrazione dei doni di Dio e delle esigenze del suo amore definitivo ed assoluto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nell’intera vita personale e sociale dell’uomo. È perciò necessario un cammino pedagogico di crescita …».</a:t>
            </a:r>
            <a:r>
              <a:rPr lang="it-IT" sz="2200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it-IT" sz="2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292: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«La Chiesa non manca di valorizzare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 elementi costruttivi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quelle situazioni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non corrispondono ancora o non più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suo insegnamento sul matrimonio».</a:t>
            </a:r>
          </a:p>
          <a:p>
            <a:pPr marL="0" indent="0" algn="just">
              <a:buNone/>
            </a:pPr>
            <a:r>
              <a:rPr lang="it-IT" sz="2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300: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«I presbiteri hanno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compito di accompagnare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persone interessate sulla via del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discernimento secondo l’insegnamento della Chiesa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gli orientamenti del Vescovo. (…) Si tratta di un itinerario di accompagnamento e di discernimento che </a:t>
            </a:r>
            <a:r>
              <a:rPr lang="it-IT" sz="2200" dirty="0">
                <a:solidFill>
                  <a:srgbClr val="993366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 questi fedeli alla presa di coscienza </a:t>
            </a:r>
            <a:r>
              <a:rPr lang="it-IT" sz="2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della loro situazione davanti a Dio».</a:t>
            </a:r>
            <a:r>
              <a:rPr lang="it-IT" sz="2200" dirty="0">
                <a:effectLst/>
              </a:rPr>
              <a:t> 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794FB7D-47AA-4E9A-AE7F-2165B4D8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xmlns="" val="3915854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780</Words>
  <Application>Microsoft Office PowerPoint</Application>
  <PresentationFormat>Presentazione su schermo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I vedovi e i separati</vt:lpstr>
      <vt:lpstr>I vedovi e i separati</vt:lpstr>
      <vt:lpstr>I vedovi e i separati</vt:lpstr>
      <vt:lpstr>I vedovi e i separati</vt:lpstr>
      <vt:lpstr>I vedovi e i separati</vt:lpstr>
      <vt:lpstr>I vedovi e i separati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vedovi e i separati</dc:title>
  <dc:creator>Carla Rossi Espagnet</dc:creator>
  <cp:lastModifiedBy>Carla</cp:lastModifiedBy>
  <cp:revision>2</cp:revision>
  <dcterms:created xsi:type="dcterms:W3CDTF">2022-04-21T20:40:49Z</dcterms:created>
  <dcterms:modified xsi:type="dcterms:W3CDTF">2022-04-22T14:30:23Z</dcterms:modified>
</cp:coreProperties>
</file>