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5E06-2E9A-4243-A6E4-1A296CB3448D}" type="datetimeFigureOut">
              <a:rPr lang="it-IT" smtClean="0"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DE57-BC43-4A8F-8333-31A1B5F37F3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6"/>
          </a:xfrm>
        </p:spPr>
        <p:txBody>
          <a:bodyPr/>
          <a:lstStyle/>
          <a:p>
            <a:r>
              <a:rPr lang="it-IT" dirty="0" smtClean="0"/>
              <a:t>Matrimonio e Penitenza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4104456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FC 21:</a:t>
            </a:r>
          </a:p>
          <a:p>
            <a:r>
              <a:rPr lang="it-IT" dirty="0">
                <a:solidFill>
                  <a:schemeClr val="tx1"/>
                </a:solidFill>
              </a:rPr>
              <a:t>«Nessuna famiglia ignora come l’egoismo, il disaccordo, le tensioni, i conflitti </a:t>
            </a:r>
            <a:r>
              <a:rPr lang="it-IT" dirty="0">
                <a:solidFill>
                  <a:srgbClr val="FFC000"/>
                </a:solidFill>
              </a:rPr>
              <a:t>aggrediscano violentemente</a:t>
            </a:r>
            <a:r>
              <a:rPr lang="it-IT" dirty="0">
                <a:solidFill>
                  <a:schemeClr val="tx1"/>
                </a:solidFill>
              </a:rPr>
              <a:t> e a volte </a:t>
            </a:r>
            <a:r>
              <a:rPr lang="it-IT" dirty="0">
                <a:solidFill>
                  <a:srgbClr val="FFC000"/>
                </a:solidFill>
              </a:rPr>
              <a:t>colpiscano mortalmente la propria comunione</a:t>
            </a:r>
            <a:r>
              <a:rPr lang="it-IT" dirty="0">
                <a:solidFill>
                  <a:schemeClr val="tx1"/>
                </a:solidFill>
              </a:rPr>
              <a:t>: di qui le molteplici e varie forme di </a:t>
            </a:r>
            <a:r>
              <a:rPr lang="it-IT" dirty="0">
                <a:solidFill>
                  <a:srgbClr val="FFC000"/>
                </a:solidFill>
              </a:rPr>
              <a:t>divisione nella vita familiare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 Penitenza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ctr">
              <a:buNone/>
            </a:pPr>
            <a:r>
              <a:rPr lang="it-IT" dirty="0" err="1" smtClean="0"/>
              <a:t>Sal</a:t>
            </a:r>
            <a:r>
              <a:rPr lang="it-IT" dirty="0" smtClean="0"/>
              <a:t> 55,13-15:</a:t>
            </a:r>
          </a:p>
          <a:p>
            <a:pPr marL="0" indent="0" algn="ctr">
              <a:buNone/>
            </a:pPr>
            <a:r>
              <a:rPr lang="it-IT" dirty="0" smtClean="0"/>
              <a:t>«Se </a:t>
            </a:r>
            <a:r>
              <a:rPr lang="it-IT" dirty="0"/>
              <a:t>mi avesse insultato </a:t>
            </a:r>
            <a:r>
              <a:rPr lang="it-IT" dirty="0">
                <a:solidFill>
                  <a:srgbClr val="FFC000"/>
                </a:solidFill>
              </a:rPr>
              <a:t>un nemico </a:t>
            </a:r>
            <a:r>
              <a:rPr lang="it-IT" dirty="0"/>
              <a:t>l’avrei sopportato, se fosse insorto contro di me </a:t>
            </a:r>
            <a:r>
              <a:rPr lang="it-IT" dirty="0">
                <a:solidFill>
                  <a:srgbClr val="FFC000"/>
                </a:solidFill>
              </a:rPr>
              <a:t>un avversario</a:t>
            </a:r>
            <a:r>
              <a:rPr lang="it-IT" dirty="0"/>
              <a:t>, da lui mi sarei nascosto. </a:t>
            </a:r>
            <a:r>
              <a:rPr lang="it-IT" dirty="0">
                <a:solidFill>
                  <a:srgbClr val="FFC000"/>
                </a:solidFill>
              </a:rPr>
              <a:t>Ma tu, mio compagno, mio intimo amico, legato a me da dolce confidenza!</a:t>
            </a:r>
            <a:r>
              <a:rPr lang="it-IT" dirty="0"/>
              <a:t> Camminavamo concordi verso la casa di Dio</a:t>
            </a:r>
            <a:r>
              <a:rPr lang="it-IT" dirty="0" smtClean="0"/>
              <a:t>».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 Penitenza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AL 317:</a:t>
            </a:r>
          </a:p>
          <a:p>
            <a:pPr marL="0" indent="0" algn="just">
              <a:buNone/>
            </a:pPr>
            <a:r>
              <a:rPr lang="it-IT" dirty="0"/>
              <a:t>«Nei giorni amari della famiglia c’è una </a:t>
            </a:r>
            <a:r>
              <a:rPr lang="it-IT" dirty="0">
                <a:solidFill>
                  <a:srgbClr val="FFC000"/>
                </a:solidFill>
              </a:rPr>
              <a:t>unione con Gesù abbandonato</a:t>
            </a:r>
            <a:r>
              <a:rPr lang="it-IT" dirty="0"/>
              <a:t> che può evitare una rottura. Le famiglie raggiungono poco a poco, “con la grazia dello Spirito Santo, la loro santità attraverso la vita matrimoniale, anche </a:t>
            </a:r>
            <a:r>
              <a:rPr lang="it-IT" dirty="0">
                <a:solidFill>
                  <a:srgbClr val="FFC000"/>
                </a:solidFill>
              </a:rPr>
              <a:t>partecipando al mistero della croce di Cristo</a:t>
            </a:r>
            <a:r>
              <a:rPr lang="it-IT" dirty="0"/>
              <a:t>, che trasforma le difficoltà e le sofferenze in </a:t>
            </a:r>
            <a:r>
              <a:rPr lang="it-IT" dirty="0">
                <a:solidFill>
                  <a:srgbClr val="FFC000"/>
                </a:solidFill>
              </a:rPr>
              <a:t>offerta d’amore</a:t>
            </a:r>
            <a:r>
              <a:rPr lang="it-IT" dirty="0" smtClean="0"/>
              <a:t>”».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 Penitenza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AL 108:</a:t>
            </a:r>
          </a:p>
          <a:p>
            <a:pPr marL="0" indent="0" algn="just">
              <a:buNone/>
            </a:pPr>
            <a:r>
              <a:rPr lang="it-IT" dirty="0"/>
              <a:t>«Se accettiamo che </a:t>
            </a:r>
            <a:r>
              <a:rPr lang="it-IT" dirty="0">
                <a:solidFill>
                  <a:srgbClr val="FFC000"/>
                </a:solidFill>
              </a:rPr>
              <a:t>l’amore di Dio è senza condizioni</a:t>
            </a:r>
            <a:r>
              <a:rPr lang="it-IT" dirty="0"/>
              <a:t>, che l’affetto del Padre non si deve comprare né pagare, allora </a:t>
            </a:r>
            <a:r>
              <a:rPr lang="it-IT" dirty="0">
                <a:solidFill>
                  <a:srgbClr val="FFC000"/>
                </a:solidFill>
              </a:rPr>
              <a:t>potremo amare al di là di tutto</a:t>
            </a:r>
            <a:r>
              <a:rPr lang="it-IT" dirty="0"/>
              <a:t>, perdonare gli altri anche quando sono stati ingiusti con noi</a:t>
            </a:r>
            <a:r>
              <a:rPr lang="it-IT" dirty="0" smtClean="0"/>
              <a:t>».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Matrimonio e Penitenza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Francesco, Udienza del 4 novembre 2015: </a:t>
            </a:r>
          </a:p>
          <a:p>
            <a:pPr marL="0" indent="0" algn="just">
              <a:buNone/>
            </a:pPr>
            <a:r>
              <a:rPr lang="it-IT" dirty="0" smtClean="0"/>
              <a:t>«La </a:t>
            </a:r>
            <a:r>
              <a:rPr lang="it-IT" dirty="0"/>
              <a:t>pratica del perdono non solo salva le famiglie dalla divisione, ma le rende capaci di </a:t>
            </a:r>
            <a:r>
              <a:rPr lang="it-IT" dirty="0">
                <a:solidFill>
                  <a:srgbClr val="FFC000"/>
                </a:solidFill>
              </a:rPr>
              <a:t>aiutare la società </a:t>
            </a:r>
            <a:r>
              <a:rPr lang="it-IT" dirty="0"/>
              <a:t>ad essere meno cattiva e meno crudele. (…) Vi assicuro, care famiglie, che se sarete capaci di camminare sempre più decisamente sulla via delle Beatitudini, </a:t>
            </a:r>
            <a:r>
              <a:rPr lang="it-IT" dirty="0">
                <a:solidFill>
                  <a:srgbClr val="FFC000"/>
                </a:solidFill>
              </a:rPr>
              <a:t>imparando e insegnando a perdonarvi reciprocamente</a:t>
            </a:r>
            <a:r>
              <a:rPr lang="it-IT" dirty="0"/>
              <a:t>, in tutta la grande famiglia della Chiesa crescerà la capacità di rendere testimonianza alla </a:t>
            </a:r>
            <a:r>
              <a:rPr lang="it-IT" dirty="0">
                <a:solidFill>
                  <a:srgbClr val="FFC000"/>
                </a:solidFill>
              </a:rPr>
              <a:t>forza rinnovatrice del perdono di Dio.</a:t>
            </a:r>
            <a:r>
              <a:rPr lang="it-IT" dirty="0"/>
              <a:t> (…) Davvero </a:t>
            </a:r>
            <a:r>
              <a:rPr lang="it-IT" dirty="0">
                <a:solidFill>
                  <a:srgbClr val="FFC000"/>
                </a:solidFill>
              </a:rPr>
              <a:t>le famiglie cristiane possono fare molto per la società di oggi</a:t>
            </a:r>
            <a:r>
              <a:rPr lang="it-IT" dirty="0"/>
              <a:t>, e anche per la Chiesa. (…) Preghiamo perché le famiglie siano sempre più capaci di vivere e di </a:t>
            </a:r>
            <a:r>
              <a:rPr lang="it-IT" dirty="0">
                <a:solidFill>
                  <a:srgbClr val="FFC000"/>
                </a:solidFill>
              </a:rPr>
              <a:t>costruire strade concrete di riconciliazione</a:t>
            </a:r>
            <a:r>
              <a:rPr lang="it-IT" dirty="0"/>
              <a:t>, dove nessuno si senta abbandonato al peso dei suoi debiti</a:t>
            </a:r>
            <a:r>
              <a:rPr lang="it-IT" dirty="0" smtClean="0"/>
              <a:t>».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305</Words>
  <Application>Microsoft Office PowerPoint</Application>
  <PresentationFormat>Presentazione su schermo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Matrimonio e Penitenza</vt:lpstr>
      <vt:lpstr>Matrimonio e Penitenza</vt:lpstr>
      <vt:lpstr>Matrimonio e Penitenza</vt:lpstr>
      <vt:lpstr>Matrimonio e Penitenza</vt:lpstr>
      <vt:lpstr>Matrimonio e Penitenza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Matrimonio e Penitenza</dc:title>
  <dc:creator>Carla</dc:creator>
  <cp:lastModifiedBy>Carla</cp:lastModifiedBy>
  <cp:revision>3</cp:revision>
  <dcterms:created xsi:type="dcterms:W3CDTF">2022-04-19T14:00:42Z</dcterms:created>
  <dcterms:modified xsi:type="dcterms:W3CDTF">2022-04-19T14:14:33Z</dcterms:modified>
</cp:coreProperties>
</file>