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A43E4-A42E-4A85-AC87-44A6F7331E47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F671-5837-4B7A-B77D-43DAE1D69CF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73A097F-129A-4EEE-A6BB-33001253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Eros</a:t>
            </a:r>
            <a:r>
              <a:rPr lang="it-IT" dirty="0"/>
              <a:t> e </a:t>
            </a:r>
            <a:r>
              <a:rPr lang="it-IT" i="1" dirty="0"/>
              <a:t>agape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A193630-92D7-4CD5-A036-609D06016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50090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3200" dirty="0">
                <a:latin typeface="Cambria" pitchFamily="18" charset="0"/>
              </a:rPr>
              <a:t>Benedetto XVI, </a:t>
            </a:r>
            <a:r>
              <a:rPr lang="it-IT" sz="3200" i="1" dirty="0">
                <a:latin typeface="Cambria" pitchFamily="18" charset="0"/>
              </a:rPr>
              <a:t>Deus </a:t>
            </a:r>
            <a:r>
              <a:rPr lang="it-IT" sz="3200" i="1" dirty="0" err="1">
                <a:latin typeface="Cambria" pitchFamily="18" charset="0"/>
              </a:rPr>
              <a:t>caritas</a:t>
            </a:r>
            <a:r>
              <a:rPr lang="it-IT" sz="3200" i="1" dirty="0">
                <a:latin typeface="Cambria" pitchFamily="18" charset="0"/>
              </a:rPr>
              <a:t> est</a:t>
            </a:r>
            <a:r>
              <a:rPr lang="it-IT" sz="3200" dirty="0">
                <a:latin typeface="Cambria" pitchFamily="18" charset="0"/>
              </a:rPr>
              <a:t>, 2: «Il termine “</a:t>
            </a:r>
            <a:r>
              <a:rPr lang="it-IT" sz="3200" dirty="0">
                <a:solidFill>
                  <a:srgbClr val="00B050"/>
                </a:solidFill>
                <a:latin typeface="Cambria" pitchFamily="18" charset="0"/>
              </a:rPr>
              <a:t>amore</a:t>
            </a:r>
            <a:r>
              <a:rPr lang="it-IT" sz="3200" dirty="0">
                <a:latin typeface="Cambria" pitchFamily="18" charset="0"/>
              </a:rPr>
              <a:t>” è oggi diventato una delle parole più usate ed anche abusate (…) In tutta questa molteplicità di significati, però,</a:t>
            </a:r>
            <a:r>
              <a:rPr lang="it-IT" sz="3200" dirty="0">
                <a:solidFill>
                  <a:srgbClr val="00B050"/>
                </a:solidFill>
                <a:latin typeface="Cambria" pitchFamily="18" charset="0"/>
              </a:rPr>
              <a:t> l'amore tra uomo e donna</a:t>
            </a:r>
            <a:r>
              <a:rPr lang="it-IT" sz="3200" dirty="0">
                <a:latin typeface="Cambria" pitchFamily="18" charset="0"/>
              </a:rPr>
              <a:t>, nel quale </a:t>
            </a:r>
            <a:r>
              <a:rPr lang="it-IT" sz="3200" dirty="0">
                <a:solidFill>
                  <a:srgbClr val="00B050"/>
                </a:solidFill>
                <a:latin typeface="Cambria" pitchFamily="18" charset="0"/>
              </a:rPr>
              <a:t>corpo e anima </a:t>
            </a:r>
            <a:r>
              <a:rPr lang="it-IT" sz="3200" dirty="0">
                <a:latin typeface="Cambria" pitchFamily="18" charset="0"/>
              </a:rPr>
              <a:t>concorrono inscindibilmente e all'essere umano si schiude una promessa di felicità che sembra irresistibile, </a:t>
            </a:r>
            <a:r>
              <a:rPr lang="it-IT" sz="3200" dirty="0">
                <a:solidFill>
                  <a:srgbClr val="00B050"/>
                </a:solidFill>
                <a:latin typeface="Cambria" pitchFamily="18" charset="0"/>
              </a:rPr>
              <a:t>emerge come archetipo di amore per eccellenza</a:t>
            </a:r>
            <a:r>
              <a:rPr lang="it-IT" sz="3200" dirty="0">
                <a:latin typeface="Cambria" pitchFamily="18" charset="0"/>
              </a:rPr>
              <a:t>, al cui confronto, a prima vista, tutti </a:t>
            </a:r>
            <a:r>
              <a:rPr lang="it-IT" sz="3200" dirty="0">
                <a:solidFill>
                  <a:srgbClr val="00B050"/>
                </a:solidFill>
                <a:latin typeface="Cambria" pitchFamily="18" charset="0"/>
              </a:rPr>
              <a:t>gli altri tipi di amore</a:t>
            </a:r>
            <a:r>
              <a:rPr lang="it-IT" sz="3200" dirty="0">
                <a:latin typeface="Cambria" pitchFamily="18" charset="0"/>
              </a:rPr>
              <a:t> sbiadiscono».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7ED2485-CE0F-493D-A8D2-84D0F3D7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:p14="http://schemas.microsoft.com/office/powerpoint/2010/main" xmlns="" val="352608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5E80CE2-AB0F-41C0-B6A4-7FF629AC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Eros</a:t>
            </a:r>
            <a:r>
              <a:rPr lang="it-IT" dirty="0"/>
              <a:t> e </a:t>
            </a:r>
            <a:r>
              <a:rPr lang="it-IT" i="1" dirty="0"/>
              <a:t>agape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75FFE1C-692D-410F-81C7-21DC4C57B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15875" algn="just">
              <a:buNone/>
            </a:pPr>
            <a:r>
              <a:rPr lang="it-IT" sz="3600" dirty="0">
                <a:latin typeface="Cambria" pitchFamily="18" charset="0"/>
              </a:rPr>
              <a:t>Benedetto XVI, </a:t>
            </a:r>
            <a:r>
              <a:rPr lang="it-IT" sz="3600" i="1" dirty="0">
                <a:latin typeface="Cambria" pitchFamily="18" charset="0"/>
              </a:rPr>
              <a:t>Deus </a:t>
            </a:r>
            <a:r>
              <a:rPr lang="it-IT" sz="3600" i="1" dirty="0" err="1">
                <a:latin typeface="Cambria" pitchFamily="18" charset="0"/>
              </a:rPr>
              <a:t>caritas</a:t>
            </a:r>
            <a:r>
              <a:rPr lang="it-IT" sz="3600" i="1" dirty="0">
                <a:latin typeface="Cambria" pitchFamily="18" charset="0"/>
              </a:rPr>
              <a:t> est</a:t>
            </a:r>
            <a:r>
              <a:rPr lang="it-IT" sz="3600" dirty="0">
                <a:latin typeface="Cambria" pitchFamily="18" charset="0"/>
              </a:rPr>
              <a:t>, 7: </a:t>
            </a:r>
          </a:p>
          <a:p>
            <a:pPr marL="0" indent="15875" algn="just">
              <a:buNone/>
            </a:pPr>
            <a:endParaRPr lang="it-IT" sz="3600" dirty="0">
              <a:latin typeface="Cambria" pitchFamily="18" charset="0"/>
            </a:endParaRPr>
          </a:p>
          <a:p>
            <a:pPr marL="0" indent="15875" algn="just">
              <a:buNone/>
            </a:pPr>
            <a:r>
              <a:rPr lang="it-IT" sz="3600" dirty="0">
                <a:latin typeface="Cambria" pitchFamily="18" charset="0"/>
              </a:rPr>
              <a:t>«Le due concezioni vengono spesso contrapposte come amore “ascendente” e amore “discendente”. Vi sono altre classificazioni affini, come per esempio la distinzione tra </a:t>
            </a:r>
            <a:r>
              <a:rPr lang="it-IT" sz="3600" dirty="0">
                <a:solidFill>
                  <a:srgbClr val="00B050"/>
                </a:solidFill>
                <a:latin typeface="Cambria" pitchFamily="18" charset="0"/>
              </a:rPr>
              <a:t>amore possessivo e amore oblativo</a:t>
            </a:r>
            <a:r>
              <a:rPr lang="it-IT" sz="3600" dirty="0">
                <a:latin typeface="Cambria" pitchFamily="18" charset="0"/>
              </a:rPr>
              <a:t> (</a:t>
            </a:r>
            <a:r>
              <a:rPr lang="it-IT" sz="3600" i="1" dirty="0">
                <a:latin typeface="Cambria" pitchFamily="18" charset="0"/>
              </a:rPr>
              <a:t>amor </a:t>
            </a:r>
            <a:r>
              <a:rPr lang="it-IT" sz="3600" i="1" dirty="0" err="1">
                <a:latin typeface="Cambria" pitchFamily="18" charset="0"/>
              </a:rPr>
              <a:t>concupiscentiae</a:t>
            </a:r>
            <a:r>
              <a:rPr lang="it-IT" sz="3600" i="1" dirty="0">
                <a:latin typeface="Cambria" pitchFamily="18" charset="0"/>
              </a:rPr>
              <a:t> – amor </a:t>
            </a:r>
            <a:r>
              <a:rPr lang="it-IT" sz="3600" i="1" dirty="0" err="1">
                <a:latin typeface="Cambria" pitchFamily="18" charset="0"/>
              </a:rPr>
              <a:t>benevolentiae</a:t>
            </a:r>
            <a:r>
              <a:rPr lang="it-IT" sz="3600" dirty="0">
                <a:latin typeface="Cambria" pitchFamily="18" charset="0"/>
              </a:rPr>
              <a:t>) ».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0AD5B6C-109C-4533-A1AF-68FAC659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:p14="http://schemas.microsoft.com/office/powerpoint/2010/main" xmlns="" val="244979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3F33127-23DE-461B-A85C-C340AE69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Eros</a:t>
            </a:r>
            <a:r>
              <a:rPr lang="it-IT" dirty="0"/>
              <a:t> e </a:t>
            </a:r>
            <a:r>
              <a:rPr lang="it-IT" i="1" dirty="0"/>
              <a:t>agape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3D33B3E-85F2-4672-A295-F5130591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2542"/>
            <a:ext cx="7886700" cy="4274421"/>
          </a:xfrm>
        </p:spPr>
        <p:txBody>
          <a:bodyPr>
            <a:normAutofit fontScale="70000" lnSpcReduction="20000"/>
          </a:bodyPr>
          <a:lstStyle/>
          <a:p>
            <a:pPr marL="0">
              <a:buNone/>
            </a:pPr>
            <a:r>
              <a:rPr lang="it-IT" sz="3200" dirty="0">
                <a:latin typeface="Cambria" pitchFamily="18" charset="0"/>
              </a:rPr>
              <a:t>Benedetto XVI, </a:t>
            </a:r>
            <a:r>
              <a:rPr lang="it-IT" sz="3200" i="1" dirty="0">
                <a:latin typeface="Cambria" pitchFamily="18" charset="0"/>
              </a:rPr>
              <a:t>Deus </a:t>
            </a:r>
            <a:r>
              <a:rPr lang="it-IT" sz="3200" i="1" dirty="0" err="1">
                <a:latin typeface="Cambria" pitchFamily="18" charset="0"/>
              </a:rPr>
              <a:t>caritas</a:t>
            </a:r>
            <a:r>
              <a:rPr lang="it-IT" sz="3200" i="1" dirty="0">
                <a:latin typeface="Cambria" pitchFamily="18" charset="0"/>
              </a:rPr>
              <a:t> est</a:t>
            </a:r>
            <a:r>
              <a:rPr lang="it-IT" sz="3200" dirty="0">
                <a:latin typeface="Cambria" pitchFamily="18" charset="0"/>
              </a:rPr>
              <a:t>, n.7:</a:t>
            </a:r>
          </a:p>
          <a:p>
            <a:pPr marL="0" algn="just">
              <a:buNone/>
            </a:pPr>
            <a:r>
              <a:rPr lang="it-IT" sz="3200" dirty="0">
                <a:latin typeface="Cambria" pitchFamily="18" charset="0"/>
              </a:rPr>
              <a:t>«Tipicamente cristiano sarebbe l'amore discendente, oblativo, l'</a:t>
            </a:r>
            <a:r>
              <a:rPr lang="it-IT" sz="3200" i="1" dirty="0">
                <a:latin typeface="Cambria" pitchFamily="18" charset="0"/>
              </a:rPr>
              <a:t>agape</a:t>
            </a:r>
            <a:r>
              <a:rPr lang="it-IT" sz="3200" dirty="0">
                <a:latin typeface="Cambria" pitchFamily="18" charset="0"/>
              </a:rPr>
              <a:t> appunto; la cultura non cristiana, invece, soprattutto quella greca, sarebbe caratterizzata dall'amore ascendente, bramoso e possessivo, cioè dall'</a:t>
            </a:r>
            <a:r>
              <a:rPr lang="it-IT" sz="3200" i="1" dirty="0">
                <a:latin typeface="Cambria" pitchFamily="18" charset="0"/>
              </a:rPr>
              <a:t>eros</a:t>
            </a:r>
            <a:r>
              <a:rPr lang="it-IT" sz="3200" dirty="0">
                <a:latin typeface="Cambria" pitchFamily="18" charset="0"/>
              </a:rPr>
              <a:t>. Se si volesse portare all'estremo questa antitesi, </a:t>
            </a:r>
            <a:r>
              <a:rPr lang="it-IT" sz="3200" dirty="0">
                <a:solidFill>
                  <a:srgbClr val="00B050"/>
                </a:solidFill>
                <a:latin typeface="Cambria" pitchFamily="18" charset="0"/>
              </a:rPr>
              <a:t>l'essenza del cristianesimo risulterebbe disarticolata dalle fondamentali relazioni vitali dell'esistere umano </a:t>
            </a:r>
            <a:r>
              <a:rPr lang="it-IT" sz="3200" dirty="0">
                <a:latin typeface="Cambria" pitchFamily="18" charset="0"/>
              </a:rPr>
              <a:t>e costituirebbe un mondo a sé, da ritenere forse ammirevole, ma decisamente tagliato fuori dal complesso dell'esistenza umana. In realtà</a:t>
            </a:r>
            <a:r>
              <a:rPr lang="it-IT" sz="3200" i="1" dirty="0">
                <a:latin typeface="Cambria" pitchFamily="18" charset="0"/>
              </a:rPr>
              <a:t> </a:t>
            </a:r>
            <a:r>
              <a:rPr lang="it-IT" sz="3200" i="1" dirty="0">
                <a:solidFill>
                  <a:srgbClr val="00B050"/>
                </a:solidFill>
                <a:latin typeface="Cambria" pitchFamily="18" charset="0"/>
              </a:rPr>
              <a:t>eros</a:t>
            </a:r>
            <a:r>
              <a:rPr lang="it-IT" sz="3200" dirty="0">
                <a:solidFill>
                  <a:srgbClr val="00B050"/>
                </a:solidFill>
                <a:latin typeface="Cambria" pitchFamily="18" charset="0"/>
              </a:rPr>
              <a:t> e</a:t>
            </a:r>
            <a:r>
              <a:rPr lang="it-IT" sz="3200" i="1" dirty="0">
                <a:solidFill>
                  <a:srgbClr val="00B050"/>
                </a:solidFill>
                <a:latin typeface="Cambria" pitchFamily="18" charset="0"/>
              </a:rPr>
              <a:t> agape</a:t>
            </a:r>
            <a:r>
              <a:rPr lang="it-IT" sz="3200" dirty="0">
                <a:latin typeface="Cambria" pitchFamily="18" charset="0"/>
              </a:rPr>
              <a:t> — amore ascendente e amore discendente — </a:t>
            </a:r>
            <a:r>
              <a:rPr lang="it-IT" sz="3200" dirty="0">
                <a:solidFill>
                  <a:srgbClr val="00B050"/>
                </a:solidFill>
                <a:latin typeface="Cambria" pitchFamily="18" charset="0"/>
              </a:rPr>
              <a:t>non si lasciano mai separare completamente </a:t>
            </a:r>
            <a:r>
              <a:rPr lang="it-IT" sz="3200" dirty="0">
                <a:latin typeface="Cambria" pitchFamily="18" charset="0"/>
              </a:rPr>
              <a:t>l'uno dall'altro».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2C23D39E-EA29-4F54-9EDE-5216F7F0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:p14="http://schemas.microsoft.com/office/powerpoint/2010/main" xmlns="" val="226570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B042302-49DB-4136-9D5F-F02DB01C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Eros</a:t>
            </a:r>
            <a:r>
              <a:rPr lang="it-IT" dirty="0"/>
              <a:t> e </a:t>
            </a:r>
            <a:r>
              <a:rPr lang="it-IT" i="1" dirty="0"/>
              <a:t>agape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BC650B0-1FEC-4719-870B-7E8CBC6DB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88" y="2327071"/>
            <a:ext cx="7886700" cy="38672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sz="3800" dirty="0">
                <a:latin typeface="Cambria" pitchFamily="18" charset="0"/>
              </a:rPr>
              <a:t>Benedetto XVI, </a:t>
            </a:r>
            <a:r>
              <a:rPr lang="it-IT" sz="3800" i="1" dirty="0">
                <a:latin typeface="Cambria" pitchFamily="18" charset="0"/>
              </a:rPr>
              <a:t>Deus </a:t>
            </a:r>
            <a:r>
              <a:rPr lang="it-IT" sz="3800" i="1" dirty="0" err="1">
                <a:latin typeface="Cambria" pitchFamily="18" charset="0"/>
              </a:rPr>
              <a:t>caritas</a:t>
            </a:r>
            <a:r>
              <a:rPr lang="it-IT" sz="3800" i="1" dirty="0">
                <a:latin typeface="Cambria" pitchFamily="18" charset="0"/>
              </a:rPr>
              <a:t> est</a:t>
            </a:r>
            <a:r>
              <a:rPr lang="it-IT" sz="3800" dirty="0">
                <a:latin typeface="Cambria" pitchFamily="18" charset="0"/>
              </a:rPr>
              <a:t>, n.4:</a:t>
            </a:r>
          </a:p>
          <a:p>
            <a:pPr marL="0" algn="just">
              <a:buNone/>
            </a:pPr>
            <a:r>
              <a:rPr lang="it-IT" sz="3800" dirty="0">
                <a:latin typeface="Cambria" pitchFamily="18" charset="0"/>
              </a:rPr>
              <a:t>«Diventa evidente che l'</a:t>
            </a:r>
            <a:r>
              <a:rPr lang="it-IT" sz="3800" i="1" dirty="0">
                <a:latin typeface="Cambria" pitchFamily="18" charset="0"/>
              </a:rPr>
              <a:t>eros</a:t>
            </a:r>
            <a:r>
              <a:rPr lang="it-IT" sz="3800" dirty="0">
                <a:latin typeface="Cambria" pitchFamily="18" charset="0"/>
              </a:rPr>
              <a:t> ha bisogno di disciplina, di purificazione per donare all'uomo non il piacere di un istante, ma </a:t>
            </a:r>
            <a:r>
              <a:rPr lang="it-IT" sz="3800" dirty="0">
                <a:solidFill>
                  <a:srgbClr val="00B050"/>
                </a:solidFill>
                <a:latin typeface="Cambria" pitchFamily="18" charset="0"/>
              </a:rPr>
              <a:t>un certo pregustamento del vertice dell'esistenza</a:t>
            </a:r>
            <a:r>
              <a:rPr lang="it-IT" sz="3800" dirty="0">
                <a:latin typeface="Cambria" pitchFamily="18" charset="0"/>
              </a:rPr>
              <a:t>, di quella beatitudine a cui tutto il nostro essere tende».</a:t>
            </a:r>
          </a:p>
          <a:p>
            <a:pPr marL="0" algn="just">
              <a:buNone/>
            </a:pPr>
            <a:endParaRPr lang="it-IT" sz="3800" dirty="0">
              <a:latin typeface="Cambr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3800" dirty="0">
                <a:latin typeface="Cambria" pitchFamily="18" charset="0"/>
              </a:rPr>
              <a:t>Benedetto XVI, </a:t>
            </a:r>
            <a:r>
              <a:rPr lang="it-IT" sz="3800" i="1" dirty="0">
                <a:latin typeface="Cambria" pitchFamily="18" charset="0"/>
              </a:rPr>
              <a:t>Deus </a:t>
            </a:r>
            <a:r>
              <a:rPr lang="it-IT" sz="3800" i="1" dirty="0" err="1">
                <a:latin typeface="Cambria" pitchFamily="18" charset="0"/>
              </a:rPr>
              <a:t>caritas</a:t>
            </a:r>
            <a:r>
              <a:rPr lang="it-IT" sz="3800" i="1" dirty="0">
                <a:latin typeface="Cambria" pitchFamily="18" charset="0"/>
              </a:rPr>
              <a:t> est</a:t>
            </a:r>
            <a:r>
              <a:rPr lang="it-IT" sz="3800" dirty="0">
                <a:latin typeface="Cambria" pitchFamily="18" charset="0"/>
              </a:rPr>
              <a:t>, 5: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3800" dirty="0">
                <a:latin typeface="Cambria" pitchFamily="18" charset="0"/>
              </a:rPr>
              <a:t>«Sì, l'</a:t>
            </a:r>
            <a:r>
              <a:rPr lang="it-IT" sz="3800" i="1" dirty="0">
                <a:latin typeface="Cambria" pitchFamily="18" charset="0"/>
              </a:rPr>
              <a:t>eros </a:t>
            </a:r>
            <a:r>
              <a:rPr lang="it-IT" sz="3800" dirty="0">
                <a:latin typeface="Cambria" pitchFamily="18" charset="0"/>
              </a:rPr>
              <a:t>vuole sollevarci “in estasi” verso il Divino, condurci al di là di noi stessi, ma proprio per questo richiede un </a:t>
            </a:r>
            <a:r>
              <a:rPr lang="it-IT" sz="3800" dirty="0">
                <a:solidFill>
                  <a:srgbClr val="00B050"/>
                </a:solidFill>
                <a:latin typeface="Cambria" pitchFamily="18" charset="0"/>
              </a:rPr>
              <a:t>cammino</a:t>
            </a:r>
            <a:r>
              <a:rPr lang="it-IT" sz="3800" dirty="0">
                <a:latin typeface="Cambria" pitchFamily="18" charset="0"/>
              </a:rPr>
              <a:t> di ascesa, di rinunce, di purificazioni e di guarigioni».</a:t>
            </a:r>
          </a:p>
          <a:p>
            <a:pPr marL="0" algn="just">
              <a:buNone/>
            </a:pPr>
            <a:endParaRPr lang="it-IT" sz="36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0C06E13-565A-4F5E-A861-4B6A5736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:p14="http://schemas.microsoft.com/office/powerpoint/2010/main" xmlns="" val="46850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6344B47-6AF7-473A-99FA-EE706776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Eros</a:t>
            </a:r>
            <a:r>
              <a:rPr lang="it-IT" dirty="0"/>
              <a:t> e </a:t>
            </a:r>
            <a:r>
              <a:rPr lang="it-IT" i="1" dirty="0"/>
              <a:t>agape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148D791-DFB1-4E45-81DB-79C85E5E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Benedetto XVI, </a:t>
            </a:r>
            <a:r>
              <a:rPr lang="it-IT" i="1" dirty="0">
                <a:latin typeface="Cambria" pitchFamily="18" charset="0"/>
              </a:rPr>
              <a:t>Deus </a:t>
            </a:r>
            <a:r>
              <a:rPr lang="it-IT" i="1" dirty="0" err="1">
                <a:latin typeface="Cambria" pitchFamily="18" charset="0"/>
              </a:rPr>
              <a:t>caritas</a:t>
            </a:r>
            <a:r>
              <a:rPr lang="it-IT" i="1" dirty="0">
                <a:latin typeface="Cambria" pitchFamily="18" charset="0"/>
              </a:rPr>
              <a:t> est</a:t>
            </a:r>
            <a:r>
              <a:rPr lang="it-IT" dirty="0">
                <a:latin typeface="Cambria" pitchFamily="18" charset="0"/>
              </a:rPr>
              <a:t>, n.5: «</a:t>
            </a:r>
            <a:r>
              <a:rPr lang="it-IT" dirty="0">
                <a:solidFill>
                  <a:srgbClr val="00B050"/>
                </a:solidFill>
                <a:latin typeface="Cambria" pitchFamily="18" charset="0"/>
              </a:rPr>
              <a:t>Tra l'amore e il Divino esiste una qualche relazione</a:t>
            </a:r>
            <a:r>
              <a:rPr lang="it-IT" dirty="0">
                <a:latin typeface="Cambria" pitchFamily="18" charset="0"/>
              </a:rPr>
              <a:t>: l'amore promette infinità, eternità — una realtà più grande e totalmente altra rispetto alla quotidianità del nostro esistere. Ma al contempo è apparso che la via per tale traguardo non sta semplicemente nel lasciarsi sopraffare dall'istinto. Sono necessarie purificazioni e maturazioni».</a:t>
            </a:r>
          </a:p>
          <a:p>
            <a:pPr marL="0" indent="15875" algn="just">
              <a:buNone/>
            </a:pPr>
            <a:r>
              <a:rPr lang="it-IT" dirty="0">
                <a:latin typeface="Cambria" pitchFamily="18" charset="0"/>
              </a:rPr>
              <a:t>Benedetto XVI, </a:t>
            </a:r>
            <a:r>
              <a:rPr lang="it-IT" i="1" dirty="0">
                <a:latin typeface="Cambria" pitchFamily="18" charset="0"/>
              </a:rPr>
              <a:t>Deus </a:t>
            </a:r>
            <a:r>
              <a:rPr lang="it-IT" i="1" dirty="0" err="1">
                <a:latin typeface="Cambria" pitchFamily="18" charset="0"/>
              </a:rPr>
              <a:t>caritas</a:t>
            </a:r>
            <a:r>
              <a:rPr lang="it-IT" i="1" dirty="0">
                <a:latin typeface="Cambria" pitchFamily="18" charset="0"/>
              </a:rPr>
              <a:t> est</a:t>
            </a:r>
            <a:r>
              <a:rPr lang="it-IT" dirty="0">
                <a:latin typeface="Cambria" pitchFamily="18" charset="0"/>
              </a:rPr>
              <a:t>, 6: «Fa parte degli </a:t>
            </a:r>
            <a:r>
              <a:rPr lang="it-IT" dirty="0">
                <a:solidFill>
                  <a:srgbClr val="00B050"/>
                </a:solidFill>
                <a:latin typeface="Cambria" pitchFamily="18" charset="0"/>
              </a:rPr>
              <a:t>sviluppi dell'amore </a:t>
            </a:r>
            <a:r>
              <a:rPr lang="it-IT" dirty="0">
                <a:latin typeface="Cambria" pitchFamily="18" charset="0"/>
              </a:rPr>
              <a:t>verso livelli più alti, verso le sue intime purificazioni, che esso cerchi ora la definitività, e ciò in un duplice senso: nel senso dell'</a:t>
            </a:r>
            <a:r>
              <a:rPr lang="it-IT" dirty="0">
                <a:solidFill>
                  <a:srgbClr val="00B050"/>
                </a:solidFill>
                <a:latin typeface="Cambria" pitchFamily="18" charset="0"/>
              </a:rPr>
              <a:t>esclusività</a:t>
            </a:r>
            <a:r>
              <a:rPr lang="it-IT" dirty="0">
                <a:latin typeface="Cambria" pitchFamily="18" charset="0"/>
              </a:rPr>
              <a:t> — “solo quest'unica persona” — e nel senso del “</a:t>
            </a:r>
            <a:r>
              <a:rPr lang="it-IT" dirty="0">
                <a:solidFill>
                  <a:srgbClr val="00B050"/>
                </a:solidFill>
                <a:latin typeface="Cambria" pitchFamily="18" charset="0"/>
              </a:rPr>
              <a:t>per sempre</a:t>
            </a:r>
            <a:r>
              <a:rPr lang="it-IT" dirty="0">
                <a:latin typeface="Cambria" pitchFamily="18" charset="0"/>
              </a:rPr>
              <a:t>”. L'amore comprende la totalità dell'esistenza in ogni sua dimensione, anche in quella del tempo. Non potrebbe essere diversamente, perché la sua promessa mira al definitivo: </a:t>
            </a:r>
            <a:r>
              <a:rPr lang="it-IT" dirty="0">
                <a:solidFill>
                  <a:srgbClr val="00B050"/>
                </a:solidFill>
                <a:latin typeface="Cambria" pitchFamily="18" charset="0"/>
              </a:rPr>
              <a:t>l'amore mira all'eternità</a:t>
            </a:r>
            <a:r>
              <a:rPr lang="it-IT" dirty="0">
                <a:latin typeface="Cambria" pitchFamily="18" charset="0"/>
              </a:rPr>
              <a:t>».</a:t>
            </a:r>
          </a:p>
          <a:p>
            <a:pPr marL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B33539A-1CA1-46F5-9332-13F60FFBA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:p14="http://schemas.microsoft.com/office/powerpoint/2010/main" xmlns="" val="106436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4B41D9-5AB5-4AF6-9230-3F51ADF1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Eros</a:t>
            </a:r>
            <a:r>
              <a:rPr lang="it-IT" dirty="0"/>
              <a:t> e </a:t>
            </a:r>
            <a:r>
              <a:rPr lang="it-IT" i="1" dirty="0"/>
              <a:t>agape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3541F53-F21F-464E-B2D8-59E4E674A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4000" dirty="0">
                <a:latin typeface="Cambria" pitchFamily="18" charset="0"/>
              </a:rPr>
              <a:t>Francesco, es. </a:t>
            </a:r>
            <a:r>
              <a:rPr lang="it-IT" sz="4000" dirty="0" err="1">
                <a:latin typeface="Cambria" pitchFamily="18" charset="0"/>
              </a:rPr>
              <a:t>ap</a:t>
            </a:r>
            <a:r>
              <a:rPr lang="it-IT" sz="4000" dirty="0">
                <a:latin typeface="Cambria" pitchFamily="18" charset="0"/>
              </a:rPr>
              <a:t>. </a:t>
            </a:r>
            <a:r>
              <a:rPr lang="it-IT" sz="4000" i="1" dirty="0" err="1">
                <a:latin typeface="Cambria" pitchFamily="18" charset="0"/>
              </a:rPr>
              <a:t>Amoris</a:t>
            </a:r>
            <a:r>
              <a:rPr lang="it-IT" sz="4000" i="1" dirty="0">
                <a:latin typeface="Cambria" pitchFamily="18" charset="0"/>
              </a:rPr>
              <a:t> Laetitia</a:t>
            </a:r>
            <a:r>
              <a:rPr lang="it-IT" sz="4000" dirty="0">
                <a:latin typeface="Cambria" pitchFamily="18" charset="0"/>
              </a:rPr>
              <a:t>, 152:</a:t>
            </a:r>
          </a:p>
          <a:p>
            <a:pPr marL="0" indent="0" algn="just">
              <a:buNone/>
            </a:pPr>
            <a:r>
              <a:rPr lang="it-IT" sz="4000" dirty="0">
                <a:latin typeface="Cambria" pitchFamily="18" charset="0"/>
              </a:rPr>
              <a:t>«In nessun modo possiamo intendere la dimensione erotica dell’amore come </a:t>
            </a:r>
            <a:r>
              <a:rPr lang="it-IT" sz="40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un male permesso </a:t>
            </a:r>
            <a:r>
              <a:rPr lang="it-IT" sz="4000" dirty="0">
                <a:latin typeface="Cambria" pitchFamily="18" charset="0"/>
              </a:rPr>
              <a:t>o come un peso da sopportare per il bene della famiglia, bensì come </a:t>
            </a:r>
            <a:r>
              <a:rPr lang="it-IT" sz="40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un dono di Dio </a:t>
            </a:r>
            <a:r>
              <a:rPr lang="it-IT" sz="4000" dirty="0">
                <a:latin typeface="Cambria" pitchFamily="18" charset="0"/>
              </a:rPr>
              <a:t>che abbellisce l’incontro tra gli sposi».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9D272C5-5F34-41A1-BA9D-2175820E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:p14="http://schemas.microsoft.com/office/powerpoint/2010/main" xmlns="" val="297286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69D0CD1-1F4C-4D06-98A0-A7105C88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Eros</a:t>
            </a:r>
            <a:r>
              <a:rPr lang="it-IT" dirty="0"/>
              <a:t> e </a:t>
            </a:r>
            <a:r>
              <a:rPr lang="it-IT" i="1" dirty="0"/>
              <a:t>agape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DBA19F6-BCB5-4446-A4A7-E7235B2A4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5163"/>
            <a:ext cx="7886700" cy="40017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latin typeface="Cambria" pitchFamily="18" charset="0"/>
              </a:rPr>
              <a:t>AL 153:</a:t>
            </a:r>
          </a:p>
          <a:p>
            <a:pPr marL="0" indent="0">
              <a:buNone/>
            </a:pPr>
            <a:endParaRPr lang="it-IT" dirty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it-IT" sz="3600" dirty="0">
                <a:latin typeface="Cambria" pitchFamily="18" charset="0"/>
              </a:rPr>
              <a:t>«Nel contesto di questa visione positiva della sessualità, è opportuno impostare il tema nella sua integrità e con un </a:t>
            </a:r>
            <a:r>
              <a:rPr lang="it-IT" sz="36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sano realismo</a:t>
            </a:r>
            <a:r>
              <a:rPr lang="it-IT" sz="3600" dirty="0">
                <a:latin typeface="Cambria" pitchFamily="18" charset="0"/>
              </a:rPr>
              <a:t>. Infatti non possiamo ignorare che molte volte la sessualità si spersonalizza ed anche si colma di patologie (…). In questa epoca diventa alto il rischio che anche </a:t>
            </a:r>
            <a:r>
              <a:rPr lang="it-IT" sz="36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la sessualità sia dominata dallo spirito </a:t>
            </a:r>
            <a:r>
              <a:rPr lang="it-IT" sz="3600" dirty="0">
                <a:latin typeface="Cambria" pitchFamily="18" charset="0"/>
              </a:rPr>
              <a:t>velenoso </a:t>
            </a:r>
            <a:r>
              <a:rPr lang="it-IT" sz="36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dell’ “usa e getta”</a:t>
            </a:r>
            <a:r>
              <a:rPr lang="it-IT" sz="3600" dirty="0">
                <a:latin typeface="Cambria" pitchFamily="18" charset="0"/>
              </a:rPr>
              <a:t>».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D53D2FFF-F494-404E-A764-418C1240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:p14="http://schemas.microsoft.com/office/powerpoint/2010/main" xmlns="" val="86191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22B7A4F-42D7-4CA9-B566-CA2F38D2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Eros</a:t>
            </a:r>
            <a:r>
              <a:rPr lang="it-IT" dirty="0"/>
              <a:t> e </a:t>
            </a:r>
            <a:r>
              <a:rPr lang="it-IT" i="1" dirty="0"/>
              <a:t>agape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09FFDB2-C803-4FB8-AB40-59B0A6215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latin typeface="Cambria" pitchFamily="18" charset="0"/>
              </a:rPr>
              <a:t>AL 154: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«Non è superfluo ricordare che anche nel matrimonio la sessualità può diventare fonte di sofferenza e di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manipolazione</a:t>
            </a:r>
            <a:r>
              <a:rPr lang="it-IT" dirty="0">
                <a:latin typeface="Cambria" pitchFamily="18" charset="0"/>
              </a:rPr>
              <a:t>. (…) Gli atti propri dell’unione sessuale dei coniugi rispondono alla natura della sessualità voluta da Dio se sono “compiuti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in modo veramente umano</a:t>
            </a:r>
            <a:r>
              <a:rPr lang="it-IT" dirty="0">
                <a:latin typeface="Cambria" pitchFamily="18" charset="0"/>
              </a:rPr>
              <a:t>”» (GS 49).</a:t>
            </a:r>
          </a:p>
          <a:p>
            <a:pPr marL="0" indent="0">
              <a:buNone/>
            </a:pPr>
            <a:r>
              <a:rPr lang="it-IT" dirty="0">
                <a:latin typeface="Cambria" pitchFamily="18" charset="0"/>
              </a:rPr>
              <a:t>AL 156: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«È importante essere chiari nel rifiuto di qualsiasi forma di sottomissione sessuale. (…)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La sessualità </a:t>
            </a:r>
            <a:r>
              <a:rPr lang="it-IT" dirty="0">
                <a:latin typeface="Cambria" pitchFamily="18" charset="0"/>
              </a:rPr>
              <a:t>è in modo inseparabile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al servizio di tale amicizia coniugale</a:t>
            </a:r>
            <a:r>
              <a:rPr lang="it-IT" dirty="0">
                <a:latin typeface="Cambria" pitchFamily="18" charset="0"/>
              </a:rPr>
              <a:t>, perché si orienta a fare in modo che l’altro viva in pienezza».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2B85A96C-73DD-4DEB-962A-6161F74F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:p14="http://schemas.microsoft.com/office/powerpoint/2010/main" xmlns="" val="2108869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536</Words>
  <Application>Microsoft Office PowerPoint</Application>
  <PresentationFormat>Presentazione su schermo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Eros e agape</vt:lpstr>
      <vt:lpstr>Eros e agape</vt:lpstr>
      <vt:lpstr>Eros e agape</vt:lpstr>
      <vt:lpstr>Eros e agape</vt:lpstr>
      <vt:lpstr>Eros e agape</vt:lpstr>
      <vt:lpstr>Eros e agape</vt:lpstr>
      <vt:lpstr>Eros e agape</vt:lpstr>
      <vt:lpstr>Eros e agape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Eros e agape</dc:title>
  <dc:creator>Carla</dc:creator>
  <cp:lastModifiedBy>Carla</cp:lastModifiedBy>
  <cp:revision>1</cp:revision>
  <dcterms:created xsi:type="dcterms:W3CDTF">2022-01-10T16:45:37Z</dcterms:created>
  <dcterms:modified xsi:type="dcterms:W3CDTF">2022-01-10T16:46:42Z</dcterms:modified>
</cp:coreProperties>
</file>