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3" r:id="rId8"/>
    <p:sldId id="262"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5" autoAdjust="0"/>
    <p:restoredTop sz="94660"/>
  </p:normalViewPr>
  <p:slideViewPr>
    <p:cSldViewPr snapToGrid="0">
      <p:cViewPr varScale="1">
        <p:scale>
          <a:sx n="90" d="100"/>
          <a:sy n="90" d="100"/>
        </p:scale>
        <p:origin x="86"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1EFFD3-54EB-44C2-8A23-9CE7D63FF09D}"/>
              </a:ext>
            </a:extLst>
          </p:cNvPr>
          <p:cNvSpPr>
            <a:spLocks noGrp="1"/>
          </p:cNvSpPr>
          <p:nvPr>
            <p:ph type="ctrTitle"/>
          </p:nvPr>
        </p:nvSpPr>
        <p:spPr>
          <a:xfrm>
            <a:off x="1240221" y="1198179"/>
            <a:ext cx="8033782" cy="2852657"/>
          </a:xfrm>
        </p:spPr>
        <p:txBody>
          <a:bodyPr/>
          <a:lstStyle/>
          <a:p>
            <a:pPr algn="l"/>
            <a:r>
              <a:rPr lang="it-IT" dirty="0"/>
              <a:t>Gli eredi di Machiavelli: La scuola elitistica italiana </a:t>
            </a:r>
          </a:p>
        </p:txBody>
      </p:sp>
      <p:sp>
        <p:nvSpPr>
          <p:cNvPr id="3" name="Sottotitolo 2">
            <a:extLst>
              <a:ext uri="{FF2B5EF4-FFF2-40B4-BE49-F238E27FC236}">
                <a16:creationId xmlns:a16="http://schemas.microsoft.com/office/drawing/2014/main" id="{F55231C2-598B-4D76-91BC-5D8527A76A77}"/>
              </a:ext>
            </a:extLst>
          </p:cNvPr>
          <p:cNvSpPr>
            <a:spLocks noGrp="1"/>
          </p:cNvSpPr>
          <p:nvPr>
            <p:ph type="subTitle" idx="1"/>
          </p:nvPr>
        </p:nvSpPr>
        <p:spPr>
          <a:xfrm>
            <a:off x="924910" y="4529959"/>
            <a:ext cx="8349093" cy="1912882"/>
          </a:xfrm>
        </p:spPr>
        <p:txBody>
          <a:bodyPr>
            <a:normAutofit/>
          </a:bodyPr>
          <a:lstStyle/>
          <a:p>
            <a:pPr algn="just"/>
            <a:r>
              <a:rPr lang="it-IT" sz="4000" b="1" dirty="0">
                <a:solidFill>
                  <a:srgbClr val="FF0000"/>
                </a:solidFill>
              </a:rPr>
              <a:t>Gaetano Mosca, Vilfredo Pareto, Robert </a:t>
            </a:r>
            <a:r>
              <a:rPr lang="it-IT" sz="4000" b="1" dirty="0" err="1">
                <a:solidFill>
                  <a:srgbClr val="FF0000"/>
                </a:solidFill>
              </a:rPr>
              <a:t>Michels</a:t>
            </a:r>
            <a:r>
              <a:rPr lang="it-IT" sz="2800" b="1" dirty="0">
                <a:solidFill>
                  <a:srgbClr val="FF0000"/>
                </a:solidFill>
              </a:rPr>
              <a:t>,  </a:t>
            </a:r>
          </a:p>
        </p:txBody>
      </p:sp>
    </p:spTree>
    <p:extLst>
      <p:ext uri="{BB962C8B-B14F-4D97-AF65-F5344CB8AC3E}">
        <p14:creationId xmlns:p14="http://schemas.microsoft.com/office/powerpoint/2010/main" val="242675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8BC1E3-5C2F-40CF-A4A0-F9BEBD9AF486}"/>
              </a:ext>
            </a:extLst>
          </p:cNvPr>
          <p:cNvSpPr>
            <a:spLocks noGrp="1"/>
          </p:cNvSpPr>
          <p:nvPr>
            <p:ph type="title"/>
          </p:nvPr>
        </p:nvSpPr>
        <p:spPr/>
        <p:txBody>
          <a:bodyPr/>
          <a:lstStyle/>
          <a:p>
            <a:r>
              <a:rPr lang="it-IT" dirty="0"/>
              <a:t>La circolazione delle </a:t>
            </a:r>
            <a:r>
              <a:rPr lang="it-IT" dirty="0" err="1"/>
              <a:t>elites</a:t>
            </a:r>
            <a:endParaRPr lang="it-IT" dirty="0"/>
          </a:p>
        </p:txBody>
      </p:sp>
      <p:sp>
        <p:nvSpPr>
          <p:cNvPr id="3" name="Segnaposto contenuto 2">
            <a:extLst>
              <a:ext uri="{FF2B5EF4-FFF2-40B4-BE49-F238E27FC236}">
                <a16:creationId xmlns:a16="http://schemas.microsoft.com/office/drawing/2014/main" id="{86780ADF-B37C-4B9A-8391-A8C63388C798}"/>
              </a:ext>
            </a:extLst>
          </p:cNvPr>
          <p:cNvSpPr>
            <a:spLocks noGrp="1"/>
          </p:cNvSpPr>
          <p:nvPr>
            <p:ph idx="1"/>
          </p:nvPr>
        </p:nvSpPr>
        <p:spPr/>
        <p:txBody>
          <a:bodyPr>
            <a:normAutofit/>
          </a:bodyPr>
          <a:lstStyle/>
          <a:p>
            <a:r>
              <a:rPr lang="it-IT" sz="2400" dirty="0"/>
              <a:t>Critica il marxismo: la pretesa di una società senza classi è un mito, una utopia irrealizzabile</a:t>
            </a:r>
          </a:p>
          <a:p>
            <a:endParaRPr lang="it-IT" sz="2400" dirty="0"/>
          </a:p>
          <a:p>
            <a:r>
              <a:rPr lang="it-IT" sz="2400" dirty="0"/>
              <a:t>La storia è un «cimitero di aristocrazie»: il potere passa da una </a:t>
            </a:r>
            <a:r>
              <a:rPr lang="it-IT" sz="2400" dirty="0" err="1"/>
              <a:t>elite</a:t>
            </a:r>
            <a:r>
              <a:rPr lang="it-IT" sz="2400" dirty="0"/>
              <a:t> ad un’altra.  </a:t>
            </a:r>
          </a:p>
          <a:p>
            <a:r>
              <a:rPr lang="it-IT" sz="2400" dirty="0"/>
              <a:t>Ogni </a:t>
            </a:r>
            <a:r>
              <a:rPr lang="it-IT" sz="2400" dirty="0" err="1"/>
              <a:t>elite</a:t>
            </a:r>
            <a:r>
              <a:rPr lang="it-IT" sz="2400" dirty="0"/>
              <a:t> al potere cerca di conservarlo con la forza e con l’astuzia. I «leoni» e le «volpi», violenza e astuzia</a:t>
            </a:r>
          </a:p>
        </p:txBody>
      </p:sp>
    </p:spTree>
    <p:extLst>
      <p:ext uri="{BB962C8B-B14F-4D97-AF65-F5344CB8AC3E}">
        <p14:creationId xmlns:p14="http://schemas.microsoft.com/office/powerpoint/2010/main" val="3467314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9A65C2-4206-4441-AA8D-3882B9814DE4}"/>
              </a:ext>
            </a:extLst>
          </p:cNvPr>
          <p:cNvSpPr>
            <a:spLocks noGrp="1"/>
          </p:cNvSpPr>
          <p:nvPr>
            <p:ph type="title"/>
          </p:nvPr>
        </p:nvSpPr>
        <p:spPr/>
        <p:txBody>
          <a:bodyPr/>
          <a:lstStyle/>
          <a:p>
            <a:r>
              <a:rPr lang="it-IT" dirty="0"/>
              <a:t>Roberto </a:t>
            </a:r>
            <a:r>
              <a:rPr lang="it-IT" dirty="0" err="1"/>
              <a:t>Michels</a:t>
            </a:r>
            <a:r>
              <a:rPr lang="it-IT" dirty="0"/>
              <a:t>  (1876-1936)</a:t>
            </a:r>
          </a:p>
        </p:txBody>
      </p:sp>
      <p:sp>
        <p:nvSpPr>
          <p:cNvPr id="3" name="Segnaposto contenuto 2">
            <a:extLst>
              <a:ext uri="{FF2B5EF4-FFF2-40B4-BE49-F238E27FC236}">
                <a16:creationId xmlns:a16="http://schemas.microsoft.com/office/drawing/2014/main" id="{C8180DFA-6440-4583-B67D-5E221533E5FC}"/>
              </a:ext>
            </a:extLst>
          </p:cNvPr>
          <p:cNvSpPr>
            <a:spLocks noGrp="1"/>
          </p:cNvSpPr>
          <p:nvPr>
            <p:ph idx="1"/>
          </p:nvPr>
        </p:nvSpPr>
        <p:spPr/>
        <p:txBody>
          <a:bodyPr>
            <a:normAutofit fontScale="92500"/>
          </a:bodyPr>
          <a:lstStyle/>
          <a:p>
            <a:r>
              <a:rPr lang="it-IT" sz="2400" dirty="0"/>
              <a:t>L’opera principale:</a:t>
            </a:r>
          </a:p>
          <a:p>
            <a:endParaRPr lang="it-IT" sz="2400" dirty="0"/>
          </a:p>
          <a:p>
            <a:pPr marL="0" indent="0">
              <a:buNone/>
            </a:pPr>
            <a:r>
              <a:rPr lang="it-IT" sz="2400" dirty="0">
                <a:solidFill>
                  <a:srgbClr val="FF0000"/>
                </a:solidFill>
              </a:rPr>
              <a:t>Sociologia del partito politico  </a:t>
            </a:r>
            <a:r>
              <a:rPr lang="it-IT" sz="2400" dirty="0"/>
              <a:t>(1912)</a:t>
            </a:r>
          </a:p>
          <a:p>
            <a:pPr marL="0" indent="0">
              <a:buNone/>
            </a:pPr>
            <a:endParaRPr lang="it-IT" sz="2400" dirty="0"/>
          </a:p>
          <a:p>
            <a:pPr marL="0" indent="0">
              <a:buNone/>
            </a:pPr>
            <a:r>
              <a:rPr lang="it-IT" sz="2400" dirty="0"/>
              <a:t>Per </a:t>
            </a:r>
            <a:r>
              <a:rPr lang="it-IT" sz="2400" dirty="0" err="1"/>
              <a:t>Michels</a:t>
            </a:r>
            <a:r>
              <a:rPr lang="it-IT" sz="2400" dirty="0"/>
              <a:t> la definizione di «partito democratico» è un semplice non-senso. </a:t>
            </a:r>
          </a:p>
          <a:p>
            <a:pPr marL="0" indent="0">
              <a:buNone/>
            </a:pPr>
            <a:r>
              <a:rPr lang="it-IT" sz="2400" dirty="0"/>
              <a:t>Secondo Michel «democratico è ogni partito che assume la democrazia come elemento del suo programma; ma ogni partito agisce e si organizza secondo principi oligarchici»  (G.F. Morra)  </a:t>
            </a:r>
          </a:p>
          <a:p>
            <a:pPr marL="0" indent="0">
              <a:buNone/>
            </a:pPr>
            <a:endParaRPr lang="it-IT" sz="2400" dirty="0"/>
          </a:p>
          <a:p>
            <a:pPr marL="0" indent="0">
              <a:buNone/>
            </a:pPr>
            <a:endParaRPr lang="it-IT" sz="2400" dirty="0"/>
          </a:p>
          <a:p>
            <a:pPr marL="0" indent="0">
              <a:buNone/>
            </a:pPr>
            <a:endParaRPr lang="it-IT" sz="2400" dirty="0"/>
          </a:p>
        </p:txBody>
      </p:sp>
    </p:spTree>
    <p:extLst>
      <p:ext uri="{BB962C8B-B14F-4D97-AF65-F5344CB8AC3E}">
        <p14:creationId xmlns:p14="http://schemas.microsoft.com/office/powerpoint/2010/main" val="2818352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CA824D-741F-4A1E-8D39-B95F14E550CC}"/>
              </a:ext>
            </a:extLst>
          </p:cNvPr>
          <p:cNvSpPr>
            <a:spLocks noGrp="1"/>
          </p:cNvSpPr>
          <p:nvPr>
            <p:ph type="title"/>
          </p:nvPr>
        </p:nvSpPr>
        <p:spPr/>
        <p:txBody>
          <a:bodyPr/>
          <a:lstStyle/>
          <a:p>
            <a:r>
              <a:rPr lang="it-IT" dirty="0"/>
              <a:t>La legge ferrea dell’oligarchia </a:t>
            </a:r>
          </a:p>
        </p:txBody>
      </p:sp>
      <p:sp>
        <p:nvSpPr>
          <p:cNvPr id="3" name="Segnaposto contenuto 2">
            <a:extLst>
              <a:ext uri="{FF2B5EF4-FFF2-40B4-BE49-F238E27FC236}">
                <a16:creationId xmlns:a16="http://schemas.microsoft.com/office/drawing/2014/main" id="{129D8E2D-EF0E-4036-824C-4CF2D234FED6}"/>
              </a:ext>
            </a:extLst>
          </p:cNvPr>
          <p:cNvSpPr>
            <a:spLocks noGrp="1"/>
          </p:cNvSpPr>
          <p:nvPr>
            <p:ph idx="1"/>
          </p:nvPr>
        </p:nvSpPr>
        <p:spPr/>
        <p:txBody>
          <a:bodyPr>
            <a:normAutofit lnSpcReduction="10000"/>
          </a:bodyPr>
          <a:lstStyle/>
          <a:p>
            <a:r>
              <a:rPr lang="it-IT" sz="2400" dirty="0"/>
              <a:t>La partitocrazia non è l’eccezione ma la regola del partito politico </a:t>
            </a:r>
          </a:p>
          <a:p>
            <a:r>
              <a:rPr lang="it-IT" sz="2400" dirty="0"/>
              <a:t>«Se vi è una legge sociologica, a cui sottostanno i partiti9 politici, questa legge, ridotta alla sua formula più coincisa, non può suonare che all’incirca così: l’organizzazione è la madre della signoria degli eletti sugli elettori. L’organizzazione di ogni partito rappresenta una potente oligarchia su piede democratico»  </a:t>
            </a:r>
          </a:p>
          <a:p>
            <a:r>
              <a:rPr lang="it-IT" sz="2400" dirty="0">
                <a:solidFill>
                  <a:srgbClr val="FF0000"/>
                </a:solidFill>
              </a:rPr>
              <a:t>Democrazia=organizzazione; organizzazione= oligarchia; democrazia=oligarchia</a:t>
            </a:r>
          </a:p>
        </p:txBody>
      </p:sp>
    </p:spTree>
    <p:extLst>
      <p:ext uri="{BB962C8B-B14F-4D97-AF65-F5344CB8AC3E}">
        <p14:creationId xmlns:p14="http://schemas.microsoft.com/office/powerpoint/2010/main" val="4088242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91F7BA-5C75-4F3B-B580-58285F67FB5C}"/>
              </a:ext>
            </a:extLst>
          </p:cNvPr>
          <p:cNvSpPr>
            <a:spLocks noGrp="1"/>
          </p:cNvSpPr>
          <p:nvPr>
            <p:ph type="title"/>
          </p:nvPr>
        </p:nvSpPr>
        <p:spPr/>
        <p:txBody>
          <a:bodyPr/>
          <a:lstStyle/>
          <a:p>
            <a:r>
              <a:rPr lang="it-IT" dirty="0"/>
              <a:t>«Maestri del sospetto» e «Difensori della libertà»</a:t>
            </a:r>
          </a:p>
        </p:txBody>
      </p:sp>
      <p:sp>
        <p:nvSpPr>
          <p:cNvPr id="3" name="Segnaposto contenuto 2">
            <a:extLst>
              <a:ext uri="{FF2B5EF4-FFF2-40B4-BE49-F238E27FC236}">
                <a16:creationId xmlns:a16="http://schemas.microsoft.com/office/drawing/2014/main" id="{D8FA15A7-F491-4DF1-9F3F-633537F450CC}"/>
              </a:ext>
            </a:extLst>
          </p:cNvPr>
          <p:cNvSpPr>
            <a:spLocks noGrp="1"/>
          </p:cNvSpPr>
          <p:nvPr>
            <p:ph idx="1"/>
          </p:nvPr>
        </p:nvSpPr>
        <p:spPr>
          <a:xfrm>
            <a:off x="677334" y="1723698"/>
            <a:ext cx="8596668" cy="4845268"/>
          </a:xfrm>
        </p:spPr>
        <p:txBody>
          <a:bodyPr>
            <a:normAutofit fontScale="92500" lnSpcReduction="10000"/>
          </a:bodyPr>
          <a:lstStyle/>
          <a:p>
            <a:r>
              <a:rPr lang="it-IT" sz="3200" dirty="0"/>
              <a:t>Con il loro disilluso realismo  le teorie sociologiche e politologiche di  </a:t>
            </a:r>
            <a:r>
              <a:rPr lang="it-IT" sz="3200" dirty="0" err="1"/>
              <a:t>V.Pareto</a:t>
            </a:r>
            <a:r>
              <a:rPr lang="it-IT" sz="3200" dirty="0"/>
              <a:t>, G. Mosca e R. </a:t>
            </a:r>
            <a:r>
              <a:rPr lang="it-IT" sz="3200" dirty="0" err="1"/>
              <a:t>Michels</a:t>
            </a:r>
            <a:r>
              <a:rPr lang="it-IT" sz="3200" dirty="0"/>
              <a:t>  possono ancora oggi svolgere una funzione critica positiva. Una funzione di demitizzazione e demistificazione  dell’utopia di una società del tutto priva di logiche di potere e sopraffazione.</a:t>
            </a:r>
          </a:p>
          <a:p>
            <a:r>
              <a:rPr lang="it-IT" sz="3200" dirty="0"/>
              <a:t>In quanto «maestri del sospetto»  possono aiutarci a comprendere e valutare pienamente i limiti e le patologie a cui sono sempre esposti i sistemi democratici </a:t>
            </a:r>
          </a:p>
          <a:p>
            <a:endParaRPr lang="it-IT" sz="3200" dirty="0"/>
          </a:p>
        </p:txBody>
      </p:sp>
    </p:spTree>
    <p:extLst>
      <p:ext uri="{BB962C8B-B14F-4D97-AF65-F5344CB8AC3E}">
        <p14:creationId xmlns:p14="http://schemas.microsoft.com/office/powerpoint/2010/main" val="81590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A36BE5-D8DC-4E25-AA24-5C9AAEEBB05E}"/>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2A63B7FE-DFB1-4411-99CC-9F348B7D7FE7}"/>
              </a:ext>
            </a:extLst>
          </p:cNvPr>
          <p:cNvSpPr>
            <a:spLocks noGrp="1"/>
          </p:cNvSpPr>
          <p:nvPr>
            <p:ph idx="1"/>
          </p:nvPr>
        </p:nvSpPr>
        <p:spPr>
          <a:xfrm>
            <a:off x="677334" y="2160589"/>
            <a:ext cx="8596668" cy="4492459"/>
          </a:xfrm>
        </p:spPr>
        <p:txBody>
          <a:bodyPr>
            <a:normAutofit/>
          </a:bodyPr>
          <a:lstStyle/>
          <a:p>
            <a:r>
              <a:rPr lang="it-IT" sz="2800" dirty="0"/>
              <a:t>J. Burnham (</a:t>
            </a:r>
            <a:r>
              <a:rPr lang="it-IT" sz="2800" dirty="0">
                <a:solidFill>
                  <a:srgbClr val="FF0000"/>
                </a:solidFill>
              </a:rPr>
              <a:t>I difensori della libertà</a:t>
            </a:r>
            <a:r>
              <a:rPr lang="it-IT" sz="2800" dirty="0"/>
              <a:t>, 1947) </a:t>
            </a:r>
          </a:p>
          <a:p>
            <a:pPr algn="just"/>
            <a:endParaRPr lang="it-IT" dirty="0"/>
          </a:p>
          <a:p>
            <a:pPr algn="just"/>
            <a:r>
              <a:rPr lang="it-IT" sz="2400" dirty="0">
                <a:solidFill>
                  <a:srgbClr val="FF0000"/>
                </a:solidFill>
              </a:rPr>
              <a:t>«Il realismo politico degli elitisti, lungi dall’essere contrario alla democrazia, costituisce il necessario correttivo dell’utopia democratica. La loro critica era costruttiva, in quanto non mirava certo alla distruzione della democrazia, ma solo a demistificare il mito della totale eguaglianza al fine di giustificare una convivenza concreta degli uomini nelle maggiori possibili libertà e giustizia» </a:t>
            </a:r>
          </a:p>
        </p:txBody>
      </p:sp>
    </p:spTree>
    <p:extLst>
      <p:ext uri="{BB962C8B-B14F-4D97-AF65-F5344CB8AC3E}">
        <p14:creationId xmlns:p14="http://schemas.microsoft.com/office/powerpoint/2010/main" val="272377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E9DC9D-0206-4745-A7FA-52BC15AEAEA7}"/>
              </a:ext>
            </a:extLst>
          </p:cNvPr>
          <p:cNvSpPr>
            <a:spLocks noGrp="1"/>
          </p:cNvSpPr>
          <p:nvPr>
            <p:ph type="title"/>
          </p:nvPr>
        </p:nvSpPr>
        <p:spPr/>
        <p:txBody>
          <a:bodyPr/>
          <a:lstStyle/>
          <a:p>
            <a:r>
              <a:rPr lang="it-IT" dirty="0"/>
              <a:t>Niccolò Machiavelli: il primo «scienziato della politica»  </a:t>
            </a:r>
          </a:p>
        </p:txBody>
      </p:sp>
      <p:sp>
        <p:nvSpPr>
          <p:cNvPr id="3" name="Segnaposto contenuto 2">
            <a:extLst>
              <a:ext uri="{FF2B5EF4-FFF2-40B4-BE49-F238E27FC236}">
                <a16:creationId xmlns:a16="http://schemas.microsoft.com/office/drawing/2014/main" id="{273E95F7-A0A2-45C2-B0BF-8094B05F1EC6}"/>
              </a:ext>
            </a:extLst>
          </p:cNvPr>
          <p:cNvSpPr>
            <a:spLocks noGrp="1"/>
          </p:cNvSpPr>
          <p:nvPr>
            <p:ph idx="1"/>
          </p:nvPr>
        </p:nvSpPr>
        <p:spPr>
          <a:xfrm>
            <a:off x="677334" y="2160589"/>
            <a:ext cx="8596668" cy="4545011"/>
          </a:xfrm>
        </p:spPr>
        <p:txBody>
          <a:bodyPr>
            <a:normAutofit lnSpcReduction="10000"/>
          </a:bodyPr>
          <a:lstStyle/>
          <a:p>
            <a:r>
              <a:rPr lang="it-IT" sz="2400" dirty="0"/>
              <a:t>L’uomo è homo-lupus</a:t>
            </a:r>
          </a:p>
          <a:p>
            <a:endParaRPr lang="it-IT" sz="2400" dirty="0"/>
          </a:p>
          <a:p>
            <a:r>
              <a:rPr lang="it-IT" sz="2400" dirty="0"/>
              <a:t>«Presupporre tutti gli uomini rei, e che li abbiano a usare la malignità dello animo loro, qualunque volta ne abbiano libera occasione» </a:t>
            </a:r>
          </a:p>
          <a:p>
            <a:endParaRPr lang="it-IT" sz="2400" dirty="0"/>
          </a:p>
          <a:p>
            <a:r>
              <a:rPr lang="it-IT" sz="2400" dirty="0"/>
              <a:t>«Nessuna cosa essere più varia e più incostante della moltitudine» </a:t>
            </a:r>
          </a:p>
          <a:p>
            <a:r>
              <a:rPr lang="it-IT" sz="2400" dirty="0"/>
              <a:t>«Imparare ad essere non-buono»</a:t>
            </a:r>
          </a:p>
          <a:p>
            <a:r>
              <a:rPr lang="it-IT" sz="2400" dirty="0"/>
              <a:t>«A un principe è necessario sapere bene usare la bestia e l’uomo»    (Discorsi)</a:t>
            </a:r>
          </a:p>
          <a:p>
            <a:endParaRPr lang="it-IT" sz="2400" dirty="0"/>
          </a:p>
        </p:txBody>
      </p:sp>
    </p:spTree>
    <p:extLst>
      <p:ext uri="{BB962C8B-B14F-4D97-AF65-F5344CB8AC3E}">
        <p14:creationId xmlns:p14="http://schemas.microsoft.com/office/powerpoint/2010/main" val="72718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682E76-11E8-475B-B716-B8368CC0EF32}"/>
              </a:ext>
            </a:extLst>
          </p:cNvPr>
          <p:cNvSpPr>
            <a:spLocks noGrp="1"/>
          </p:cNvSpPr>
          <p:nvPr>
            <p:ph type="title"/>
          </p:nvPr>
        </p:nvSpPr>
        <p:spPr/>
        <p:txBody>
          <a:bodyPr/>
          <a:lstStyle/>
          <a:p>
            <a:r>
              <a:rPr lang="it-IT" dirty="0"/>
              <a:t>Gli eredi di Machiavelli </a:t>
            </a:r>
          </a:p>
        </p:txBody>
      </p:sp>
      <p:sp>
        <p:nvSpPr>
          <p:cNvPr id="3" name="Segnaposto contenuto 2">
            <a:extLst>
              <a:ext uri="{FF2B5EF4-FFF2-40B4-BE49-F238E27FC236}">
                <a16:creationId xmlns:a16="http://schemas.microsoft.com/office/drawing/2014/main" id="{B0158AAE-FA3C-407B-AEBE-A44D91E8FF8D}"/>
              </a:ext>
            </a:extLst>
          </p:cNvPr>
          <p:cNvSpPr>
            <a:spLocks noGrp="1"/>
          </p:cNvSpPr>
          <p:nvPr>
            <p:ph idx="1"/>
          </p:nvPr>
        </p:nvSpPr>
        <p:spPr>
          <a:xfrm>
            <a:off x="677334" y="2160589"/>
            <a:ext cx="8596668" cy="4555521"/>
          </a:xfrm>
        </p:spPr>
        <p:txBody>
          <a:bodyPr>
            <a:normAutofit/>
          </a:bodyPr>
          <a:lstStyle/>
          <a:p>
            <a:r>
              <a:rPr lang="it-IT" dirty="0"/>
              <a:t>La tesi di fondo degli  «elitisti» italiani  (</a:t>
            </a:r>
            <a:r>
              <a:rPr lang="it-IT" dirty="0" err="1"/>
              <a:t>Michels</a:t>
            </a:r>
            <a:r>
              <a:rPr lang="it-IT" dirty="0"/>
              <a:t>, Mosca, Pareto):</a:t>
            </a:r>
          </a:p>
          <a:p>
            <a:endParaRPr lang="it-IT" dirty="0"/>
          </a:p>
          <a:p>
            <a:pPr algn="just"/>
            <a:r>
              <a:rPr lang="it-IT" sz="2000" dirty="0"/>
              <a:t>«In tutte le società del passato, del presente e secondo verosimiglianza anche del futuro, una minoranza sovrasta la maggioranza e la domina; e pertanto sono promesse vuote e ingannatrici quelle di una perfetta eguaglianza e di una partecipazione generalizzata ed egualitaria al potere, </a:t>
            </a:r>
            <a:r>
              <a:rPr lang="it-IT" sz="2000" dirty="0" err="1"/>
              <a:t>nelloo</a:t>
            </a:r>
            <a:r>
              <a:rPr lang="it-IT" sz="2000" dirty="0"/>
              <a:t> Stato o in ambiti istituzionali particolari. Naturalmente questa posizione è polemica rispetto al marxismo, sebbene non solo rispetto ad esso: perché si nega la possibilità della società comunista vagheggiata da Marx e dai suoi seguaci» </a:t>
            </a:r>
          </a:p>
          <a:p>
            <a:r>
              <a:rPr lang="it-IT" dirty="0"/>
              <a:t>(Luciano Cavalli)</a:t>
            </a:r>
          </a:p>
        </p:txBody>
      </p:sp>
    </p:spTree>
    <p:extLst>
      <p:ext uri="{BB962C8B-B14F-4D97-AF65-F5344CB8AC3E}">
        <p14:creationId xmlns:p14="http://schemas.microsoft.com/office/powerpoint/2010/main" val="174131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830D35-8835-44B4-B599-48B4629DC3DC}"/>
              </a:ext>
            </a:extLst>
          </p:cNvPr>
          <p:cNvSpPr>
            <a:spLocks noGrp="1"/>
          </p:cNvSpPr>
          <p:nvPr>
            <p:ph type="title"/>
          </p:nvPr>
        </p:nvSpPr>
        <p:spPr/>
        <p:txBody>
          <a:bodyPr/>
          <a:lstStyle/>
          <a:p>
            <a:r>
              <a:rPr lang="it-IT" dirty="0">
                <a:latin typeface="Times New Roman" panose="02020603050405020304" pitchFamily="18" charset="0"/>
                <a:cs typeface="Times New Roman" panose="02020603050405020304" pitchFamily="18" charset="0"/>
              </a:rPr>
              <a:t>Chi comanda è la minoranza</a:t>
            </a:r>
          </a:p>
        </p:txBody>
      </p:sp>
      <p:sp>
        <p:nvSpPr>
          <p:cNvPr id="3" name="Segnaposto contenuto 2">
            <a:extLst>
              <a:ext uri="{FF2B5EF4-FFF2-40B4-BE49-F238E27FC236}">
                <a16:creationId xmlns:a16="http://schemas.microsoft.com/office/drawing/2014/main" id="{B897A84B-FC84-4A2D-918B-369171FED0DE}"/>
              </a:ext>
            </a:extLst>
          </p:cNvPr>
          <p:cNvSpPr>
            <a:spLocks noGrp="1"/>
          </p:cNvSpPr>
          <p:nvPr>
            <p:ph idx="1"/>
          </p:nvPr>
        </p:nvSpPr>
        <p:spPr/>
        <p:txBody>
          <a:bodyPr>
            <a:normAutofit/>
          </a:bodyPr>
          <a:lstStyle/>
          <a:p>
            <a:r>
              <a:rPr lang="it-IT" sz="2800" dirty="0">
                <a:latin typeface="Times New Roman" panose="02020603050405020304" pitchFamily="18" charset="0"/>
                <a:cs typeface="Times New Roman" panose="02020603050405020304" pitchFamily="18" charset="0"/>
              </a:rPr>
              <a:t>In ogni società organizzata vi è una classe dirigente o </a:t>
            </a:r>
            <a:r>
              <a:rPr lang="it-IT" sz="2800" dirty="0" err="1">
                <a:latin typeface="Times New Roman" panose="02020603050405020304" pitchFamily="18" charset="0"/>
                <a:cs typeface="Times New Roman" panose="02020603050405020304" pitchFamily="18" charset="0"/>
              </a:rPr>
              <a:t>elite</a:t>
            </a:r>
            <a:endParaRPr lang="it-IT" sz="2800" dirty="0">
              <a:latin typeface="Times New Roman" panose="02020603050405020304" pitchFamily="18" charset="0"/>
              <a:cs typeface="Times New Roman" panose="02020603050405020304" pitchFamily="18" charset="0"/>
            </a:endParaRPr>
          </a:p>
          <a:p>
            <a:r>
              <a:rPr lang="it-IT" sz="2800" dirty="0">
                <a:latin typeface="Times New Roman" panose="02020603050405020304" pitchFamily="18" charset="0"/>
                <a:cs typeface="Times New Roman" panose="02020603050405020304" pitchFamily="18" charset="0"/>
              </a:rPr>
              <a:t>La storia non è mai fatta dal popolo ma da una minoranza organizzata che impone la propria volontà</a:t>
            </a:r>
          </a:p>
          <a:p>
            <a:r>
              <a:rPr lang="it-IT" sz="2800" dirty="0">
                <a:latin typeface="Times New Roman" panose="02020603050405020304" pitchFamily="18" charset="0"/>
                <a:cs typeface="Times New Roman" panose="02020603050405020304" pitchFamily="18" charset="0"/>
              </a:rPr>
              <a:t>Ruolo delle «minoranze creative»</a:t>
            </a:r>
          </a:p>
        </p:txBody>
      </p:sp>
    </p:spTree>
    <p:extLst>
      <p:ext uri="{BB962C8B-B14F-4D97-AF65-F5344CB8AC3E}">
        <p14:creationId xmlns:p14="http://schemas.microsoft.com/office/powerpoint/2010/main" val="1020041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F4956F-429D-4EE1-8112-6DDC78E72729}"/>
              </a:ext>
            </a:extLst>
          </p:cNvPr>
          <p:cNvSpPr>
            <a:spLocks noGrp="1"/>
          </p:cNvSpPr>
          <p:nvPr>
            <p:ph type="title"/>
          </p:nvPr>
        </p:nvSpPr>
        <p:spPr/>
        <p:txBody>
          <a:bodyPr/>
          <a:lstStyle/>
          <a:p>
            <a:r>
              <a:rPr lang="it-IT" dirty="0"/>
              <a:t>Gaetano Mosca (1858-1941)</a:t>
            </a:r>
          </a:p>
        </p:txBody>
      </p:sp>
      <p:sp>
        <p:nvSpPr>
          <p:cNvPr id="3" name="Segnaposto contenuto 2">
            <a:extLst>
              <a:ext uri="{FF2B5EF4-FFF2-40B4-BE49-F238E27FC236}">
                <a16:creationId xmlns:a16="http://schemas.microsoft.com/office/drawing/2014/main" id="{71B05751-3481-4610-8031-95E5B6114C94}"/>
              </a:ext>
            </a:extLst>
          </p:cNvPr>
          <p:cNvSpPr>
            <a:spLocks noGrp="1"/>
          </p:cNvSpPr>
          <p:nvPr>
            <p:ph idx="1"/>
          </p:nvPr>
        </p:nvSpPr>
        <p:spPr/>
        <p:txBody>
          <a:bodyPr>
            <a:normAutofit fontScale="85000" lnSpcReduction="10000"/>
          </a:bodyPr>
          <a:lstStyle/>
          <a:p>
            <a:r>
              <a:rPr lang="it-IT" sz="2400" dirty="0"/>
              <a:t>In ogni struttura sociale organizzata esiste una ‘classe governante’ (o ‘dirigente’, o ‘classe politica’) e una classe governata </a:t>
            </a:r>
          </a:p>
          <a:p>
            <a:r>
              <a:rPr lang="it-IT" sz="2400" dirty="0"/>
              <a:t>Solo i pochi possono essere organizzati, mentre i più si trovano nel disordine e nell’anomia</a:t>
            </a:r>
          </a:p>
          <a:p>
            <a:pPr algn="just"/>
            <a:r>
              <a:rPr lang="it-IT" sz="2400" dirty="0"/>
              <a:t>«La prima che è sempre la meno numerosa , adempie a tutte le funzioni politiche, monopolizza il potere e gode dei vantaggi che ad esso sono uniti; mentre la seconda, più numerosa, è diretta e regolata dalla prima in modo più o meno legale, ovvero più o meno arbitrario e violento, e ad essa fornisce , almeno apparentemente, i mezzi materiali di sussistenza e quelli che alla vitalità dell’organismo politico sono necessari» </a:t>
            </a:r>
          </a:p>
          <a:p>
            <a:r>
              <a:rPr lang="it-IT" sz="2400" dirty="0"/>
              <a:t>(da:  G. Mosca, Elementi di Scienza della politica)</a:t>
            </a:r>
          </a:p>
        </p:txBody>
      </p:sp>
    </p:spTree>
    <p:extLst>
      <p:ext uri="{BB962C8B-B14F-4D97-AF65-F5344CB8AC3E}">
        <p14:creationId xmlns:p14="http://schemas.microsoft.com/office/powerpoint/2010/main" val="1324104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CD555D-BCEF-443C-BAA2-04FFD018AC30}"/>
              </a:ext>
            </a:extLst>
          </p:cNvPr>
          <p:cNvSpPr>
            <a:spLocks noGrp="1"/>
          </p:cNvSpPr>
          <p:nvPr>
            <p:ph type="title"/>
          </p:nvPr>
        </p:nvSpPr>
        <p:spPr>
          <a:xfrm>
            <a:off x="546538" y="609600"/>
            <a:ext cx="8727464" cy="1776248"/>
          </a:xfrm>
        </p:spPr>
        <p:txBody>
          <a:bodyPr>
            <a:normAutofit/>
          </a:bodyPr>
          <a:lstStyle/>
          <a:p>
            <a:r>
              <a:rPr lang="it-IT" dirty="0"/>
              <a:t>La teoria della «classe politica» come il risultato più originale del pensiero di G. Mosca</a:t>
            </a:r>
          </a:p>
        </p:txBody>
      </p:sp>
      <p:sp>
        <p:nvSpPr>
          <p:cNvPr id="3" name="Segnaposto contenuto 2">
            <a:extLst>
              <a:ext uri="{FF2B5EF4-FFF2-40B4-BE49-F238E27FC236}">
                <a16:creationId xmlns:a16="http://schemas.microsoft.com/office/drawing/2014/main" id="{07089752-AC53-4B81-9E60-B8979F71C464}"/>
              </a:ext>
            </a:extLst>
          </p:cNvPr>
          <p:cNvSpPr>
            <a:spLocks noGrp="1"/>
          </p:cNvSpPr>
          <p:nvPr>
            <p:ph idx="1"/>
          </p:nvPr>
        </p:nvSpPr>
        <p:spPr>
          <a:xfrm>
            <a:off x="546538" y="2732690"/>
            <a:ext cx="8727464" cy="3308672"/>
          </a:xfrm>
        </p:spPr>
        <p:txBody>
          <a:bodyPr/>
          <a:lstStyle/>
          <a:p>
            <a:r>
              <a:rPr lang="it-IT" dirty="0"/>
              <a:t>Per Mosca la «dialettica democratica» è in realtà un gioco di forze. </a:t>
            </a:r>
          </a:p>
          <a:p>
            <a:r>
              <a:rPr lang="it-IT" dirty="0"/>
              <a:t>Critica del sistema parlamentare</a:t>
            </a:r>
          </a:p>
          <a:p>
            <a:endParaRPr lang="it-IT" dirty="0"/>
          </a:p>
          <a:p>
            <a:r>
              <a:rPr lang="it-IT" dirty="0"/>
              <a:t>Norberto Bobbio:</a:t>
            </a:r>
          </a:p>
          <a:p>
            <a:r>
              <a:rPr lang="it-IT" dirty="0"/>
              <a:t>«Che le minoranze guidino e le maggioranze siano guidate, manovrate, manipolate (anche nei più perfetti sistemi democratici) è un fatto; e i fatti non sono né conservatori né progressivi»  </a:t>
            </a:r>
          </a:p>
          <a:p>
            <a:endParaRPr lang="it-IT" dirty="0"/>
          </a:p>
        </p:txBody>
      </p:sp>
    </p:spTree>
    <p:extLst>
      <p:ext uri="{BB962C8B-B14F-4D97-AF65-F5344CB8AC3E}">
        <p14:creationId xmlns:p14="http://schemas.microsoft.com/office/powerpoint/2010/main" val="1871935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80BA4A-F889-49B5-AA53-90647732593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24980F0B-796B-4887-B2D5-A9E7F661CCBF}"/>
              </a:ext>
            </a:extLst>
          </p:cNvPr>
          <p:cNvSpPr>
            <a:spLocks noGrp="1"/>
          </p:cNvSpPr>
          <p:nvPr>
            <p:ph idx="1"/>
          </p:nvPr>
        </p:nvSpPr>
        <p:spPr/>
        <p:txBody>
          <a:bodyPr/>
          <a:lstStyle/>
          <a:p>
            <a:r>
              <a:rPr lang="it-IT" sz="3200" dirty="0">
                <a:solidFill>
                  <a:srgbClr val="FF0000"/>
                </a:solidFill>
              </a:rPr>
              <a:t>Principali opere di G. Mosca</a:t>
            </a:r>
          </a:p>
          <a:p>
            <a:endParaRPr lang="it-IT" dirty="0"/>
          </a:p>
          <a:p>
            <a:r>
              <a:rPr lang="it-IT" sz="3600" dirty="0"/>
              <a:t>Storia delle dottrine politiche</a:t>
            </a:r>
          </a:p>
          <a:p>
            <a:r>
              <a:rPr lang="it-IT" sz="3600" dirty="0"/>
              <a:t>Elementi di scienza politica (in:  Scritti politici)</a:t>
            </a:r>
          </a:p>
        </p:txBody>
      </p:sp>
    </p:spTree>
    <p:extLst>
      <p:ext uri="{BB962C8B-B14F-4D97-AF65-F5344CB8AC3E}">
        <p14:creationId xmlns:p14="http://schemas.microsoft.com/office/powerpoint/2010/main" val="3768440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87CB69-7A29-4CFE-A9FB-06350815437A}"/>
              </a:ext>
            </a:extLst>
          </p:cNvPr>
          <p:cNvSpPr>
            <a:spLocks noGrp="1"/>
          </p:cNvSpPr>
          <p:nvPr>
            <p:ph type="title"/>
          </p:nvPr>
        </p:nvSpPr>
        <p:spPr/>
        <p:txBody>
          <a:bodyPr/>
          <a:lstStyle/>
          <a:p>
            <a:r>
              <a:rPr lang="it-IT" dirty="0"/>
              <a:t>Vilfredo Pareto  (1848-1923) </a:t>
            </a:r>
          </a:p>
        </p:txBody>
      </p:sp>
      <p:sp>
        <p:nvSpPr>
          <p:cNvPr id="3" name="Segnaposto contenuto 2">
            <a:extLst>
              <a:ext uri="{FF2B5EF4-FFF2-40B4-BE49-F238E27FC236}">
                <a16:creationId xmlns:a16="http://schemas.microsoft.com/office/drawing/2014/main" id="{1E1712E0-5A2C-479F-A7DA-B74EA6A58660}"/>
              </a:ext>
            </a:extLst>
          </p:cNvPr>
          <p:cNvSpPr>
            <a:spLocks noGrp="1"/>
          </p:cNvSpPr>
          <p:nvPr>
            <p:ph idx="1"/>
          </p:nvPr>
        </p:nvSpPr>
        <p:spPr/>
        <p:txBody>
          <a:bodyPr>
            <a:normAutofit/>
          </a:bodyPr>
          <a:lstStyle/>
          <a:p>
            <a:r>
              <a:rPr lang="it-IT" sz="3200" dirty="0">
                <a:solidFill>
                  <a:srgbClr val="FF0000"/>
                </a:solidFill>
              </a:rPr>
              <a:t>Trattato di sociologia generale (1916) </a:t>
            </a:r>
          </a:p>
          <a:p>
            <a:endParaRPr lang="it-IT" sz="3200" dirty="0">
              <a:solidFill>
                <a:srgbClr val="FF0000"/>
              </a:solidFill>
            </a:endParaRPr>
          </a:p>
          <a:p>
            <a:r>
              <a:rPr lang="it-IT" sz="3200" dirty="0">
                <a:solidFill>
                  <a:srgbClr val="FF0000"/>
                </a:solidFill>
              </a:rPr>
              <a:t>Scopo della sociologia è «togliere o veli dalla realtà»</a:t>
            </a:r>
          </a:p>
          <a:p>
            <a:endParaRPr lang="it-IT" sz="3200" dirty="0">
              <a:solidFill>
                <a:srgbClr val="FF0000"/>
              </a:solidFill>
            </a:endParaRPr>
          </a:p>
        </p:txBody>
      </p:sp>
    </p:spTree>
    <p:extLst>
      <p:ext uri="{BB962C8B-B14F-4D97-AF65-F5344CB8AC3E}">
        <p14:creationId xmlns:p14="http://schemas.microsoft.com/office/powerpoint/2010/main" val="3157415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76CD39-7E43-4BE9-B842-3E0AE880B95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E30FB13-5DC9-4224-87B6-26A5F95278BB}"/>
              </a:ext>
            </a:extLst>
          </p:cNvPr>
          <p:cNvSpPr>
            <a:spLocks noGrp="1"/>
          </p:cNvSpPr>
          <p:nvPr>
            <p:ph idx="1"/>
          </p:nvPr>
        </p:nvSpPr>
        <p:spPr/>
        <p:txBody>
          <a:bodyPr>
            <a:normAutofit/>
          </a:bodyPr>
          <a:lstStyle/>
          <a:p>
            <a:r>
              <a:rPr lang="it-IT" sz="2800" dirty="0"/>
              <a:t>Distingue fra:  </a:t>
            </a:r>
          </a:p>
          <a:p>
            <a:endParaRPr lang="it-IT" sz="2800" dirty="0"/>
          </a:p>
          <a:p>
            <a:r>
              <a:rPr lang="it-IT" sz="2800" dirty="0"/>
              <a:t>azioni logiche e non logiche (l’azione sociale non è quasi mai razionale)</a:t>
            </a:r>
          </a:p>
          <a:p>
            <a:r>
              <a:rPr lang="it-IT" sz="2800" dirty="0"/>
              <a:t>e: </a:t>
            </a:r>
          </a:p>
          <a:p>
            <a:r>
              <a:rPr lang="it-IT" sz="2800" dirty="0"/>
              <a:t>Residui (istinti) e derivazioni (ideologie) </a:t>
            </a:r>
          </a:p>
        </p:txBody>
      </p:sp>
    </p:spTree>
    <p:extLst>
      <p:ext uri="{BB962C8B-B14F-4D97-AF65-F5344CB8AC3E}">
        <p14:creationId xmlns:p14="http://schemas.microsoft.com/office/powerpoint/2010/main" val="1447126715"/>
      </p:ext>
    </p:extLst>
  </p:cSld>
  <p:clrMapOvr>
    <a:masterClrMapping/>
  </p:clrMapOvr>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TotalTime>
  <Words>903</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Times New Roman</vt:lpstr>
      <vt:lpstr>Trebuchet MS</vt:lpstr>
      <vt:lpstr>Wingdings 3</vt:lpstr>
      <vt:lpstr>Sfaccettatura</vt:lpstr>
      <vt:lpstr>Gli eredi di Machiavelli: La scuola elitistica italiana </vt:lpstr>
      <vt:lpstr>Niccolò Machiavelli: il primo «scienziato della politica»  </vt:lpstr>
      <vt:lpstr>Gli eredi di Machiavelli </vt:lpstr>
      <vt:lpstr>Chi comanda è la minoranza</vt:lpstr>
      <vt:lpstr>Gaetano Mosca (1858-1941)</vt:lpstr>
      <vt:lpstr>La teoria della «classe politica» come il risultato più originale del pensiero di G. Mosca</vt:lpstr>
      <vt:lpstr>Presentazione standard di PowerPoint</vt:lpstr>
      <vt:lpstr>Vilfredo Pareto  (1848-1923) </vt:lpstr>
      <vt:lpstr>Presentazione standard di PowerPoint</vt:lpstr>
      <vt:lpstr>La circolazione delle elites</vt:lpstr>
      <vt:lpstr>Roberto Michels  (1876-1936)</vt:lpstr>
      <vt:lpstr>La legge ferrea dell’oligarchia </vt:lpstr>
      <vt:lpstr>«Maestri del sospetto» e «Difensori della libertà»</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eredi di Machiavelli: La scuola elitistica italiana</dc:title>
  <dc:creator>Allodi</dc:creator>
  <cp:lastModifiedBy>Allodi</cp:lastModifiedBy>
  <cp:revision>8</cp:revision>
  <dcterms:created xsi:type="dcterms:W3CDTF">2019-12-12T08:39:01Z</dcterms:created>
  <dcterms:modified xsi:type="dcterms:W3CDTF">2019-12-12T09:58:20Z</dcterms:modified>
</cp:coreProperties>
</file>