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EDEC3-E22D-462B-945A-183C542330ED}" type="datetimeFigureOut">
              <a:rPr lang="it-IT" smtClean="0"/>
              <a:pPr/>
              <a:t>22/04/2022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09D88-11BE-42F2-8D23-EACB816353C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163C-598E-46E7-92E8-B1CB918A3E43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4274-0C4B-4041-8FB1-A3B0D57C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FE89-30C4-4733-A6CA-1F039B4ADA4F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4274-0C4B-4041-8FB1-A3B0D57C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901E-F953-4E56-995F-FFE04F8CFB94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4274-0C4B-4041-8FB1-A3B0D57C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B87A-D19D-4EA4-9453-18BEB14F918A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4274-0C4B-4041-8FB1-A3B0D57C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E6A1-4ACF-4E16-92AF-E96B5D4411E0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4274-0C4B-4041-8FB1-A3B0D57C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BD31-650D-4839-93DC-8BBCD664B149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4274-0C4B-4041-8FB1-A3B0D57C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6FA8-9D04-41EF-A4C2-74102CEB7536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4274-0C4B-4041-8FB1-A3B0D57C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27BC5-8510-43FD-B8C0-F1983E8CA297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4274-0C4B-4041-8FB1-A3B0D57C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BAD4-4E0E-42D7-BF3F-8D9EC0353307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4274-0C4B-4041-8FB1-A3B0D57C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59F3-7AEF-49B4-A280-169FCB4DF7CC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4274-0C4B-4041-8FB1-A3B0D57C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FF0A-5D2D-4F97-A055-CE31BBB35F83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4274-0C4B-4041-8FB1-A3B0D57C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6325D-505D-489A-8E3F-887611A84E5C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F4274-0C4B-4041-8FB1-A3B0D57C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Battesimo e Confermazione, </a:t>
            </a:r>
            <a:br>
              <a:rPr lang="it-IT" dirty="0" smtClean="0"/>
            </a:br>
            <a:r>
              <a:rPr lang="it-IT" dirty="0" smtClean="0"/>
              <a:t>Ordine e Matrimonio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CCC 1535:</a:t>
            </a:r>
          </a:p>
          <a:p>
            <a:pPr marL="0" indent="0" algn="just">
              <a:buNone/>
            </a:pPr>
            <a:r>
              <a:rPr lang="it-IT" dirty="0" smtClean="0"/>
              <a:t>«Coloro </a:t>
            </a:r>
            <a:r>
              <a:rPr lang="it-IT" dirty="0"/>
              <a:t>che sono già stati </a:t>
            </a:r>
            <a:r>
              <a:rPr lang="it-IT" i="1" dirty="0"/>
              <a:t>consacrati</a:t>
            </a:r>
            <a:r>
              <a:rPr lang="it-IT" dirty="0"/>
              <a:t> mediante il Battesimo e la Confermazione per il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sacerdozio comune</a:t>
            </a:r>
            <a:r>
              <a:rPr lang="it-IT" dirty="0"/>
              <a:t> di tutti i fedeli, possono ricevere </a:t>
            </a:r>
            <a:r>
              <a:rPr lang="it-IT" i="1" dirty="0"/>
              <a:t>consacrazioni</a:t>
            </a:r>
            <a:r>
              <a:rPr lang="it-IT" dirty="0"/>
              <a:t> particolari. (…) Da parte loro, “i coniugi cristiani sono corroborati 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come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</a:rPr>
              <a:t> consacrati</a:t>
            </a:r>
            <a:r>
              <a:rPr lang="it-IT" dirty="0"/>
              <a:t> da uno speciale sacramento per i doveri e la dignità del loro stato” (GS 48</a:t>
            </a:r>
            <a:r>
              <a:rPr lang="it-IT" dirty="0" smtClean="0"/>
              <a:t>)».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it-IT" dirty="0" smtClean="0"/>
              <a:t>Battesimo e Confermazione, Ordine e Matrimonio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776864" cy="41044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GS 48: 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«Come </a:t>
            </a:r>
            <a:r>
              <a:rPr lang="it-IT" dirty="0">
                <a:solidFill>
                  <a:schemeClr val="tx1"/>
                </a:solidFill>
              </a:rPr>
              <a:t>un tempo Dio venne incontro al suo popolo con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un patto di amore e di fedeltà</a:t>
            </a:r>
            <a:r>
              <a:rPr lang="it-IT" dirty="0">
                <a:solidFill>
                  <a:schemeClr val="tx1"/>
                </a:solidFill>
              </a:rPr>
              <a:t>, così ora il Salvatore degli uomini e Sposo della Chiesa viene incontro ai coniugi cristiani attraverso il sacramento del Matrimonio.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Egli rimane con loro </a:t>
            </a:r>
            <a:r>
              <a:rPr lang="it-IT" dirty="0">
                <a:solidFill>
                  <a:schemeClr val="tx1"/>
                </a:solidFill>
              </a:rPr>
              <a:t>perché, come Egli stesso ha amato la Chiesa e si è dato per lei, così anche i coniugi possano amarsi l’un l’altro fedelmente, per sempre, con mutua dedizione</a:t>
            </a:r>
            <a:r>
              <a:rPr lang="it-IT" dirty="0" smtClean="0">
                <a:solidFill>
                  <a:schemeClr val="tx1"/>
                </a:solidFill>
              </a:rPr>
              <a:t>».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Battesimo e Confermazione, </a:t>
            </a:r>
            <a:br>
              <a:rPr lang="it-IT" dirty="0" smtClean="0"/>
            </a:br>
            <a:r>
              <a:rPr lang="it-IT" dirty="0" smtClean="0"/>
              <a:t>Ordine e Matrimonio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CCC 1534:</a:t>
            </a:r>
          </a:p>
          <a:p>
            <a:pPr marL="0" indent="0" algn="just">
              <a:buNone/>
            </a:pPr>
            <a:r>
              <a:rPr lang="it-IT" dirty="0" smtClean="0"/>
              <a:t>«L’Ordine </a:t>
            </a:r>
            <a:r>
              <a:rPr lang="it-IT" dirty="0"/>
              <a:t>e il Matrimonio sono ordinati alla salvezza altrui. Se contribuiscono anche alla salvezza personale, questo avviene attraverso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il servizio degli altri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Battesimo e Confermazione, </a:t>
            </a:r>
            <a:br>
              <a:rPr lang="it-IT" dirty="0" smtClean="0"/>
            </a:br>
            <a:r>
              <a:rPr lang="it-IT" dirty="0" smtClean="0"/>
              <a:t>Ordine e Matrimonio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S. Giovanni Paolo II, Lettera ai sacerdoti, 8 aprile 1979, n.9: </a:t>
            </a:r>
          </a:p>
          <a:p>
            <a:pPr marL="0" indent="0" algn="just">
              <a:buNone/>
            </a:pPr>
            <a:r>
              <a:rPr lang="it-IT" dirty="0" smtClean="0"/>
              <a:t>«</a:t>
            </a:r>
            <a:r>
              <a:rPr lang="it-IT" dirty="0"/>
              <a:t>I</a:t>
            </a:r>
            <a:r>
              <a:rPr lang="it-IT" dirty="0" smtClean="0"/>
              <a:t> </a:t>
            </a:r>
            <a:r>
              <a:rPr lang="it-IT" dirty="0"/>
              <a:t>nostri fratelli e sorelle legati dal Matrimonio hanno il diritto di aspettarsi da noi, Sacerdoti e Pastori, il buon esempio e la testimonianza della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fedeltà alla vocazione fino alla morte</a:t>
            </a:r>
            <a:r>
              <a:rPr lang="it-IT" dirty="0"/>
              <a:t>, fedeltà alla vocazione che noi scegliamo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mediante il sacramento dell'Ordine</a:t>
            </a:r>
            <a:r>
              <a:rPr lang="it-IT" dirty="0"/>
              <a:t>, come essi la scelgono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mediante il sacramento del Matrimonio</a:t>
            </a:r>
            <a:r>
              <a:rPr lang="it-IT" dirty="0"/>
              <a:t>. Anche in questo ambito e in questo senso dobbiamo intendere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il nostro sacerdozio ministeriale </a:t>
            </a:r>
            <a:r>
              <a:rPr lang="it-IT" dirty="0"/>
              <a:t>come “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subordinazione</a:t>
            </a:r>
            <a:r>
              <a:rPr lang="it-IT" dirty="0"/>
              <a:t>”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al sacerdozio comune di tutti i fedeli</a:t>
            </a:r>
            <a:r>
              <a:rPr lang="it-IT" dirty="0"/>
              <a:t>, dei laici, specialmente di coloro che vivono nel matrimonio e formano una famiglia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Battesimo e Confermazione, </a:t>
            </a:r>
            <a:br>
              <a:rPr lang="it-IT" dirty="0" smtClean="0"/>
            </a:br>
            <a:r>
              <a:rPr lang="it-IT" dirty="0" smtClean="0"/>
              <a:t>Ordine e Matrimonio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Luigi e Maria BELTRAME QUATTROCCHI, </a:t>
            </a:r>
            <a:r>
              <a:rPr lang="it-IT" i="1" dirty="0"/>
              <a:t>Dialogando con i figli. Lettere d’amore II</a:t>
            </a:r>
            <a:r>
              <a:rPr lang="it-IT" dirty="0"/>
              <a:t>, Città Nuova, Roma 2007, p. </a:t>
            </a:r>
            <a:r>
              <a:rPr lang="it-IT" dirty="0" smtClean="0"/>
              <a:t>30:</a:t>
            </a:r>
          </a:p>
          <a:p>
            <a:pPr marL="0" indent="0" algn="just">
              <a:buNone/>
            </a:pPr>
            <a:r>
              <a:rPr lang="it-IT" dirty="0" smtClean="0"/>
              <a:t> «Ieri</a:t>
            </a:r>
            <a:r>
              <a:rPr lang="it-IT" dirty="0"/>
              <a:t>, nel vedere anche te con l’abito talare vicino a tuo fratello, nell’offrire anche te, ed in modo più completo, al Signore,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mi sentii, figlio mio, il tuo sacerdote</a:t>
            </a:r>
            <a:r>
              <a:rPr lang="it-IT" dirty="0"/>
              <a:t>. Avevo già pensato, il 6 novembre, di aver fatto un po’ come la Vergine Santa, allorché presentò al tempio il suo </a:t>
            </a:r>
            <a:r>
              <a:rPr lang="it-IT" dirty="0" smtClean="0"/>
              <a:t>Unigenito … </a:t>
            </a:r>
            <a:r>
              <a:rPr lang="it-IT" dirty="0"/>
              <a:t>Io v’ho presentato in due, e più,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vi ho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offerti </a:t>
            </a:r>
            <a:r>
              <a:rPr lang="it-IT" dirty="0"/>
              <a:t>con le mie mani al Divino Sacrificatore e Signore, come un’unica ostia bianca,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come la più pura parte di me – madre vostra, più secondo lo spirito che secondo la carne. </a:t>
            </a:r>
            <a:r>
              <a:rPr lang="it-IT" dirty="0"/>
              <a:t>Perciò mi sentii nel diritto di chiamarmi anche il vostro sacerdote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467</Words>
  <Application>Microsoft Office PowerPoint</Application>
  <PresentationFormat>Presentazione su schermo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Battesimo e Confermazione,  Ordine e Matrimonio</vt:lpstr>
      <vt:lpstr>Battesimo e Confermazione, Ordine e Matrimonio</vt:lpstr>
      <vt:lpstr>Battesimo e Confermazione,  Ordine e Matrimonio</vt:lpstr>
      <vt:lpstr>Battesimo e Confermazione,  Ordine e Matrimonio</vt:lpstr>
      <vt:lpstr>Battesimo e Confermazione,  Ordine e Matrimonio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Battesimo, Confermazione, Matrimonio</dc:title>
  <dc:creator>Carla</dc:creator>
  <cp:lastModifiedBy>Carla</cp:lastModifiedBy>
  <cp:revision>7</cp:revision>
  <dcterms:created xsi:type="dcterms:W3CDTF">2022-04-19T13:06:44Z</dcterms:created>
  <dcterms:modified xsi:type="dcterms:W3CDTF">2022-04-22T14:40:46Z</dcterms:modified>
</cp:coreProperties>
</file>