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1" r:id="rId2"/>
    <p:sldId id="298" r:id="rId3"/>
    <p:sldId id="276" r:id="rId4"/>
    <p:sldId id="299" r:id="rId5"/>
    <p:sldId id="279" r:id="rId6"/>
    <p:sldId id="280" r:id="rId7"/>
    <p:sldId id="282" r:id="rId8"/>
    <p:sldId id="313" r:id="rId9"/>
    <p:sldId id="281" r:id="rId10"/>
    <p:sldId id="293" r:id="rId11"/>
    <p:sldId id="300" r:id="rId12"/>
    <p:sldId id="285" r:id="rId13"/>
    <p:sldId id="286" r:id="rId14"/>
    <p:sldId id="287" r:id="rId15"/>
    <p:sldId id="295" r:id="rId16"/>
    <p:sldId id="283" r:id="rId17"/>
    <p:sldId id="306" r:id="rId18"/>
    <p:sldId id="294" r:id="rId19"/>
    <p:sldId id="289" r:id="rId20"/>
    <p:sldId id="290" r:id="rId21"/>
    <p:sldId id="291" r:id="rId22"/>
    <p:sldId id="304" r:id="rId23"/>
    <p:sldId id="312" r:id="rId24"/>
    <p:sldId id="311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B9"/>
    <a:srgbClr val="CFFEBE"/>
    <a:srgbClr val="9C20A6"/>
    <a:srgbClr val="99FF99"/>
    <a:srgbClr val="CCECFF"/>
    <a:srgbClr val="99CC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3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B1A285-8C4F-4FE7-9E89-1BFAE568DA00}" type="doc">
      <dgm:prSet loTypeId="urn:microsoft.com/office/officeart/2005/8/layout/lProcess1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it-IT"/>
        </a:p>
      </dgm:t>
    </dgm:pt>
    <dgm:pt modelId="{E6BDBF9C-5300-41E1-8584-E2CBEE77E171}">
      <dgm:prSet phldrT="[Testo]"/>
      <dgm:spPr/>
      <dgm:t>
        <a:bodyPr/>
        <a:lstStyle/>
        <a:p>
          <a:r>
            <a:rPr lang="it-IT" dirty="0"/>
            <a:t>Stadio teologico</a:t>
          </a:r>
        </a:p>
      </dgm:t>
    </dgm:pt>
    <dgm:pt modelId="{3ECBACD5-0889-41F4-96CB-9C330FEB2AB3}" type="parTrans" cxnId="{06A91C2F-994E-400E-903B-B21E057305AA}">
      <dgm:prSet/>
      <dgm:spPr/>
      <dgm:t>
        <a:bodyPr/>
        <a:lstStyle/>
        <a:p>
          <a:endParaRPr lang="it-IT"/>
        </a:p>
      </dgm:t>
    </dgm:pt>
    <dgm:pt modelId="{83B48EEE-4DDD-48BC-A744-C44A0F534EC4}" type="sibTrans" cxnId="{06A91C2F-994E-400E-903B-B21E057305AA}">
      <dgm:prSet/>
      <dgm:spPr/>
      <dgm:t>
        <a:bodyPr/>
        <a:lstStyle/>
        <a:p>
          <a:endParaRPr lang="it-IT"/>
        </a:p>
      </dgm:t>
    </dgm:pt>
    <dgm:pt modelId="{11A5A0DB-1B14-447D-A882-56FD6AA3268F}">
      <dgm:prSet phldrT="[Testo]" custT="1"/>
      <dgm:spPr/>
      <dgm:t>
        <a:bodyPr/>
        <a:lstStyle/>
        <a:p>
          <a:r>
            <a:rPr lang="it-IT" sz="4000" dirty="0"/>
            <a:t>ORDINE</a:t>
          </a:r>
        </a:p>
      </dgm:t>
    </dgm:pt>
    <dgm:pt modelId="{A4349B18-DBA1-4E85-8824-9BACB055BAD8}" type="parTrans" cxnId="{599C7387-4E64-48EA-A9F8-E5A6AB23959E}">
      <dgm:prSet/>
      <dgm:spPr/>
      <dgm:t>
        <a:bodyPr/>
        <a:lstStyle/>
        <a:p>
          <a:endParaRPr lang="it-IT"/>
        </a:p>
      </dgm:t>
    </dgm:pt>
    <dgm:pt modelId="{251FDFB9-FD3B-4B1D-8D0F-D8BB95D3395C}" type="sibTrans" cxnId="{599C7387-4E64-48EA-A9F8-E5A6AB23959E}">
      <dgm:prSet/>
      <dgm:spPr/>
      <dgm:t>
        <a:bodyPr/>
        <a:lstStyle/>
        <a:p>
          <a:endParaRPr lang="it-IT"/>
        </a:p>
      </dgm:t>
    </dgm:pt>
    <dgm:pt modelId="{41D5F393-8E97-4C4E-81AE-B4B6AE974329}">
      <dgm:prSet phldrT="[Testo]" custT="1"/>
      <dgm:spPr/>
      <dgm:t>
        <a:bodyPr/>
        <a:lstStyle/>
        <a:p>
          <a:r>
            <a:rPr lang="it-IT" sz="1600" dirty="0"/>
            <a:t>L’ordine è diventato spinta e tendenza alla conservazione</a:t>
          </a:r>
        </a:p>
      </dgm:t>
    </dgm:pt>
    <dgm:pt modelId="{8F867795-5F19-4D18-A25D-6B13F449EF45}" type="parTrans" cxnId="{ECA2621D-152F-4C60-9249-80FE230D5ACD}">
      <dgm:prSet/>
      <dgm:spPr/>
      <dgm:t>
        <a:bodyPr/>
        <a:lstStyle/>
        <a:p>
          <a:endParaRPr lang="it-IT"/>
        </a:p>
      </dgm:t>
    </dgm:pt>
    <dgm:pt modelId="{F72B02A7-5B00-47AD-914C-EFD9D4323E3A}" type="sibTrans" cxnId="{ECA2621D-152F-4C60-9249-80FE230D5ACD}">
      <dgm:prSet/>
      <dgm:spPr/>
      <dgm:t>
        <a:bodyPr/>
        <a:lstStyle/>
        <a:p>
          <a:endParaRPr lang="it-IT"/>
        </a:p>
      </dgm:t>
    </dgm:pt>
    <dgm:pt modelId="{6AF506A5-9198-4BFC-AB24-9B1C787958A3}">
      <dgm:prSet phldrT="[Testo]"/>
      <dgm:spPr/>
      <dgm:t>
        <a:bodyPr/>
        <a:lstStyle/>
        <a:p>
          <a:r>
            <a:rPr lang="it-IT" dirty="0"/>
            <a:t>Stadio metafisico</a:t>
          </a:r>
        </a:p>
      </dgm:t>
    </dgm:pt>
    <dgm:pt modelId="{7DD66A06-8CC7-4559-A0D0-C225F33FA685}" type="parTrans" cxnId="{4CC29F53-BA28-4564-89AE-D270D4924482}">
      <dgm:prSet/>
      <dgm:spPr/>
      <dgm:t>
        <a:bodyPr/>
        <a:lstStyle/>
        <a:p>
          <a:endParaRPr lang="it-IT"/>
        </a:p>
      </dgm:t>
    </dgm:pt>
    <dgm:pt modelId="{A5965EF0-B7DE-4AE2-AD4D-5F6045E6A617}" type="sibTrans" cxnId="{4CC29F53-BA28-4564-89AE-D270D4924482}">
      <dgm:prSet/>
      <dgm:spPr/>
      <dgm:t>
        <a:bodyPr/>
        <a:lstStyle/>
        <a:p>
          <a:endParaRPr lang="it-IT"/>
        </a:p>
      </dgm:t>
    </dgm:pt>
    <dgm:pt modelId="{35B9BE22-8CB8-46A7-B4BA-6E9F72AD913B}">
      <dgm:prSet phldrT="[Testo]" custT="1"/>
      <dgm:spPr/>
      <dgm:t>
        <a:bodyPr/>
        <a:lstStyle/>
        <a:p>
          <a:r>
            <a:rPr lang="it-IT" sz="4000" dirty="0"/>
            <a:t>PROGRESSO</a:t>
          </a:r>
        </a:p>
      </dgm:t>
    </dgm:pt>
    <dgm:pt modelId="{1E875C63-7639-43BF-9118-593BCAE51B71}" type="parTrans" cxnId="{FF82213C-F1B6-4EA8-8B18-3754A026AB93}">
      <dgm:prSet/>
      <dgm:spPr/>
      <dgm:t>
        <a:bodyPr/>
        <a:lstStyle/>
        <a:p>
          <a:endParaRPr lang="it-IT"/>
        </a:p>
      </dgm:t>
    </dgm:pt>
    <dgm:pt modelId="{3FCA6F24-BD42-4FC1-AAC6-44AA4580FB5D}" type="sibTrans" cxnId="{FF82213C-F1B6-4EA8-8B18-3754A026AB93}">
      <dgm:prSet/>
      <dgm:spPr/>
      <dgm:t>
        <a:bodyPr/>
        <a:lstStyle/>
        <a:p>
          <a:endParaRPr lang="it-IT"/>
        </a:p>
      </dgm:t>
    </dgm:pt>
    <dgm:pt modelId="{067AC830-3D92-4EF8-B48F-E89F4F286FE1}">
      <dgm:prSet phldrT="[Testo]" custT="1"/>
      <dgm:spPr/>
      <dgm:t>
        <a:bodyPr/>
        <a:lstStyle/>
        <a:p>
          <a:r>
            <a:rPr lang="it-IT" sz="1600" dirty="0"/>
            <a:t>L’aspirazione al progresso alimenta l’anarchia (tipico della nostra società).</a:t>
          </a:r>
        </a:p>
      </dgm:t>
    </dgm:pt>
    <dgm:pt modelId="{138F3723-8ACD-4811-95AC-F3FFB278311A}" type="parTrans" cxnId="{3954BFF0-7FE0-45AA-911B-824FB6BEF5C8}">
      <dgm:prSet/>
      <dgm:spPr/>
      <dgm:t>
        <a:bodyPr/>
        <a:lstStyle/>
        <a:p>
          <a:endParaRPr lang="it-IT"/>
        </a:p>
      </dgm:t>
    </dgm:pt>
    <dgm:pt modelId="{D1E01C7C-51A6-4258-B0B8-F1F670DE2314}" type="sibTrans" cxnId="{3954BFF0-7FE0-45AA-911B-824FB6BEF5C8}">
      <dgm:prSet/>
      <dgm:spPr/>
      <dgm:t>
        <a:bodyPr/>
        <a:lstStyle/>
        <a:p>
          <a:endParaRPr lang="it-IT"/>
        </a:p>
      </dgm:t>
    </dgm:pt>
    <dgm:pt modelId="{8D89EA29-1869-4DB2-8AEE-B36F86291256}" type="pres">
      <dgm:prSet presAssocID="{3EB1A285-8C4F-4FE7-9E89-1BFAE568DA00}" presName="Name0" presStyleCnt="0">
        <dgm:presLayoutVars>
          <dgm:dir/>
          <dgm:animLvl val="lvl"/>
          <dgm:resizeHandles val="exact"/>
        </dgm:presLayoutVars>
      </dgm:prSet>
      <dgm:spPr/>
    </dgm:pt>
    <dgm:pt modelId="{5EEBE510-6BBA-4E8C-92BB-EB58DDAF7868}" type="pres">
      <dgm:prSet presAssocID="{E6BDBF9C-5300-41E1-8584-E2CBEE77E171}" presName="vertFlow" presStyleCnt="0"/>
      <dgm:spPr/>
    </dgm:pt>
    <dgm:pt modelId="{F7EBB639-AABF-407B-9452-BB9A67F094D5}" type="pres">
      <dgm:prSet presAssocID="{E6BDBF9C-5300-41E1-8584-E2CBEE77E171}" presName="header" presStyleLbl="node1" presStyleIdx="0" presStyleCnt="2"/>
      <dgm:spPr/>
    </dgm:pt>
    <dgm:pt modelId="{EE42BA89-0C0A-4530-B5EC-ADC66BF90575}" type="pres">
      <dgm:prSet presAssocID="{A4349B18-DBA1-4E85-8824-9BACB055BAD8}" presName="parTrans" presStyleLbl="sibTrans2D1" presStyleIdx="0" presStyleCnt="4"/>
      <dgm:spPr/>
    </dgm:pt>
    <dgm:pt modelId="{223B6AEA-4118-4A4D-B93C-78C4276EE643}" type="pres">
      <dgm:prSet presAssocID="{11A5A0DB-1B14-447D-A882-56FD6AA3268F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8360BE8F-6E13-44DD-B1CC-E12EDB2AE119}" type="pres">
      <dgm:prSet presAssocID="{251FDFB9-FD3B-4B1D-8D0F-D8BB95D3395C}" presName="sibTrans" presStyleLbl="sibTrans2D1" presStyleIdx="1" presStyleCnt="4"/>
      <dgm:spPr/>
    </dgm:pt>
    <dgm:pt modelId="{0AE9A763-3E8D-452C-9CE6-7B13EB3625B9}" type="pres">
      <dgm:prSet presAssocID="{41D5F393-8E97-4C4E-81AE-B4B6AE974329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EADF33C3-020E-4B0A-BF9C-C2F401313354}" type="pres">
      <dgm:prSet presAssocID="{E6BDBF9C-5300-41E1-8584-E2CBEE77E171}" presName="hSp" presStyleCnt="0"/>
      <dgm:spPr/>
    </dgm:pt>
    <dgm:pt modelId="{46467773-45C9-43F1-A4EF-1010727E55DB}" type="pres">
      <dgm:prSet presAssocID="{6AF506A5-9198-4BFC-AB24-9B1C787958A3}" presName="vertFlow" presStyleCnt="0"/>
      <dgm:spPr/>
    </dgm:pt>
    <dgm:pt modelId="{BA50F3B0-2BD0-4288-9123-B553E6FA1A7B}" type="pres">
      <dgm:prSet presAssocID="{6AF506A5-9198-4BFC-AB24-9B1C787958A3}" presName="header" presStyleLbl="node1" presStyleIdx="1" presStyleCnt="2"/>
      <dgm:spPr/>
    </dgm:pt>
    <dgm:pt modelId="{91EA9154-5606-4A5F-94FB-DF425D326A98}" type="pres">
      <dgm:prSet presAssocID="{1E875C63-7639-43BF-9118-593BCAE51B71}" presName="parTrans" presStyleLbl="sibTrans2D1" presStyleIdx="2" presStyleCnt="4"/>
      <dgm:spPr/>
    </dgm:pt>
    <dgm:pt modelId="{28076CBB-A34D-48DA-A282-0F9DCF60E9A4}" type="pres">
      <dgm:prSet presAssocID="{35B9BE22-8CB8-46A7-B4BA-6E9F72AD913B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34450F3E-847F-499A-9175-5632DAF141EF}" type="pres">
      <dgm:prSet presAssocID="{3FCA6F24-BD42-4FC1-AAC6-44AA4580FB5D}" presName="sibTrans" presStyleLbl="sibTrans2D1" presStyleIdx="3" presStyleCnt="4"/>
      <dgm:spPr/>
    </dgm:pt>
    <dgm:pt modelId="{201B29A8-0633-47B1-9650-735986785EC8}" type="pres">
      <dgm:prSet presAssocID="{067AC830-3D92-4EF8-B48F-E89F4F286FE1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ECA2621D-152F-4C60-9249-80FE230D5ACD}" srcId="{E6BDBF9C-5300-41E1-8584-E2CBEE77E171}" destId="{41D5F393-8E97-4C4E-81AE-B4B6AE974329}" srcOrd="1" destOrd="0" parTransId="{8F867795-5F19-4D18-A25D-6B13F449EF45}" sibTransId="{F72B02A7-5B00-47AD-914C-EFD9D4323E3A}"/>
    <dgm:cxn modelId="{06A91C2F-994E-400E-903B-B21E057305AA}" srcId="{3EB1A285-8C4F-4FE7-9E89-1BFAE568DA00}" destId="{E6BDBF9C-5300-41E1-8584-E2CBEE77E171}" srcOrd="0" destOrd="0" parTransId="{3ECBACD5-0889-41F4-96CB-9C330FEB2AB3}" sibTransId="{83B48EEE-4DDD-48BC-A744-C44A0F534EC4}"/>
    <dgm:cxn modelId="{E0758F39-9253-4F5F-9EF3-13FF416ABC12}" type="presOf" srcId="{3FCA6F24-BD42-4FC1-AAC6-44AA4580FB5D}" destId="{34450F3E-847F-499A-9175-5632DAF141EF}" srcOrd="0" destOrd="0" presId="urn:microsoft.com/office/officeart/2005/8/layout/lProcess1"/>
    <dgm:cxn modelId="{FF82213C-F1B6-4EA8-8B18-3754A026AB93}" srcId="{6AF506A5-9198-4BFC-AB24-9B1C787958A3}" destId="{35B9BE22-8CB8-46A7-B4BA-6E9F72AD913B}" srcOrd="0" destOrd="0" parTransId="{1E875C63-7639-43BF-9118-593BCAE51B71}" sibTransId="{3FCA6F24-BD42-4FC1-AAC6-44AA4580FB5D}"/>
    <dgm:cxn modelId="{FBB35F66-315B-45A9-B489-2C55108500B1}" type="presOf" srcId="{A4349B18-DBA1-4E85-8824-9BACB055BAD8}" destId="{EE42BA89-0C0A-4530-B5EC-ADC66BF90575}" srcOrd="0" destOrd="0" presId="urn:microsoft.com/office/officeart/2005/8/layout/lProcess1"/>
    <dgm:cxn modelId="{45171E72-482A-4BC5-8A83-251FC41B562C}" type="presOf" srcId="{35B9BE22-8CB8-46A7-B4BA-6E9F72AD913B}" destId="{28076CBB-A34D-48DA-A282-0F9DCF60E9A4}" srcOrd="0" destOrd="0" presId="urn:microsoft.com/office/officeart/2005/8/layout/lProcess1"/>
    <dgm:cxn modelId="{4CC29F53-BA28-4564-89AE-D270D4924482}" srcId="{3EB1A285-8C4F-4FE7-9E89-1BFAE568DA00}" destId="{6AF506A5-9198-4BFC-AB24-9B1C787958A3}" srcOrd="1" destOrd="0" parTransId="{7DD66A06-8CC7-4559-A0D0-C225F33FA685}" sibTransId="{A5965EF0-B7DE-4AE2-AD4D-5F6045E6A617}"/>
    <dgm:cxn modelId="{599C7387-4E64-48EA-A9F8-E5A6AB23959E}" srcId="{E6BDBF9C-5300-41E1-8584-E2CBEE77E171}" destId="{11A5A0DB-1B14-447D-A882-56FD6AA3268F}" srcOrd="0" destOrd="0" parTransId="{A4349B18-DBA1-4E85-8824-9BACB055BAD8}" sibTransId="{251FDFB9-FD3B-4B1D-8D0F-D8BB95D3395C}"/>
    <dgm:cxn modelId="{39036F95-6BCB-4A2B-AF12-E5910EFE0606}" type="presOf" srcId="{6AF506A5-9198-4BFC-AB24-9B1C787958A3}" destId="{BA50F3B0-2BD0-4288-9123-B553E6FA1A7B}" srcOrd="0" destOrd="0" presId="urn:microsoft.com/office/officeart/2005/8/layout/lProcess1"/>
    <dgm:cxn modelId="{2D80F4AB-9C30-4013-BCAB-D859918E8406}" type="presOf" srcId="{E6BDBF9C-5300-41E1-8584-E2CBEE77E171}" destId="{F7EBB639-AABF-407B-9452-BB9A67F094D5}" srcOrd="0" destOrd="0" presId="urn:microsoft.com/office/officeart/2005/8/layout/lProcess1"/>
    <dgm:cxn modelId="{C2CF07B7-7992-4271-BA8C-4157291D9AA4}" type="presOf" srcId="{1E875C63-7639-43BF-9118-593BCAE51B71}" destId="{91EA9154-5606-4A5F-94FB-DF425D326A98}" srcOrd="0" destOrd="0" presId="urn:microsoft.com/office/officeart/2005/8/layout/lProcess1"/>
    <dgm:cxn modelId="{FBEE12B8-15AF-4FB9-BE3C-19134CE791D1}" type="presOf" srcId="{11A5A0DB-1B14-447D-A882-56FD6AA3268F}" destId="{223B6AEA-4118-4A4D-B93C-78C4276EE643}" srcOrd="0" destOrd="0" presId="urn:microsoft.com/office/officeart/2005/8/layout/lProcess1"/>
    <dgm:cxn modelId="{FDC2C0E6-F0BA-442A-93CB-8C78EFA1DCFA}" type="presOf" srcId="{067AC830-3D92-4EF8-B48F-E89F4F286FE1}" destId="{201B29A8-0633-47B1-9650-735986785EC8}" srcOrd="0" destOrd="0" presId="urn:microsoft.com/office/officeart/2005/8/layout/lProcess1"/>
    <dgm:cxn modelId="{B6E332EB-D096-4CDF-B167-032529B0A7CA}" type="presOf" srcId="{3EB1A285-8C4F-4FE7-9E89-1BFAE568DA00}" destId="{8D89EA29-1869-4DB2-8AEE-B36F86291256}" srcOrd="0" destOrd="0" presId="urn:microsoft.com/office/officeart/2005/8/layout/lProcess1"/>
    <dgm:cxn modelId="{12E811EC-7903-49DF-B838-E7DA6A535416}" type="presOf" srcId="{41D5F393-8E97-4C4E-81AE-B4B6AE974329}" destId="{0AE9A763-3E8D-452C-9CE6-7B13EB3625B9}" srcOrd="0" destOrd="0" presId="urn:microsoft.com/office/officeart/2005/8/layout/lProcess1"/>
    <dgm:cxn modelId="{BBFC46EC-191C-4E61-A313-7E651F3378ED}" type="presOf" srcId="{251FDFB9-FD3B-4B1D-8D0F-D8BB95D3395C}" destId="{8360BE8F-6E13-44DD-B1CC-E12EDB2AE119}" srcOrd="0" destOrd="0" presId="urn:microsoft.com/office/officeart/2005/8/layout/lProcess1"/>
    <dgm:cxn modelId="{3954BFF0-7FE0-45AA-911B-824FB6BEF5C8}" srcId="{6AF506A5-9198-4BFC-AB24-9B1C787958A3}" destId="{067AC830-3D92-4EF8-B48F-E89F4F286FE1}" srcOrd="1" destOrd="0" parTransId="{138F3723-8ACD-4811-95AC-F3FFB278311A}" sibTransId="{D1E01C7C-51A6-4258-B0B8-F1F670DE2314}"/>
    <dgm:cxn modelId="{28FE5C00-8DB8-425D-A799-D09DCE2921E0}" type="presParOf" srcId="{8D89EA29-1869-4DB2-8AEE-B36F86291256}" destId="{5EEBE510-6BBA-4E8C-92BB-EB58DDAF7868}" srcOrd="0" destOrd="0" presId="urn:microsoft.com/office/officeart/2005/8/layout/lProcess1"/>
    <dgm:cxn modelId="{A4DB6AD0-A424-4851-B46B-A56CF79C6879}" type="presParOf" srcId="{5EEBE510-6BBA-4E8C-92BB-EB58DDAF7868}" destId="{F7EBB639-AABF-407B-9452-BB9A67F094D5}" srcOrd="0" destOrd="0" presId="urn:microsoft.com/office/officeart/2005/8/layout/lProcess1"/>
    <dgm:cxn modelId="{7D4DA49F-0613-4FF9-A76C-4B52FDB61524}" type="presParOf" srcId="{5EEBE510-6BBA-4E8C-92BB-EB58DDAF7868}" destId="{EE42BA89-0C0A-4530-B5EC-ADC66BF90575}" srcOrd="1" destOrd="0" presId="urn:microsoft.com/office/officeart/2005/8/layout/lProcess1"/>
    <dgm:cxn modelId="{7A579733-11AF-4FD2-9AA8-0CA20AD8F3BA}" type="presParOf" srcId="{5EEBE510-6BBA-4E8C-92BB-EB58DDAF7868}" destId="{223B6AEA-4118-4A4D-B93C-78C4276EE643}" srcOrd="2" destOrd="0" presId="urn:microsoft.com/office/officeart/2005/8/layout/lProcess1"/>
    <dgm:cxn modelId="{73D1E721-3B6F-4695-8558-2E21BC246597}" type="presParOf" srcId="{5EEBE510-6BBA-4E8C-92BB-EB58DDAF7868}" destId="{8360BE8F-6E13-44DD-B1CC-E12EDB2AE119}" srcOrd="3" destOrd="0" presId="urn:microsoft.com/office/officeart/2005/8/layout/lProcess1"/>
    <dgm:cxn modelId="{6F625586-C8E2-439D-B059-EFEB2AC88A67}" type="presParOf" srcId="{5EEBE510-6BBA-4E8C-92BB-EB58DDAF7868}" destId="{0AE9A763-3E8D-452C-9CE6-7B13EB3625B9}" srcOrd="4" destOrd="0" presId="urn:microsoft.com/office/officeart/2005/8/layout/lProcess1"/>
    <dgm:cxn modelId="{8D85DE16-79BE-4893-88F1-063712591432}" type="presParOf" srcId="{8D89EA29-1869-4DB2-8AEE-B36F86291256}" destId="{EADF33C3-020E-4B0A-BF9C-C2F401313354}" srcOrd="1" destOrd="0" presId="urn:microsoft.com/office/officeart/2005/8/layout/lProcess1"/>
    <dgm:cxn modelId="{2DD8A2AC-5EF5-497F-8679-FF84D65E97E0}" type="presParOf" srcId="{8D89EA29-1869-4DB2-8AEE-B36F86291256}" destId="{46467773-45C9-43F1-A4EF-1010727E55DB}" srcOrd="2" destOrd="0" presId="urn:microsoft.com/office/officeart/2005/8/layout/lProcess1"/>
    <dgm:cxn modelId="{D818DDE8-FC20-4C0F-A576-5C708529A969}" type="presParOf" srcId="{46467773-45C9-43F1-A4EF-1010727E55DB}" destId="{BA50F3B0-2BD0-4288-9123-B553E6FA1A7B}" srcOrd="0" destOrd="0" presId="urn:microsoft.com/office/officeart/2005/8/layout/lProcess1"/>
    <dgm:cxn modelId="{D8BA74C0-0394-4BA7-B00C-FA3C8A1C2EEE}" type="presParOf" srcId="{46467773-45C9-43F1-A4EF-1010727E55DB}" destId="{91EA9154-5606-4A5F-94FB-DF425D326A98}" srcOrd="1" destOrd="0" presId="urn:microsoft.com/office/officeart/2005/8/layout/lProcess1"/>
    <dgm:cxn modelId="{69E44F9B-F72A-4E05-8A33-068E556C8D3E}" type="presParOf" srcId="{46467773-45C9-43F1-A4EF-1010727E55DB}" destId="{28076CBB-A34D-48DA-A282-0F9DCF60E9A4}" srcOrd="2" destOrd="0" presId="urn:microsoft.com/office/officeart/2005/8/layout/lProcess1"/>
    <dgm:cxn modelId="{B82B7F0E-9FD1-44BF-8BA8-9E5DECE38764}" type="presParOf" srcId="{46467773-45C9-43F1-A4EF-1010727E55DB}" destId="{34450F3E-847F-499A-9175-5632DAF141EF}" srcOrd="3" destOrd="0" presId="urn:microsoft.com/office/officeart/2005/8/layout/lProcess1"/>
    <dgm:cxn modelId="{77980B85-8A4D-40C8-9427-74026B01C411}" type="presParOf" srcId="{46467773-45C9-43F1-A4EF-1010727E55DB}" destId="{201B29A8-0633-47B1-9650-735986785EC8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EBB639-AABF-407B-9452-BB9A67F094D5}">
      <dsp:nvSpPr>
        <dsp:cNvPr id="0" name=""/>
        <dsp:cNvSpPr/>
      </dsp:nvSpPr>
      <dsp:spPr>
        <a:xfrm>
          <a:off x="2174" y="339647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Stadio teologico</a:t>
          </a:r>
        </a:p>
      </dsp:txBody>
      <dsp:txXfrm>
        <a:off x="2174" y="339647"/>
        <a:ext cx="2846566" cy="711641"/>
      </dsp:txXfrm>
    </dsp:sp>
    <dsp:sp modelId="{EE42BA89-0C0A-4530-B5EC-ADC66BF90575}">
      <dsp:nvSpPr>
        <dsp:cNvPr id="0" name=""/>
        <dsp:cNvSpPr/>
      </dsp:nvSpPr>
      <dsp:spPr>
        <a:xfrm rot="5400000">
          <a:off x="1363188" y="1113557"/>
          <a:ext cx="124537" cy="1245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3B6AEA-4118-4A4D-B93C-78C4276EE643}">
      <dsp:nvSpPr>
        <dsp:cNvPr id="0" name=""/>
        <dsp:cNvSpPr/>
      </dsp:nvSpPr>
      <dsp:spPr>
        <a:xfrm>
          <a:off x="2174" y="1300363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ORDINE</a:t>
          </a:r>
        </a:p>
      </dsp:txBody>
      <dsp:txXfrm>
        <a:off x="2174" y="1300363"/>
        <a:ext cx="2846566" cy="711641"/>
      </dsp:txXfrm>
    </dsp:sp>
    <dsp:sp modelId="{8360BE8F-6E13-44DD-B1CC-E12EDB2AE119}">
      <dsp:nvSpPr>
        <dsp:cNvPr id="0" name=""/>
        <dsp:cNvSpPr/>
      </dsp:nvSpPr>
      <dsp:spPr>
        <a:xfrm rot="5400000">
          <a:off x="1363188" y="2074273"/>
          <a:ext cx="124537" cy="1245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E9A763-3E8D-452C-9CE6-7B13EB3625B9}">
      <dsp:nvSpPr>
        <dsp:cNvPr id="0" name=""/>
        <dsp:cNvSpPr/>
      </dsp:nvSpPr>
      <dsp:spPr>
        <a:xfrm>
          <a:off x="2174" y="2261079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L’ordine è diventato spinta e tendenza alla conservazione</a:t>
          </a:r>
        </a:p>
      </dsp:txBody>
      <dsp:txXfrm>
        <a:off x="2174" y="2261079"/>
        <a:ext cx="2846566" cy="711641"/>
      </dsp:txXfrm>
    </dsp:sp>
    <dsp:sp modelId="{BA50F3B0-2BD0-4288-9123-B553E6FA1A7B}">
      <dsp:nvSpPr>
        <dsp:cNvPr id="0" name=""/>
        <dsp:cNvSpPr/>
      </dsp:nvSpPr>
      <dsp:spPr>
        <a:xfrm>
          <a:off x="3247259" y="339647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 dirty="0"/>
            <a:t>Stadio metafisico</a:t>
          </a:r>
        </a:p>
      </dsp:txBody>
      <dsp:txXfrm>
        <a:off x="3247259" y="339647"/>
        <a:ext cx="2846566" cy="711641"/>
      </dsp:txXfrm>
    </dsp:sp>
    <dsp:sp modelId="{91EA9154-5606-4A5F-94FB-DF425D326A98}">
      <dsp:nvSpPr>
        <dsp:cNvPr id="0" name=""/>
        <dsp:cNvSpPr/>
      </dsp:nvSpPr>
      <dsp:spPr>
        <a:xfrm rot="5400000">
          <a:off x="4608274" y="1113557"/>
          <a:ext cx="124537" cy="1245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76CBB-A34D-48DA-A282-0F9DCF60E9A4}">
      <dsp:nvSpPr>
        <dsp:cNvPr id="0" name=""/>
        <dsp:cNvSpPr/>
      </dsp:nvSpPr>
      <dsp:spPr>
        <a:xfrm>
          <a:off x="3247259" y="1300363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000" kern="1200" dirty="0"/>
            <a:t>PROGRESSO</a:t>
          </a:r>
        </a:p>
      </dsp:txBody>
      <dsp:txXfrm>
        <a:off x="3247259" y="1300363"/>
        <a:ext cx="2846566" cy="711641"/>
      </dsp:txXfrm>
    </dsp:sp>
    <dsp:sp modelId="{34450F3E-847F-499A-9175-5632DAF141EF}">
      <dsp:nvSpPr>
        <dsp:cNvPr id="0" name=""/>
        <dsp:cNvSpPr/>
      </dsp:nvSpPr>
      <dsp:spPr>
        <a:xfrm rot="5400000">
          <a:off x="4608274" y="2074273"/>
          <a:ext cx="124537" cy="124537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1B29A8-0633-47B1-9650-735986785EC8}">
      <dsp:nvSpPr>
        <dsp:cNvPr id="0" name=""/>
        <dsp:cNvSpPr/>
      </dsp:nvSpPr>
      <dsp:spPr>
        <a:xfrm>
          <a:off x="3247259" y="2261079"/>
          <a:ext cx="2846566" cy="711641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L’aspirazione al progresso alimenta l’anarchia (tipico della nostra società).</a:t>
          </a:r>
        </a:p>
      </dsp:txBody>
      <dsp:txXfrm>
        <a:off x="3247259" y="2261079"/>
        <a:ext cx="2846566" cy="711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BA529-A671-4DC5-A083-36379336C212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EE04D-37DB-48D3-8E1A-8F6CB7A5668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14/02/2019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ctr"/>
            <a:endParaRPr lang="it-IT" dirty="0"/>
          </a:p>
          <a:p>
            <a:pPr algn="ctr">
              <a:buNone/>
            </a:pPr>
            <a:r>
              <a:rPr lang="it-IT" sz="5400" b="1" dirty="0"/>
              <a:t>AUGUSTE COMTE</a:t>
            </a:r>
          </a:p>
          <a:p>
            <a:pPr algn="ctr">
              <a:buNone/>
            </a:pPr>
            <a:endParaRPr lang="it-IT" sz="5400" b="1" dirty="0"/>
          </a:p>
        </p:txBody>
      </p:sp>
      <p:pic>
        <p:nvPicPr>
          <p:cNvPr id="4" name="Immagine 3" descr="2424081747_dacb7d79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97000" y="2348880"/>
            <a:ext cx="6350000" cy="34613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R1601111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67893" y="273050"/>
            <a:ext cx="3926064" cy="5853113"/>
          </a:xfrm>
        </p:spPr>
      </p:pic>
      <p:sp>
        <p:nvSpPr>
          <p:cNvPr id="5" name="Segnaposto testo 4"/>
          <p:cNvSpPr>
            <a:spLocks noGrp="1"/>
          </p:cNvSpPr>
          <p:nvPr>
            <p:ph type="body" sz="half" idx="2"/>
          </p:nvPr>
        </p:nvSpPr>
        <p:spPr>
          <a:xfrm>
            <a:off x="457200" y="404664"/>
            <a:ext cx="3008313" cy="5721499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sz="2400" dirty="0"/>
              <a:t>In </a:t>
            </a:r>
            <a:r>
              <a:rPr lang="it-IT" sz="2400" i="1" dirty="0"/>
              <a:t>Corso di Filosofia positiva </a:t>
            </a:r>
            <a:r>
              <a:rPr lang="it-IT" sz="2400" dirty="0"/>
              <a:t>egli elabora la legge dei tre stadi: egli individua una stretta corrispondenza tra le </a:t>
            </a:r>
            <a:r>
              <a:rPr lang="it-IT" sz="2400" b="1" dirty="0"/>
              <a:t>fasi evolutive della vita del singolo </a:t>
            </a:r>
            <a:r>
              <a:rPr lang="it-IT" sz="2400" dirty="0"/>
              <a:t>individuo, </a:t>
            </a:r>
            <a:r>
              <a:rPr lang="it-IT" sz="2400" b="1" dirty="0"/>
              <a:t>della società e dell’umanità</a:t>
            </a:r>
            <a:r>
              <a:rPr lang="it-IT" sz="2400" dirty="0"/>
              <a:t>. </a:t>
            </a:r>
          </a:p>
          <a:p>
            <a:r>
              <a:rPr lang="it-IT" sz="2400" dirty="0"/>
              <a:t>Si tratta di un processo evolutivo a tappe in cui l’umanità migliora di volta in volta il suo controllo e la sua conoscenza razionale sulla natura.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 tre stadi</a:t>
            </a:r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</p:nvPr>
        </p:nvGraphicFramePr>
        <p:xfrm>
          <a:off x="457200" y="717853"/>
          <a:ext cx="8075240" cy="603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97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9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0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STADIO </a:t>
                      </a:r>
                    </a:p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TEOLGICO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STADIO </a:t>
                      </a:r>
                    </a:p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METAFISICO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STADIO </a:t>
                      </a:r>
                    </a:p>
                    <a:p>
                      <a:pPr algn="ctr"/>
                      <a:r>
                        <a:rPr lang="it-IT" b="1" dirty="0">
                          <a:solidFill>
                            <a:srgbClr val="FF0000"/>
                          </a:solidFill>
                        </a:rPr>
                        <a:t>POSITIVO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86">
                <a:tc>
                  <a:txBody>
                    <a:bodyPr/>
                    <a:lstStyle/>
                    <a:p>
                      <a:pPr algn="ctr"/>
                      <a:endParaRPr lang="it-IT" b="1" dirty="0"/>
                    </a:p>
                    <a:p>
                      <a:pPr algn="ctr"/>
                      <a:r>
                        <a:rPr lang="it-IT" b="1" dirty="0"/>
                        <a:t>Stadi</a:t>
                      </a:r>
                      <a:r>
                        <a:rPr lang="it-IT" b="1" baseline="0" dirty="0"/>
                        <a:t> evolutivi della vita del singolo individuo</a:t>
                      </a:r>
                      <a:endParaRPr lang="it-IT" b="1" dirty="0"/>
                    </a:p>
                  </a:txBody>
                  <a:tcPr>
                    <a:solidFill>
                      <a:srgbClr val="CFFEB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INFANZIA. È l’età</a:t>
                      </a:r>
                      <a:r>
                        <a:rPr lang="it-IT" baseline="0" dirty="0"/>
                        <a:t> ingenua della vita, gli uomini cercano di spiegare un certo fenomeno ricorrendo a cause divine o a un Dio.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ADOLESCENZA. L’uomo si pone le stesse domande ma formula una risposta</a:t>
                      </a:r>
                      <a:r>
                        <a:rPr lang="it-IT" baseline="0" dirty="0"/>
                        <a:t> diversa: non ricorre più a cause che trascendono la dimensione naturale, fa riferimento a cause immanenti.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ETÀ ADULTA. L’uomo smette</a:t>
                      </a:r>
                      <a:r>
                        <a:rPr lang="it-IT" baseline="0" dirty="0"/>
                        <a:t> di “sognare”. La ragione non divaga più ma diviene l’unico mezzo per conoscere la realtà. 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9211">
                <a:tc>
                  <a:txBody>
                    <a:bodyPr/>
                    <a:lstStyle/>
                    <a:p>
                      <a:pPr algn="ctr"/>
                      <a:endParaRPr lang="it-IT" b="1" dirty="0"/>
                    </a:p>
                    <a:p>
                      <a:pPr algn="ctr"/>
                      <a:r>
                        <a:rPr lang="it-IT" b="1" dirty="0"/>
                        <a:t>Stadi evolutivi dell’umanità</a:t>
                      </a:r>
                    </a:p>
                  </a:txBody>
                  <a:tcPr>
                    <a:solidFill>
                      <a:srgbClr val="FFFFB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L’uomo spiega i fenomeni sociali e naturali solo attraverso forme soprannaturali soprattutto di natura religiosa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Si fa riferimento alle</a:t>
                      </a:r>
                      <a:r>
                        <a:rPr lang="it-IT" baseline="0" dirty="0"/>
                        <a:t> forze astratte della natura. 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Positivismo: si abbandona la ricerca delle cause prime</a:t>
                      </a:r>
                      <a:r>
                        <a:rPr lang="it-IT" baseline="0" dirty="0"/>
                        <a:t> dei fenomeni (metafisica) e si utilizza osservazione e metodo sperimentale per scoprire le leggi costanti.</a:t>
                      </a:r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STADIO TEOLOGICO</a:t>
            </a:r>
            <a:br>
              <a:rPr lang="it-IT" dirty="0"/>
            </a:br>
            <a:r>
              <a:rPr lang="it-IT" sz="2700" dirty="0"/>
              <a:t>(infanzia dell’umanità)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Prodotto dall’istinto e dal sentimento, è basato sulla religione e sulla conoscenza della realtà che essa fornisce.</a:t>
            </a:r>
          </a:p>
          <a:p>
            <a:r>
              <a:rPr lang="it-IT" dirty="0"/>
              <a:t>La spiegazione dei fenomeni è data da nozioni magiche e religiose.</a:t>
            </a:r>
          </a:p>
          <a:p>
            <a:r>
              <a:rPr lang="it-IT" dirty="0"/>
              <a:t>Si possono distinguere tre fasi: </a:t>
            </a:r>
            <a:r>
              <a:rPr lang="it-IT" i="1" dirty="0"/>
              <a:t>animismo, politeismo e monoteismo</a:t>
            </a:r>
            <a:r>
              <a:rPr lang="it-IT" dirty="0"/>
              <a:t>. </a:t>
            </a:r>
          </a:p>
          <a:p>
            <a:r>
              <a:rPr lang="it-IT" dirty="0"/>
              <a:t>Vi è ordine senza progresso.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STADIO METAFISICO</a:t>
            </a:r>
            <a:br>
              <a:rPr lang="it-IT" dirty="0"/>
            </a:br>
            <a:r>
              <a:rPr lang="it-IT" sz="2400" dirty="0"/>
              <a:t>(adolescenza o giovinezza del pensiero)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2453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it-IT" sz="2400" dirty="0"/>
              <a:t>È caratterizzato da un sapere critico nei confronti della teologia: la metafisica si basa sulla critica e non sull’osservazione. </a:t>
            </a:r>
          </a:p>
          <a:p>
            <a:r>
              <a:rPr lang="it-IT" sz="2400" dirty="0"/>
              <a:t>È uno stadio di transizione tra quello teologico e quello positivo, non costruisce un vero e proprio ordine sociale. </a:t>
            </a:r>
          </a:p>
          <a:p>
            <a:r>
              <a:rPr lang="it-IT" sz="2400" dirty="0"/>
              <a:t>La spiegazione dei fenomeni fa ricorso a cause immanenti e non più trascendenti la natura, quindi filosofiche e metafisiche. </a:t>
            </a:r>
          </a:p>
          <a:p>
            <a:r>
              <a:rPr lang="it-IT" sz="2400" dirty="0"/>
              <a:t>Non ha divisioni interne tuttavia: in un primo tempo dà spiegazioni logiche alla natura che però ritiene sempre un prodotto di Dio; in un secondo momento sostituisce a Dio il concetto stesso di natura. </a:t>
            </a:r>
          </a:p>
          <a:p>
            <a:r>
              <a:rPr lang="it-IT" sz="2400" dirty="0"/>
              <a:t>Vi è progresso senza ordine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STADIO POSITIVO</a:t>
            </a:r>
            <a:br>
              <a:rPr lang="it-IT" dirty="0"/>
            </a:br>
            <a:r>
              <a:rPr lang="it-IT" sz="2400" dirty="0"/>
              <a:t>(“lo stato virile della nostra intelligenza”)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it-IT" dirty="0"/>
              <a:t>È lo stadio verso cui, secondo </a:t>
            </a:r>
            <a:r>
              <a:rPr lang="it-IT" dirty="0" err="1"/>
              <a:t>Comte</a:t>
            </a:r>
            <a:r>
              <a:rPr lang="it-IT" dirty="0"/>
              <a:t>, sta avanzando la società sul tempo.</a:t>
            </a:r>
          </a:p>
          <a:p>
            <a:r>
              <a:rPr lang="it-IT" dirty="0"/>
              <a:t>È il punto di arrivo dello sviluppo dell’umanità per quanto riguarda il controllo razionale sul mondo.</a:t>
            </a:r>
          </a:p>
          <a:p>
            <a:r>
              <a:rPr lang="it-IT" dirty="0"/>
              <a:t>È  lo stadio scientifico e positivo: Il vero sapere passa dall’</a:t>
            </a:r>
            <a:r>
              <a:rPr lang="it-IT" i="1" dirty="0"/>
              <a:t>osservazione</a:t>
            </a:r>
            <a:r>
              <a:rPr lang="it-IT" dirty="0"/>
              <a:t> e dalla </a:t>
            </a:r>
            <a:r>
              <a:rPr lang="it-IT" i="1" dirty="0"/>
              <a:t>generalizzazione</a:t>
            </a:r>
            <a:r>
              <a:rPr lang="it-IT" dirty="0"/>
              <a:t>. </a:t>
            </a:r>
          </a:p>
          <a:p>
            <a:r>
              <a:rPr lang="it-IT" dirty="0"/>
              <a:t>Il sapere sintetico (cioè capace di dare una spiegazione totale dei fenomeni osservabili) fornito dalla scienza è la base di un controllo razionale della natura e della società. </a:t>
            </a:r>
          </a:p>
          <a:p>
            <a:r>
              <a:rPr lang="it-IT" dirty="0"/>
              <a:t>Vi è un ordine che sostiene il progresso dell’umanità.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i="1" dirty="0"/>
          </a:p>
          <a:p>
            <a:pPr algn="ctr">
              <a:buNone/>
            </a:pPr>
            <a:r>
              <a:rPr lang="it-IT" i="1" dirty="0"/>
              <a:t>Raggiungere lo stadio positivo per </a:t>
            </a:r>
            <a:r>
              <a:rPr lang="it-IT" i="1" dirty="0" err="1"/>
              <a:t>Comte</a:t>
            </a:r>
            <a:r>
              <a:rPr lang="it-IT" i="1" dirty="0"/>
              <a:t> significa scavallare i criteri non-scientifici nella considerazione dei fenomeni, non ricorrere più a entità divine (stadio teologico) o ad astrazioni personificate (stadio metafisico).</a:t>
            </a:r>
          </a:p>
          <a:p>
            <a:pPr algn="ctr">
              <a:buNone/>
            </a:pPr>
            <a:endParaRPr lang="it-IT" i="1" dirty="0"/>
          </a:p>
          <a:p>
            <a:pPr algn="ctr">
              <a:buNone/>
            </a:pPr>
            <a:r>
              <a:rPr lang="it-IT" i="1" dirty="0">
                <a:solidFill>
                  <a:srgbClr val="FF0000"/>
                </a:solidFill>
              </a:rPr>
              <a:t>Nello stadio positivo l’intelletto si limita ai fatti e alle loro relazioni</a:t>
            </a:r>
            <a:r>
              <a:rPr lang="it-IT" b="1" i="1" dirty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La classificazione delle scienze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it-IT" dirty="0"/>
              <a:t>Tutte le scienze esistenti sono passate per i tre stadi delineati, ma non tutte sono arrivate con la stessa rapidità: in virtù di ciò esse sono classificate da </a:t>
            </a:r>
            <a:r>
              <a:rPr lang="it-IT" dirty="0" err="1"/>
              <a:t>Comte</a:t>
            </a:r>
            <a:r>
              <a:rPr lang="it-IT" dirty="0"/>
              <a:t> secondo un ordine che è da un parte di </a:t>
            </a:r>
            <a:r>
              <a:rPr lang="it-IT" b="1" dirty="0"/>
              <a:t>complessità crescente </a:t>
            </a:r>
            <a:r>
              <a:rPr lang="it-IT" dirty="0"/>
              <a:t>e dall’altra di </a:t>
            </a:r>
            <a:r>
              <a:rPr lang="it-IT" b="1" dirty="0"/>
              <a:t>generalità decrescente</a:t>
            </a:r>
            <a:r>
              <a:rPr lang="it-IT" dirty="0"/>
              <a:t>.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mmagine 3" descr="ASTRONOMI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077072"/>
            <a:ext cx="4392488" cy="256190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solidFill>
            <a:schemeClr val="bg1"/>
          </a:solidFill>
        </p:spPr>
        <p:txBody>
          <a:bodyPr/>
          <a:lstStyle/>
          <a:p>
            <a:r>
              <a:rPr lang="it-IT" dirty="0"/>
              <a:t>L’ordine completo è: 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MATEMATICA (stadio positivo:antichità)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ASTRONOMIA (XVI sec.)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FISICA (XVII sec.)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CHIMICA (XVIII sec.)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BIOLOGIA (XVIII-XIX sec.)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it-IT" dirty="0"/>
              <a:t>SOCIOLOGIA</a:t>
            </a:r>
          </a:p>
          <a:p>
            <a:pPr marL="514350" indent="-514350">
              <a:buNone/>
            </a:pPr>
            <a:r>
              <a:rPr lang="it-IT" dirty="0" err="1"/>
              <a:t>Comte</a:t>
            </a:r>
            <a:r>
              <a:rPr lang="it-IT" dirty="0"/>
              <a:t> stesso fonda la sociologia come studio </a:t>
            </a:r>
            <a:r>
              <a:rPr lang="it-IT" dirty="0" err="1"/>
              <a:t>positivo-scientifico</a:t>
            </a:r>
            <a:r>
              <a:rPr lang="it-IT" dirty="0"/>
              <a:t> dell’uomo e della società umana. </a:t>
            </a:r>
          </a:p>
        </p:txBody>
      </p:sp>
      <p:sp>
        <p:nvSpPr>
          <p:cNvPr id="4" name="Figura a mano libera 3"/>
          <p:cNvSpPr/>
          <p:nvPr/>
        </p:nvSpPr>
        <p:spPr>
          <a:xfrm>
            <a:off x="683568" y="1124744"/>
            <a:ext cx="424113" cy="3257296"/>
          </a:xfrm>
          <a:custGeom>
            <a:avLst/>
            <a:gdLst>
              <a:gd name="connsiteX0" fmla="*/ 131086 w 424113"/>
              <a:gd name="connsiteY0" fmla="*/ 0 h 3257296"/>
              <a:gd name="connsiteX1" fmla="*/ 145600 w 424113"/>
              <a:gd name="connsiteY1" fmla="*/ 261257 h 3257296"/>
              <a:gd name="connsiteX2" fmla="*/ 145600 w 424113"/>
              <a:gd name="connsiteY2" fmla="*/ 827314 h 3257296"/>
              <a:gd name="connsiteX3" fmla="*/ 160114 w 424113"/>
              <a:gd name="connsiteY3" fmla="*/ 870857 h 3257296"/>
              <a:gd name="connsiteX4" fmla="*/ 145600 w 424113"/>
              <a:gd name="connsiteY4" fmla="*/ 928914 h 3257296"/>
              <a:gd name="connsiteX5" fmla="*/ 116572 w 424113"/>
              <a:gd name="connsiteY5" fmla="*/ 972457 h 3257296"/>
              <a:gd name="connsiteX6" fmla="*/ 102057 w 424113"/>
              <a:gd name="connsiteY6" fmla="*/ 1016000 h 3257296"/>
              <a:gd name="connsiteX7" fmla="*/ 102057 w 424113"/>
              <a:gd name="connsiteY7" fmla="*/ 1146628 h 3257296"/>
              <a:gd name="connsiteX8" fmla="*/ 145600 w 424113"/>
              <a:gd name="connsiteY8" fmla="*/ 1175657 h 3257296"/>
              <a:gd name="connsiteX9" fmla="*/ 232686 w 424113"/>
              <a:gd name="connsiteY9" fmla="*/ 1161143 h 3257296"/>
              <a:gd name="connsiteX10" fmla="*/ 203657 w 424113"/>
              <a:gd name="connsiteY10" fmla="*/ 1219200 h 3257296"/>
              <a:gd name="connsiteX11" fmla="*/ 145600 w 424113"/>
              <a:gd name="connsiteY11" fmla="*/ 1306286 h 3257296"/>
              <a:gd name="connsiteX12" fmla="*/ 174629 w 424113"/>
              <a:gd name="connsiteY12" fmla="*/ 1524000 h 3257296"/>
              <a:gd name="connsiteX13" fmla="*/ 203657 w 424113"/>
              <a:gd name="connsiteY13" fmla="*/ 1567543 h 3257296"/>
              <a:gd name="connsiteX14" fmla="*/ 160114 w 424113"/>
              <a:gd name="connsiteY14" fmla="*/ 1582057 h 3257296"/>
              <a:gd name="connsiteX15" fmla="*/ 73029 w 424113"/>
              <a:gd name="connsiteY15" fmla="*/ 1553028 h 3257296"/>
              <a:gd name="connsiteX16" fmla="*/ 29486 w 424113"/>
              <a:gd name="connsiteY16" fmla="*/ 1596571 h 3257296"/>
              <a:gd name="connsiteX17" fmla="*/ 457 w 424113"/>
              <a:gd name="connsiteY17" fmla="*/ 1683657 h 3257296"/>
              <a:gd name="connsiteX18" fmla="*/ 14972 w 424113"/>
              <a:gd name="connsiteY18" fmla="*/ 1814286 h 3257296"/>
              <a:gd name="connsiteX19" fmla="*/ 58514 w 424113"/>
              <a:gd name="connsiteY19" fmla="*/ 1843314 h 3257296"/>
              <a:gd name="connsiteX20" fmla="*/ 102057 w 424113"/>
              <a:gd name="connsiteY20" fmla="*/ 1799771 h 3257296"/>
              <a:gd name="connsiteX21" fmla="*/ 203657 w 424113"/>
              <a:gd name="connsiteY21" fmla="*/ 1756228 h 3257296"/>
              <a:gd name="connsiteX22" fmla="*/ 247200 w 424113"/>
              <a:gd name="connsiteY22" fmla="*/ 1770743 h 3257296"/>
              <a:gd name="connsiteX23" fmla="*/ 261714 w 424113"/>
              <a:gd name="connsiteY23" fmla="*/ 1814286 h 3257296"/>
              <a:gd name="connsiteX24" fmla="*/ 290743 w 424113"/>
              <a:gd name="connsiteY24" fmla="*/ 1915886 h 3257296"/>
              <a:gd name="connsiteX25" fmla="*/ 232686 w 424113"/>
              <a:gd name="connsiteY25" fmla="*/ 1973943 h 3257296"/>
              <a:gd name="connsiteX26" fmla="*/ 203657 w 424113"/>
              <a:gd name="connsiteY26" fmla="*/ 2017486 h 3257296"/>
              <a:gd name="connsiteX27" fmla="*/ 116572 w 424113"/>
              <a:gd name="connsiteY27" fmla="*/ 2061028 h 3257296"/>
              <a:gd name="connsiteX28" fmla="*/ 87543 w 424113"/>
              <a:gd name="connsiteY28" fmla="*/ 2104571 h 3257296"/>
              <a:gd name="connsiteX29" fmla="*/ 87543 w 424113"/>
              <a:gd name="connsiteY29" fmla="*/ 2191657 h 3257296"/>
              <a:gd name="connsiteX30" fmla="*/ 131086 w 424113"/>
              <a:gd name="connsiteY30" fmla="*/ 2220686 h 3257296"/>
              <a:gd name="connsiteX31" fmla="*/ 174629 w 424113"/>
              <a:gd name="connsiteY31" fmla="*/ 2235200 h 3257296"/>
              <a:gd name="connsiteX32" fmla="*/ 247200 w 424113"/>
              <a:gd name="connsiteY32" fmla="*/ 2206171 h 3257296"/>
              <a:gd name="connsiteX33" fmla="*/ 305257 w 424113"/>
              <a:gd name="connsiteY33" fmla="*/ 2119086 h 3257296"/>
              <a:gd name="connsiteX34" fmla="*/ 334286 w 424113"/>
              <a:gd name="connsiteY34" fmla="*/ 2075543 h 3257296"/>
              <a:gd name="connsiteX35" fmla="*/ 348800 w 424113"/>
              <a:gd name="connsiteY35" fmla="*/ 2017486 h 3257296"/>
              <a:gd name="connsiteX36" fmla="*/ 305257 w 424113"/>
              <a:gd name="connsiteY36" fmla="*/ 2119086 h 3257296"/>
              <a:gd name="connsiteX37" fmla="*/ 247200 w 424113"/>
              <a:gd name="connsiteY37" fmla="*/ 2409371 h 3257296"/>
              <a:gd name="connsiteX38" fmla="*/ 189143 w 424113"/>
              <a:gd name="connsiteY38" fmla="*/ 2394857 h 3257296"/>
              <a:gd name="connsiteX39" fmla="*/ 102057 w 424113"/>
              <a:gd name="connsiteY39" fmla="*/ 2322286 h 3257296"/>
              <a:gd name="connsiteX40" fmla="*/ 116572 w 424113"/>
              <a:gd name="connsiteY40" fmla="*/ 2278743 h 3257296"/>
              <a:gd name="connsiteX41" fmla="*/ 160114 w 424113"/>
              <a:gd name="connsiteY41" fmla="*/ 2307771 h 3257296"/>
              <a:gd name="connsiteX42" fmla="*/ 218172 w 424113"/>
              <a:gd name="connsiteY42" fmla="*/ 2336800 h 3257296"/>
              <a:gd name="connsiteX43" fmla="*/ 276229 w 424113"/>
              <a:gd name="connsiteY43" fmla="*/ 2394857 h 3257296"/>
              <a:gd name="connsiteX44" fmla="*/ 319772 w 424113"/>
              <a:gd name="connsiteY44" fmla="*/ 2423886 h 3257296"/>
              <a:gd name="connsiteX45" fmla="*/ 363314 w 424113"/>
              <a:gd name="connsiteY45" fmla="*/ 2525486 h 3257296"/>
              <a:gd name="connsiteX46" fmla="*/ 319772 w 424113"/>
              <a:gd name="connsiteY46" fmla="*/ 2569028 h 3257296"/>
              <a:gd name="connsiteX47" fmla="*/ 203657 w 424113"/>
              <a:gd name="connsiteY47" fmla="*/ 2467428 h 3257296"/>
              <a:gd name="connsiteX48" fmla="*/ 145600 w 424113"/>
              <a:gd name="connsiteY48" fmla="*/ 2365828 h 3257296"/>
              <a:gd name="connsiteX49" fmla="*/ 116572 w 424113"/>
              <a:gd name="connsiteY49" fmla="*/ 2322286 h 3257296"/>
              <a:gd name="connsiteX50" fmla="*/ 131086 w 424113"/>
              <a:gd name="connsiteY50" fmla="*/ 2264228 h 3257296"/>
              <a:gd name="connsiteX51" fmla="*/ 174629 w 424113"/>
              <a:gd name="connsiteY51" fmla="*/ 2249714 h 3257296"/>
              <a:gd name="connsiteX52" fmla="*/ 290743 w 424113"/>
              <a:gd name="connsiteY52" fmla="*/ 2264228 h 3257296"/>
              <a:gd name="connsiteX53" fmla="*/ 348800 w 424113"/>
              <a:gd name="connsiteY53" fmla="*/ 2307771 h 3257296"/>
              <a:gd name="connsiteX54" fmla="*/ 363314 w 424113"/>
              <a:gd name="connsiteY54" fmla="*/ 2365828 h 3257296"/>
              <a:gd name="connsiteX55" fmla="*/ 392343 w 424113"/>
              <a:gd name="connsiteY55" fmla="*/ 2438400 h 3257296"/>
              <a:gd name="connsiteX56" fmla="*/ 392343 w 424113"/>
              <a:gd name="connsiteY56" fmla="*/ 2612571 h 3257296"/>
              <a:gd name="connsiteX57" fmla="*/ 334286 w 424113"/>
              <a:gd name="connsiteY57" fmla="*/ 2641600 h 3257296"/>
              <a:gd name="connsiteX58" fmla="*/ 203657 w 424113"/>
              <a:gd name="connsiteY58" fmla="*/ 2670628 h 3257296"/>
              <a:gd name="connsiteX59" fmla="*/ 276229 w 424113"/>
              <a:gd name="connsiteY59" fmla="*/ 2699657 h 3257296"/>
              <a:gd name="connsiteX60" fmla="*/ 290743 w 424113"/>
              <a:gd name="connsiteY60" fmla="*/ 2656114 h 3257296"/>
              <a:gd name="connsiteX61" fmla="*/ 305257 w 424113"/>
              <a:gd name="connsiteY61" fmla="*/ 2699657 h 3257296"/>
              <a:gd name="connsiteX62" fmla="*/ 276229 w 424113"/>
              <a:gd name="connsiteY62" fmla="*/ 2975428 h 3257296"/>
              <a:gd name="connsiteX63" fmla="*/ 261714 w 424113"/>
              <a:gd name="connsiteY63" fmla="*/ 3178628 h 3257296"/>
              <a:gd name="connsiteX64" fmla="*/ 232686 w 424113"/>
              <a:gd name="connsiteY64" fmla="*/ 3135086 h 3257296"/>
              <a:gd name="connsiteX65" fmla="*/ 189143 w 424113"/>
              <a:gd name="connsiteY65" fmla="*/ 3120571 h 3257296"/>
              <a:gd name="connsiteX66" fmla="*/ 247200 w 424113"/>
              <a:gd name="connsiteY66" fmla="*/ 3207657 h 3257296"/>
              <a:gd name="connsiteX67" fmla="*/ 290743 w 424113"/>
              <a:gd name="connsiteY67" fmla="*/ 3178628 h 3257296"/>
              <a:gd name="connsiteX68" fmla="*/ 377829 w 424113"/>
              <a:gd name="connsiteY68" fmla="*/ 3149600 h 3257296"/>
              <a:gd name="connsiteX69" fmla="*/ 406857 w 424113"/>
              <a:gd name="connsiteY69" fmla="*/ 3106057 h 3257296"/>
              <a:gd name="connsiteX70" fmla="*/ 363314 w 424113"/>
              <a:gd name="connsiteY70" fmla="*/ 3135086 h 3257296"/>
              <a:gd name="connsiteX71" fmla="*/ 276229 w 424113"/>
              <a:gd name="connsiteY71" fmla="*/ 3164114 h 3257296"/>
              <a:gd name="connsiteX72" fmla="*/ 232686 w 424113"/>
              <a:gd name="connsiteY72" fmla="*/ 3178628 h 3257296"/>
              <a:gd name="connsiteX73" fmla="*/ 174629 w 424113"/>
              <a:gd name="connsiteY73" fmla="*/ 3106057 h 3257296"/>
              <a:gd name="connsiteX74" fmla="*/ 131086 w 424113"/>
              <a:gd name="connsiteY74" fmla="*/ 3077028 h 3257296"/>
              <a:gd name="connsiteX75" fmla="*/ 174629 w 424113"/>
              <a:gd name="connsiteY75" fmla="*/ 3120571 h 3257296"/>
              <a:gd name="connsiteX76" fmla="*/ 232686 w 424113"/>
              <a:gd name="connsiteY76" fmla="*/ 3207657 h 3257296"/>
              <a:gd name="connsiteX77" fmla="*/ 319772 w 424113"/>
              <a:gd name="connsiteY77" fmla="*/ 3178628 h 3257296"/>
              <a:gd name="connsiteX78" fmla="*/ 363314 w 424113"/>
              <a:gd name="connsiteY78" fmla="*/ 3164114 h 3257296"/>
              <a:gd name="connsiteX79" fmla="*/ 392343 w 424113"/>
              <a:gd name="connsiteY79" fmla="*/ 3120571 h 3257296"/>
              <a:gd name="connsiteX80" fmla="*/ 377829 w 424113"/>
              <a:gd name="connsiteY80" fmla="*/ 3164114 h 3257296"/>
              <a:gd name="connsiteX81" fmla="*/ 160114 w 424113"/>
              <a:gd name="connsiteY81" fmla="*/ 3149600 h 3257296"/>
              <a:gd name="connsiteX82" fmla="*/ 145600 w 424113"/>
              <a:gd name="connsiteY82" fmla="*/ 3106057 h 3257296"/>
              <a:gd name="connsiteX83" fmla="*/ 160114 w 424113"/>
              <a:gd name="connsiteY83" fmla="*/ 3164114 h 3257296"/>
              <a:gd name="connsiteX84" fmla="*/ 189143 w 424113"/>
              <a:gd name="connsiteY84" fmla="*/ 3207657 h 3257296"/>
              <a:gd name="connsiteX85" fmla="*/ 203657 w 424113"/>
              <a:gd name="connsiteY85" fmla="*/ 3251200 h 3257296"/>
              <a:gd name="connsiteX86" fmla="*/ 334286 w 424113"/>
              <a:gd name="connsiteY86" fmla="*/ 3193143 h 3257296"/>
              <a:gd name="connsiteX87" fmla="*/ 247200 w 424113"/>
              <a:gd name="connsiteY87" fmla="*/ 3222171 h 3257296"/>
              <a:gd name="connsiteX88" fmla="*/ 218172 w 424113"/>
              <a:gd name="connsiteY88" fmla="*/ 3222171 h 325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424113" h="3257296">
                <a:moveTo>
                  <a:pt x="131086" y="0"/>
                </a:moveTo>
                <a:cubicBezTo>
                  <a:pt x="135924" y="87086"/>
                  <a:pt x="145600" y="174037"/>
                  <a:pt x="145600" y="261257"/>
                </a:cubicBezTo>
                <a:cubicBezTo>
                  <a:pt x="145600" y="739897"/>
                  <a:pt x="100484" y="263354"/>
                  <a:pt x="145600" y="827314"/>
                </a:cubicBezTo>
                <a:cubicBezTo>
                  <a:pt x="146820" y="842565"/>
                  <a:pt x="155276" y="856343"/>
                  <a:pt x="160114" y="870857"/>
                </a:cubicBezTo>
                <a:cubicBezTo>
                  <a:pt x="155276" y="890209"/>
                  <a:pt x="153458" y="910579"/>
                  <a:pt x="145600" y="928914"/>
                </a:cubicBezTo>
                <a:cubicBezTo>
                  <a:pt x="138729" y="944948"/>
                  <a:pt x="124373" y="956855"/>
                  <a:pt x="116572" y="972457"/>
                </a:cubicBezTo>
                <a:cubicBezTo>
                  <a:pt x="109730" y="986141"/>
                  <a:pt x="106895" y="1001486"/>
                  <a:pt x="102057" y="1016000"/>
                </a:cubicBezTo>
                <a:cubicBezTo>
                  <a:pt x="96088" y="1051816"/>
                  <a:pt x="72487" y="1109666"/>
                  <a:pt x="102057" y="1146628"/>
                </a:cubicBezTo>
                <a:cubicBezTo>
                  <a:pt x="112954" y="1160250"/>
                  <a:pt x="131086" y="1165981"/>
                  <a:pt x="145600" y="1175657"/>
                </a:cubicBezTo>
                <a:cubicBezTo>
                  <a:pt x="174629" y="1170819"/>
                  <a:pt x="209143" y="1143485"/>
                  <a:pt x="232686" y="1161143"/>
                </a:cubicBezTo>
                <a:cubicBezTo>
                  <a:pt x="249995" y="1174125"/>
                  <a:pt x="214789" y="1200647"/>
                  <a:pt x="203657" y="1219200"/>
                </a:cubicBezTo>
                <a:cubicBezTo>
                  <a:pt x="185707" y="1249116"/>
                  <a:pt x="145600" y="1306286"/>
                  <a:pt x="145600" y="1306286"/>
                </a:cubicBezTo>
                <a:cubicBezTo>
                  <a:pt x="148844" y="1345215"/>
                  <a:pt x="144984" y="1464709"/>
                  <a:pt x="174629" y="1524000"/>
                </a:cubicBezTo>
                <a:cubicBezTo>
                  <a:pt x="182430" y="1539602"/>
                  <a:pt x="193981" y="1553029"/>
                  <a:pt x="203657" y="1567543"/>
                </a:cubicBezTo>
                <a:cubicBezTo>
                  <a:pt x="189143" y="1572381"/>
                  <a:pt x="175320" y="1583747"/>
                  <a:pt x="160114" y="1582057"/>
                </a:cubicBezTo>
                <a:cubicBezTo>
                  <a:pt x="129703" y="1578678"/>
                  <a:pt x="73029" y="1553028"/>
                  <a:pt x="73029" y="1553028"/>
                </a:cubicBezTo>
                <a:cubicBezTo>
                  <a:pt x="58515" y="1567542"/>
                  <a:pt x="39455" y="1578628"/>
                  <a:pt x="29486" y="1596571"/>
                </a:cubicBezTo>
                <a:cubicBezTo>
                  <a:pt x="14626" y="1623319"/>
                  <a:pt x="457" y="1683657"/>
                  <a:pt x="457" y="1683657"/>
                </a:cubicBezTo>
                <a:cubicBezTo>
                  <a:pt x="5295" y="1727200"/>
                  <a:pt x="0" y="1773113"/>
                  <a:pt x="14972" y="1814286"/>
                </a:cubicBezTo>
                <a:cubicBezTo>
                  <a:pt x="20933" y="1830679"/>
                  <a:pt x="41308" y="1846182"/>
                  <a:pt x="58514" y="1843314"/>
                </a:cubicBezTo>
                <a:cubicBezTo>
                  <a:pt x="78761" y="1839939"/>
                  <a:pt x="85354" y="1811702"/>
                  <a:pt x="102057" y="1799771"/>
                </a:cubicBezTo>
                <a:cubicBezTo>
                  <a:pt x="133441" y="1777354"/>
                  <a:pt x="168125" y="1768072"/>
                  <a:pt x="203657" y="1756228"/>
                </a:cubicBezTo>
                <a:cubicBezTo>
                  <a:pt x="218171" y="1761066"/>
                  <a:pt x="236382" y="1759925"/>
                  <a:pt x="247200" y="1770743"/>
                </a:cubicBezTo>
                <a:cubicBezTo>
                  <a:pt x="258018" y="1781561"/>
                  <a:pt x="257511" y="1799575"/>
                  <a:pt x="261714" y="1814286"/>
                </a:cubicBezTo>
                <a:cubicBezTo>
                  <a:pt x="298164" y="1941861"/>
                  <a:pt x="255943" y="1811485"/>
                  <a:pt x="290743" y="1915886"/>
                </a:cubicBezTo>
                <a:cubicBezTo>
                  <a:pt x="259076" y="2010886"/>
                  <a:pt x="303058" y="1917645"/>
                  <a:pt x="232686" y="1973943"/>
                </a:cubicBezTo>
                <a:cubicBezTo>
                  <a:pt x="219064" y="1984840"/>
                  <a:pt x="215992" y="2005151"/>
                  <a:pt x="203657" y="2017486"/>
                </a:cubicBezTo>
                <a:cubicBezTo>
                  <a:pt x="175521" y="2045621"/>
                  <a:pt x="151985" y="2049224"/>
                  <a:pt x="116572" y="2061028"/>
                </a:cubicBezTo>
                <a:cubicBezTo>
                  <a:pt x="106896" y="2075542"/>
                  <a:pt x="95344" y="2088969"/>
                  <a:pt x="87543" y="2104571"/>
                </a:cubicBezTo>
                <a:cubicBezTo>
                  <a:pt x="72657" y="2134343"/>
                  <a:pt x="63725" y="2161885"/>
                  <a:pt x="87543" y="2191657"/>
                </a:cubicBezTo>
                <a:cubicBezTo>
                  <a:pt x="98440" y="2205279"/>
                  <a:pt x="115484" y="2212885"/>
                  <a:pt x="131086" y="2220686"/>
                </a:cubicBezTo>
                <a:cubicBezTo>
                  <a:pt x="144770" y="2227528"/>
                  <a:pt x="160115" y="2230362"/>
                  <a:pt x="174629" y="2235200"/>
                </a:cubicBezTo>
                <a:cubicBezTo>
                  <a:pt x="198819" y="2225524"/>
                  <a:pt x="225106" y="2219980"/>
                  <a:pt x="247200" y="2206171"/>
                </a:cubicBezTo>
                <a:cubicBezTo>
                  <a:pt x="307232" y="2168651"/>
                  <a:pt x="280025" y="2169549"/>
                  <a:pt x="305257" y="2119086"/>
                </a:cubicBezTo>
                <a:cubicBezTo>
                  <a:pt x="313058" y="2103484"/>
                  <a:pt x="324610" y="2090057"/>
                  <a:pt x="334286" y="2075543"/>
                </a:cubicBezTo>
                <a:cubicBezTo>
                  <a:pt x="339124" y="2056191"/>
                  <a:pt x="368748" y="2017486"/>
                  <a:pt x="348800" y="2017486"/>
                </a:cubicBezTo>
                <a:cubicBezTo>
                  <a:pt x="336845" y="2017486"/>
                  <a:pt x="309704" y="2105746"/>
                  <a:pt x="305257" y="2119086"/>
                </a:cubicBezTo>
                <a:cubicBezTo>
                  <a:pt x="303752" y="2147675"/>
                  <a:pt x="375774" y="2409371"/>
                  <a:pt x="247200" y="2409371"/>
                </a:cubicBezTo>
                <a:cubicBezTo>
                  <a:pt x="227252" y="2409371"/>
                  <a:pt x="208495" y="2399695"/>
                  <a:pt x="189143" y="2394857"/>
                </a:cubicBezTo>
                <a:cubicBezTo>
                  <a:pt x="169226" y="2381579"/>
                  <a:pt x="110039" y="2346232"/>
                  <a:pt x="102057" y="2322286"/>
                </a:cubicBezTo>
                <a:lnTo>
                  <a:pt x="116572" y="2278743"/>
                </a:lnTo>
                <a:cubicBezTo>
                  <a:pt x="131086" y="2288419"/>
                  <a:pt x="144969" y="2299117"/>
                  <a:pt x="160114" y="2307771"/>
                </a:cubicBezTo>
                <a:cubicBezTo>
                  <a:pt x="178900" y="2318506"/>
                  <a:pt x="200862" y="2323818"/>
                  <a:pt x="218172" y="2336800"/>
                </a:cubicBezTo>
                <a:cubicBezTo>
                  <a:pt x="240067" y="2353221"/>
                  <a:pt x="255449" y="2377046"/>
                  <a:pt x="276229" y="2394857"/>
                </a:cubicBezTo>
                <a:cubicBezTo>
                  <a:pt x="289474" y="2406210"/>
                  <a:pt x="305258" y="2414210"/>
                  <a:pt x="319772" y="2423886"/>
                </a:cubicBezTo>
                <a:cubicBezTo>
                  <a:pt x="335278" y="2447145"/>
                  <a:pt x="372687" y="2492681"/>
                  <a:pt x="363314" y="2525486"/>
                </a:cubicBezTo>
                <a:cubicBezTo>
                  <a:pt x="357675" y="2545222"/>
                  <a:pt x="334286" y="2554514"/>
                  <a:pt x="319772" y="2569028"/>
                </a:cubicBezTo>
                <a:cubicBezTo>
                  <a:pt x="266389" y="2528992"/>
                  <a:pt x="248758" y="2520047"/>
                  <a:pt x="203657" y="2467428"/>
                </a:cubicBezTo>
                <a:cubicBezTo>
                  <a:pt x="173347" y="2432066"/>
                  <a:pt x="169133" y="2407011"/>
                  <a:pt x="145600" y="2365828"/>
                </a:cubicBezTo>
                <a:cubicBezTo>
                  <a:pt x="136946" y="2350683"/>
                  <a:pt x="126248" y="2336800"/>
                  <a:pt x="116572" y="2322286"/>
                </a:cubicBezTo>
                <a:cubicBezTo>
                  <a:pt x="121410" y="2302933"/>
                  <a:pt x="118625" y="2279805"/>
                  <a:pt x="131086" y="2264228"/>
                </a:cubicBezTo>
                <a:cubicBezTo>
                  <a:pt x="140643" y="2252281"/>
                  <a:pt x="159330" y="2249714"/>
                  <a:pt x="174629" y="2249714"/>
                </a:cubicBezTo>
                <a:cubicBezTo>
                  <a:pt x="213635" y="2249714"/>
                  <a:pt x="252038" y="2259390"/>
                  <a:pt x="290743" y="2264228"/>
                </a:cubicBezTo>
                <a:cubicBezTo>
                  <a:pt x="310095" y="2278742"/>
                  <a:pt x="334740" y="2288086"/>
                  <a:pt x="348800" y="2307771"/>
                </a:cubicBezTo>
                <a:cubicBezTo>
                  <a:pt x="360394" y="2324003"/>
                  <a:pt x="357006" y="2346904"/>
                  <a:pt x="363314" y="2365828"/>
                </a:cubicBezTo>
                <a:cubicBezTo>
                  <a:pt x="371553" y="2390545"/>
                  <a:pt x="382667" y="2414209"/>
                  <a:pt x="392343" y="2438400"/>
                </a:cubicBezTo>
                <a:cubicBezTo>
                  <a:pt x="403639" y="2494879"/>
                  <a:pt x="424113" y="2555385"/>
                  <a:pt x="392343" y="2612571"/>
                </a:cubicBezTo>
                <a:cubicBezTo>
                  <a:pt x="381835" y="2631485"/>
                  <a:pt x="354173" y="2633077"/>
                  <a:pt x="334286" y="2641600"/>
                </a:cubicBezTo>
                <a:cubicBezTo>
                  <a:pt x="288812" y="2661089"/>
                  <a:pt x="255845" y="2661930"/>
                  <a:pt x="203657" y="2670628"/>
                </a:cubicBezTo>
                <a:cubicBezTo>
                  <a:pt x="240336" y="2780663"/>
                  <a:pt x="214327" y="2782193"/>
                  <a:pt x="276229" y="2699657"/>
                </a:cubicBezTo>
                <a:cubicBezTo>
                  <a:pt x="281067" y="2685143"/>
                  <a:pt x="275444" y="2656114"/>
                  <a:pt x="290743" y="2656114"/>
                </a:cubicBezTo>
                <a:cubicBezTo>
                  <a:pt x="306042" y="2656114"/>
                  <a:pt x="305257" y="2684358"/>
                  <a:pt x="305257" y="2699657"/>
                </a:cubicBezTo>
                <a:cubicBezTo>
                  <a:pt x="305257" y="2786550"/>
                  <a:pt x="284199" y="2887755"/>
                  <a:pt x="276229" y="2975428"/>
                </a:cubicBezTo>
                <a:cubicBezTo>
                  <a:pt x="270081" y="3043055"/>
                  <a:pt x="266552" y="3110895"/>
                  <a:pt x="261714" y="3178628"/>
                </a:cubicBezTo>
                <a:cubicBezTo>
                  <a:pt x="252038" y="3164114"/>
                  <a:pt x="246307" y="3145983"/>
                  <a:pt x="232686" y="3135086"/>
                </a:cubicBezTo>
                <a:cubicBezTo>
                  <a:pt x="220739" y="3125528"/>
                  <a:pt x="189143" y="3120571"/>
                  <a:pt x="189143" y="3120571"/>
                </a:cubicBezTo>
                <a:cubicBezTo>
                  <a:pt x="208495" y="3149600"/>
                  <a:pt x="218171" y="3227010"/>
                  <a:pt x="247200" y="3207657"/>
                </a:cubicBezTo>
                <a:cubicBezTo>
                  <a:pt x="261714" y="3197981"/>
                  <a:pt x="274802" y="3185713"/>
                  <a:pt x="290743" y="3178628"/>
                </a:cubicBezTo>
                <a:cubicBezTo>
                  <a:pt x="318705" y="3166201"/>
                  <a:pt x="377829" y="3149600"/>
                  <a:pt x="377829" y="3149600"/>
                </a:cubicBezTo>
                <a:cubicBezTo>
                  <a:pt x="387505" y="3135086"/>
                  <a:pt x="419192" y="3118391"/>
                  <a:pt x="406857" y="3106057"/>
                </a:cubicBezTo>
                <a:cubicBezTo>
                  <a:pt x="394522" y="3093723"/>
                  <a:pt x="379255" y="3128001"/>
                  <a:pt x="363314" y="3135086"/>
                </a:cubicBezTo>
                <a:cubicBezTo>
                  <a:pt x="335353" y="3147513"/>
                  <a:pt x="305257" y="3154438"/>
                  <a:pt x="276229" y="3164114"/>
                </a:cubicBezTo>
                <a:lnTo>
                  <a:pt x="232686" y="3178628"/>
                </a:lnTo>
                <a:cubicBezTo>
                  <a:pt x="107901" y="3095440"/>
                  <a:pt x="254749" y="3206208"/>
                  <a:pt x="174629" y="3106057"/>
                </a:cubicBezTo>
                <a:cubicBezTo>
                  <a:pt x="163732" y="3092435"/>
                  <a:pt x="131086" y="3059584"/>
                  <a:pt x="131086" y="3077028"/>
                </a:cubicBezTo>
                <a:cubicBezTo>
                  <a:pt x="131086" y="3097554"/>
                  <a:pt x="162027" y="3104368"/>
                  <a:pt x="174629" y="3120571"/>
                </a:cubicBezTo>
                <a:cubicBezTo>
                  <a:pt x="196048" y="3148110"/>
                  <a:pt x="232686" y="3207657"/>
                  <a:pt x="232686" y="3207657"/>
                </a:cubicBezTo>
                <a:lnTo>
                  <a:pt x="319772" y="3178628"/>
                </a:lnTo>
                <a:lnTo>
                  <a:pt x="363314" y="3164114"/>
                </a:lnTo>
                <a:cubicBezTo>
                  <a:pt x="372990" y="3149600"/>
                  <a:pt x="374899" y="3120571"/>
                  <a:pt x="392343" y="3120571"/>
                </a:cubicBezTo>
                <a:cubicBezTo>
                  <a:pt x="407642" y="3120571"/>
                  <a:pt x="393010" y="3162216"/>
                  <a:pt x="377829" y="3164114"/>
                </a:cubicBezTo>
                <a:cubicBezTo>
                  <a:pt x="305658" y="3173136"/>
                  <a:pt x="232686" y="3154438"/>
                  <a:pt x="160114" y="3149600"/>
                </a:cubicBezTo>
                <a:cubicBezTo>
                  <a:pt x="155276" y="3135086"/>
                  <a:pt x="145600" y="3090758"/>
                  <a:pt x="145600" y="3106057"/>
                </a:cubicBezTo>
                <a:cubicBezTo>
                  <a:pt x="145600" y="3126005"/>
                  <a:pt x="152256" y="3145779"/>
                  <a:pt x="160114" y="3164114"/>
                </a:cubicBezTo>
                <a:cubicBezTo>
                  <a:pt x="166986" y="3180148"/>
                  <a:pt x="179467" y="3193143"/>
                  <a:pt x="189143" y="3207657"/>
                </a:cubicBezTo>
                <a:cubicBezTo>
                  <a:pt x="193981" y="3222171"/>
                  <a:pt x="188511" y="3249036"/>
                  <a:pt x="203657" y="3251200"/>
                </a:cubicBezTo>
                <a:cubicBezTo>
                  <a:pt x="246329" y="3257296"/>
                  <a:pt x="300037" y="3215975"/>
                  <a:pt x="334286" y="3193143"/>
                </a:cubicBezTo>
                <a:lnTo>
                  <a:pt x="247200" y="3222171"/>
                </a:lnTo>
                <a:cubicBezTo>
                  <a:pt x="197166" y="3205493"/>
                  <a:pt x="192838" y="3196839"/>
                  <a:pt x="218172" y="322217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it-IT" u="sng" dirty="0"/>
              <a:t>Più cresce la complessità e più decresce la generalità</a:t>
            </a:r>
            <a:r>
              <a:rPr lang="it-IT" dirty="0"/>
              <a:t>: </a:t>
            </a:r>
          </a:p>
          <a:p>
            <a:r>
              <a:rPr lang="it-IT" dirty="0"/>
              <a:t>Essere complesse significa che le scienze studiano più caratteristiche e che quindi sono meno generali (sociologia).</a:t>
            </a:r>
          </a:p>
          <a:p>
            <a:r>
              <a:rPr lang="it-IT" dirty="0"/>
              <a:t>Scienze più semplici sono anche quelle più ampie cioè che considerano più elementi. (matematica).</a:t>
            </a:r>
          </a:p>
          <a:p>
            <a:pPr>
              <a:buNone/>
            </a:pPr>
            <a:r>
              <a:rPr lang="it-IT" i="1" dirty="0">
                <a:solidFill>
                  <a:srgbClr val="FF0000"/>
                </a:solidFill>
              </a:rPr>
              <a:t>La sociologia è la scienza più complessa ma meno generale.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00B050"/>
                </a:solidFill>
              </a:rPr>
              <a:t>La religione positiva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it-IT" dirty="0"/>
              <a:t>Secondo </a:t>
            </a:r>
            <a:r>
              <a:rPr lang="it-IT" dirty="0" err="1"/>
              <a:t>Comte</a:t>
            </a:r>
            <a:r>
              <a:rPr lang="it-IT" dirty="0"/>
              <a:t> nella transizione verso una società positiva: </a:t>
            </a:r>
          </a:p>
          <a:p>
            <a:r>
              <a:rPr lang="it-IT" dirty="0"/>
              <a:t>il sapere scientifico soppianterà quello religioso (attività intellettuale); </a:t>
            </a:r>
          </a:p>
          <a:p>
            <a:r>
              <a:rPr lang="it-IT" dirty="0"/>
              <a:t>il lavoro soppianterà la guerra (attività pratica) </a:t>
            </a:r>
          </a:p>
          <a:p>
            <a:r>
              <a:rPr lang="it-IT" dirty="0"/>
              <a:t> la religione saprà sostituita da una nuova </a:t>
            </a:r>
            <a:r>
              <a:rPr lang="it-IT" b="1" i="1" dirty="0"/>
              <a:t>religione positiva</a:t>
            </a:r>
            <a:r>
              <a:rPr lang="it-IT" dirty="0"/>
              <a:t>. </a:t>
            </a:r>
          </a:p>
          <a:p>
            <a:pPr>
              <a:buNone/>
            </a:pPr>
            <a:r>
              <a:rPr lang="it-IT" b="1" dirty="0"/>
              <a:t>Dio → l’Umanità: non vi è più posto per il trascendente</a:t>
            </a:r>
            <a:r>
              <a:rPr lang="it-IT" dirty="0"/>
              <a:t>. </a:t>
            </a:r>
          </a:p>
          <a:p>
            <a:pPr>
              <a:buNone/>
            </a:pPr>
            <a:r>
              <a:rPr lang="it-IT" dirty="0"/>
              <a:t>Nell’ultima fase della sua vita egli cercherà di istituzionalizzare il sapere scientifico come religioso, vi sarà addirittura una Chiesa della scienza con i suoi funzionari e santi.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Auguste </a:t>
            </a:r>
            <a:r>
              <a:rPr lang="it-IT" b="1" dirty="0" err="1">
                <a:solidFill>
                  <a:srgbClr val="FF0000"/>
                </a:solidFill>
              </a:rPr>
              <a:t>Comte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sz="2200" dirty="0"/>
              <a:t> (Montpellier 1798 – Parigi 1857)</a:t>
            </a:r>
            <a:endParaRPr lang="it-IT" sz="22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it-IT" dirty="0"/>
              <a:t>Vicende biografiche: </a:t>
            </a:r>
          </a:p>
          <a:p>
            <a:r>
              <a:rPr lang="it-IT" sz="2400" dirty="0"/>
              <a:t>Filosofo e sociologo francese è considerato il padre del positivismo.</a:t>
            </a:r>
          </a:p>
          <a:p>
            <a:r>
              <a:rPr lang="it-IT" sz="2400" dirty="0"/>
              <a:t>Fu il primo ad utilizzare il termine </a:t>
            </a:r>
            <a:r>
              <a:rPr lang="it-IT" sz="2400" i="1" dirty="0"/>
              <a:t>sociologia</a:t>
            </a:r>
            <a:r>
              <a:rPr lang="it-IT" sz="2400" dirty="0"/>
              <a:t> portando avanti l’idea che le relazioni umane siano regolate da leggi scientifiche.</a:t>
            </a:r>
          </a:p>
          <a:p>
            <a:r>
              <a:rPr lang="it-IT" sz="2400" dirty="0"/>
              <a:t>Nasce a Montpellier da una famiglia cattolica e monarchica</a:t>
            </a:r>
          </a:p>
          <a:p>
            <a:r>
              <a:rPr lang="it-IT" sz="2400" dirty="0"/>
              <a:t>Studia alla Scuola </a:t>
            </a:r>
            <a:r>
              <a:rPr lang="it-IT" sz="2400" dirty="0" err="1"/>
              <a:t>Politecnica</a:t>
            </a:r>
            <a:r>
              <a:rPr lang="it-IT" sz="2400" dirty="0"/>
              <a:t> di Parigi</a:t>
            </a:r>
          </a:p>
          <a:p>
            <a:r>
              <a:rPr lang="it-IT" sz="2400" dirty="0"/>
              <a:t>Rapporti con </a:t>
            </a:r>
            <a:r>
              <a:rPr lang="it-IT" sz="2400" dirty="0" err="1"/>
              <a:t>Saint-Simon</a:t>
            </a:r>
            <a:r>
              <a:rPr lang="it-IT" sz="2400" dirty="0"/>
              <a:t> </a:t>
            </a:r>
          </a:p>
          <a:p>
            <a:r>
              <a:rPr lang="it-IT" sz="2400" dirty="0"/>
              <a:t>Nel 1826 inizia le lezioni pubbliche del </a:t>
            </a:r>
            <a:r>
              <a:rPr lang="it-IT" sz="2400" i="1" dirty="0"/>
              <a:t>Corso di filosofia positiva (1830-1842)</a:t>
            </a:r>
            <a:r>
              <a:rPr lang="it-IT" sz="2400" dirty="0"/>
              <a:t>, Il primo tomo viene pubblicato nel 1830.</a:t>
            </a:r>
          </a:p>
          <a:p>
            <a:r>
              <a:rPr lang="it-IT" sz="2400" dirty="0"/>
              <a:t>Nel 1847 – a seguito della morte dell’amata Clotilde de </a:t>
            </a:r>
            <a:r>
              <a:rPr lang="it-IT" sz="2400" dirty="0" err="1"/>
              <a:t>Vaux</a:t>
            </a:r>
            <a:r>
              <a:rPr lang="it-IT" sz="2400" dirty="0"/>
              <a:t> - proclama la Religione dell’Umanità e nel 1848 fonda la Società positivista e nel 1851 pubblica il primo volume di “Sistema di politica positiva”</a:t>
            </a:r>
          </a:p>
          <a:p>
            <a:r>
              <a:rPr lang="it-IT" sz="2400" dirty="0"/>
              <a:t>Scrive ad un amico: “</a:t>
            </a:r>
            <a:r>
              <a:rPr lang="it-IT" sz="2400" i="1" dirty="0"/>
              <a:t>Sono convinto che prima del 1860 predicherò il positivismo in Notre-Dame come l’unica religione reale e completa</a:t>
            </a:r>
            <a:r>
              <a:rPr lang="it-IT" sz="2400" dirty="0"/>
              <a:t>”</a:t>
            </a:r>
          </a:p>
          <a:p>
            <a:pPr>
              <a:buNone/>
            </a:pPr>
            <a:endParaRPr lang="it-IT" sz="2400" dirty="0"/>
          </a:p>
          <a:p>
            <a:endParaRPr lang="it-IT" sz="2400" dirty="0"/>
          </a:p>
          <a:p>
            <a:endParaRPr lang="it-IT" sz="2800" dirty="0"/>
          </a:p>
          <a:p>
            <a:endParaRPr lang="it-IT" sz="2800" dirty="0"/>
          </a:p>
          <a:p>
            <a:endParaRPr lang="it-IT" sz="28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i="1" dirty="0"/>
              <a:t>La nuova religione positiva sarà: </a:t>
            </a:r>
          </a:p>
          <a:p>
            <a:r>
              <a:rPr lang="it-IT" i="1" dirty="0"/>
              <a:t>basata su una fede dimostrabile perché razionale. </a:t>
            </a:r>
          </a:p>
          <a:p>
            <a:r>
              <a:rPr lang="it-IT" i="1" dirty="0"/>
              <a:t>al cuore di questa religione vi sarà la venerazione dell’umanità, </a:t>
            </a:r>
          </a:p>
          <a:p>
            <a:r>
              <a:rPr lang="it-IT" i="1" dirty="0"/>
              <a:t>si porterà a compimento la conoscenza della realtà naturale esterna e quella interna dell’uomo,</a:t>
            </a:r>
          </a:p>
          <a:p>
            <a:r>
              <a:rPr lang="it-IT" i="1" dirty="0"/>
              <a:t>non vi saranno più divinità o vuote leggi astratte ma la sintesi del progresso conoscitivo umano nella realizzazione di una umanità consapevole.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Questa religione si sarebbe dovuta diffondere in Francia nel passaggio da ordine teologico a positivo. Tuttavia, contrariamente a quanto auspicato, nessuna pietra di Notre-Dame ha mai assistito a un rito positivista.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Sociologia di </a:t>
            </a:r>
            <a:r>
              <a:rPr lang="it-IT" b="1" dirty="0" err="1">
                <a:solidFill>
                  <a:srgbClr val="FF0000"/>
                </a:solidFill>
              </a:rPr>
              <a:t>Comte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err="1"/>
              <a:t>Comte</a:t>
            </a:r>
            <a:r>
              <a:rPr lang="it-IT" dirty="0"/>
              <a:t> concepisce la sociologia come una fisica sociale e la suddivide in due forme :</a:t>
            </a:r>
          </a:p>
          <a:p>
            <a:r>
              <a:rPr lang="it-IT" u="sng" dirty="0"/>
              <a:t>Statica sociale (ordine): </a:t>
            </a:r>
            <a:r>
              <a:rPr lang="it-IT" dirty="0"/>
              <a:t>condizioni di esistenza di una società. Studia la permanenza delle strutture sociali nel tempo. </a:t>
            </a:r>
          </a:p>
          <a:p>
            <a:r>
              <a:rPr lang="it-IT" u="sng" dirty="0"/>
              <a:t>Dinamica sociale (progresso): </a:t>
            </a:r>
            <a:r>
              <a:rPr lang="it-IT" dirty="0"/>
              <a:t>condizioni di movimento della società. Studia le trasformazioni nel tempo, i passaggi da un sistema all’altro. </a:t>
            </a:r>
            <a:r>
              <a:rPr lang="it-IT" dirty="0" err="1"/>
              <a:t>Comte</a:t>
            </a:r>
            <a:r>
              <a:rPr lang="it-IT" dirty="0"/>
              <a:t> è legato ad un’idea positiva di progresso.</a:t>
            </a:r>
          </a:p>
          <a:p>
            <a:endParaRPr lang="it-IT" dirty="0"/>
          </a:p>
          <a:p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/>
              <a:t>“</a:t>
            </a:r>
            <a:r>
              <a:rPr lang="it-IT" i="1" dirty="0">
                <a:solidFill>
                  <a:srgbClr val="FF0000"/>
                </a:solidFill>
              </a:rPr>
              <a:t>Ordine e progresso</a:t>
            </a:r>
            <a:r>
              <a:rPr lang="it-IT" dirty="0"/>
              <a:t>” è uno dei motti </a:t>
            </a:r>
            <a:r>
              <a:rPr lang="it-IT" dirty="0" err="1"/>
              <a:t>comtiani</a:t>
            </a:r>
            <a:r>
              <a:rPr lang="it-IT" dirty="0"/>
              <a:t>.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“L’ordine e il progresso, che l’antichità considerava assolutamente inconciliabili, rappresentano sempre, secondo la natura della civiltà moderna, due condizioni egualmente importanti, la cui intima e indissolubile combinazione caratterizza ormai sia la fondamentale difficoltà sia la principale risorsa di ogni vero sistema politico. Nessun ordine reale può essere stabilito, né soprattutto durare, se non è pienamente compatibile con il progresso; nessun grande progresso porrebbe effettivamente compiersi, se non tendesse infine all’evidente consolidamento dell’ordine”.</a:t>
            </a:r>
          </a:p>
          <a:p>
            <a:pPr>
              <a:buNone/>
            </a:pPr>
            <a:endParaRPr lang="it-IT" dirty="0"/>
          </a:p>
          <a:p>
            <a:pPr algn="r">
              <a:buNone/>
            </a:pPr>
            <a:r>
              <a:rPr lang="it-IT" sz="2100" dirty="0"/>
              <a:t>A. </a:t>
            </a:r>
            <a:r>
              <a:rPr lang="it-IT" sz="2100" dirty="0" err="1"/>
              <a:t>Comte</a:t>
            </a:r>
            <a:r>
              <a:rPr lang="it-IT" sz="2100" dirty="0"/>
              <a:t>, </a:t>
            </a:r>
            <a:r>
              <a:rPr lang="it-IT" sz="2100" i="1" dirty="0"/>
              <a:t>Corso di filosofia positiva</a:t>
            </a:r>
            <a:endParaRPr lang="it-IT" sz="2100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it-IT" dirty="0"/>
              <a:t>Le due istanze hanno portato nel passato ad esiti negativi perché si sono sviluppate in modo unilaterale ed esasperato: </a:t>
            </a:r>
          </a:p>
          <a:p>
            <a:pPr>
              <a:buNone/>
            </a:pPr>
            <a:endParaRPr lang="it-IT" dirty="0"/>
          </a:p>
        </p:txBody>
      </p:sp>
      <p:graphicFrame>
        <p:nvGraphicFramePr>
          <p:cNvPr id="5" name="Diagramma 4"/>
          <p:cNvGraphicFramePr/>
          <p:nvPr/>
        </p:nvGraphicFramePr>
        <p:xfrm>
          <a:off x="1524000" y="2492896"/>
          <a:ext cx="6096000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/>
              <a:t>Solo la filosofia positiva (spirito positivo – società positiva) riesce a far convivere </a:t>
            </a:r>
            <a:r>
              <a:rPr lang="it-IT" b="1" i="1" dirty="0"/>
              <a:t>ordine e progresso</a:t>
            </a:r>
            <a:r>
              <a:rPr lang="it-IT" dirty="0"/>
              <a:t> che sono le due condizioni essenziali della civiltà moderna. 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Spirito di conservazione + spirito di miglioramento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“</a:t>
            </a:r>
            <a:r>
              <a:rPr lang="it-IT" i="1" dirty="0"/>
              <a:t>l’ordine costituisce la condizione fondamentale del progresso; e, reciprocamente il progresso diviene lo scopo necessario all’ordine</a:t>
            </a:r>
            <a:r>
              <a:rPr lang="it-IT" dirty="0"/>
              <a:t>”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355976" y="2564904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4427984" y="4077072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it-IT" dirty="0" err="1"/>
              <a:t>Comte</a:t>
            </a:r>
            <a:r>
              <a:rPr lang="it-IT" dirty="0"/>
              <a:t> è profeta di una </a:t>
            </a:r>
            <a:r>
              <a:rPr lang="it-IT" b="1" u="sng" dirty="0"/>
              <a:t>nuova società </a:t>
            </a:r>
            <a:r>
              <a:rPr lang="it-IT" dirty="0"/>
              <a:t>che vede profilarsi in sostituzione del vecchio ordine sociale.</a:t>
            </a:r>
          </a:p>
          <a:p>
            <a:pPr algn="ctr"/>
            <a:r>
              <a:rPr lang="it-IT" dirty="0"/>
              <a:t>I conflitti che egli scorge davanti a sé (travagliata storia francese ed europea) sono frutto del cambiamento in atto:</a:t>
            </a:r>
          </a:p>
          <a:p>
            <a:pPr algn="ctr">
              <a:buNone/>
            </a:pPr>
            <a:r>
              <a:rPr lang="it-IT" dirty="0"/>
              <a:t> </a:t>
            </a:r>
            <a:r>
              <a:rPr lang="it-IT" u="sng" dirty="0"/>
              <a:t>il vecchio sistema non è ancora tramontato e il nuovo fatica ad avanzare</a:t>
            </a:r>
            <a:r>
              <a:rPr lang="it-IT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sz="2800" u="sng" dirty="0"/>
              <a:t>Come accelerare l’affermazione di questo nuovo ordine sociale che egli ritiene essere non solo migliore del precedente ma anzi il punto di arrivo dell’intera storia dell’umanità? </a:t>
            </a:r>
          </a:p>
          <a:p>
            <a:endParaRPr lang="it-IT" dirty="0"/>
          </a:p>
          <a:p>
            <a:endParaRPr lang="it-IT" dirty="0"/>
          </a:p>
          <a:p>
            <a:pPr algn="ctr">
              <a:buNone/>
            </a:pPr>
            <a:r>
              <a:rPr lang="it-IT" dirty="0"/>
              <a:t>Occorre adoperarsi per una radicale </a:t>
            </a:r>
          </a:p>
          <a:p>
            <a:pPr algn="ctr">
              <a:buNone/>
            </a:pPr>
            <a:r>
              <a:rPr lang="it-IT" b="1" u="sng" dirty="0">
                <a:solidFill>
                  <a:srgbClr val="FF0000"/>
                </a:solidFill>
              </a:rPr>
              <a:t>riforma intellettuale</a:t>
            </a:r>
            <a:r>
              <a:rPr lang="it-IT" dirty="0"/>
              <a:t>. </a:t>
            </a:r>
          </a:p>
          <a:p>
            <a:pPr algn="ctr">
              <a:buNone/>
            </a:pPr>
            <a:r>
              <a:rPr lang="it-IT" dirty="0"/>
              <a:t>Non basta la rivoluzione politica come avevano pensato gli illuministi, bisogna “cambiare la testa alla gente”, la vera rivoluzione è sociale e culturale. </a:t>
            </a:r>
          </a:p>
          <a:p>
            <a:endParaRPr lang="it-IT" dirty="0"/>
          </a:p>
        </p:txBody>
      </p:sp>
      <p:sp>
        <p:nvSpPr>
          <p:cNvPr id="4" name="Freccia in giù 3"/>
          <p:cNvSpPr/>
          <p:nvPr/>
        </p:nvSpPr>
        <p:spPr>
          <a:xfrm>
            <a:off x="4139952" y="2348880"/>
            <a:ext cx="108012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u="sng" dirty="0"/>
          </a:p>
          <a:p>
            <a:pPr algn="ctr">
              <a:buNone/>
            </a:pPr>
            <a:r>
              <a:rPr lang="it-IT" u="sng" dirty="0"/>
              <a:t>Chi deve farsi promotore di ciò?</a:t>
            </a:r>
          </a:p>
          <a:p>
            <a:pPr algn="ctr">
              <a:buNone/>
            </a:pPr>
            <a:endParaRPr lang="it-IT" u="sng" dirty="0"/>
          </a:p>
          <a:p>
            <a:pPr algn="ctr">
              <a:buNone/>
            </a:pPr>
            <a:r>
              <a:rPr lang="it-IT" dirty="0"/>
              <a:t>Lo </a:t>
            </a:r>
            <a:r>
              <a:rPr lang="it-IT" b="1" u="sng" dirty="0">
                <a:solidFill>
                  <a:srgbClr val="FF0000"/>
                </a:solidFill>
              </a:rPr>
              <a:t>scienziato sociale</a:t>
            </a:r>
            <a:r>
              <a:rPr lang="it-IT" dirty="0"/>
              <a:t>, l’intellettuale, il riformatore. Egli più di ogni altro è in grado di vedere il nuovo ordine sociale che avanza. È colui che indica a tutti quel futuro di progresso che gli altri non vedono.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u="sng" dirty="0"/>
              <a:t>Perché solo l’intellettuale può essere promotore di questo messaggio?</a:t>
            </a:r>
          </a:p>
          <a:p>
            <a:pPr algn="ctr">
              <a:buNone/>
            </a:pPr>
            <a:endParaRPr lang="it-IT" u="sng" dirty="0"/>
          </a:p>
          <a:p>
            <a:pPr algn="ctr">
              <a:buNone/>
            </a:pPr>
            <a:r>
              <a:rPr lang="it-IT" dirty="0"/>
              <a:t>Egli possiede un </a:t>
            </a:r>
            <a:r>
              <a:rPr lang="it-IT" b="1" u="sng" dirty="0">
                <a:solidFill>
                  <a:srgbClr val="FF0000"/>
                </a:solidFill>
              </a:rPr>
              <a:t>sapere vero ed indubitabile </a:t>
            </a:r>
            <a:r>
              <a:rPr lang="it-IT" dirty="0"/>
              <a:t>che deve rendere accessibile a tutti. </a:t>
            </a:r>
          </a:p>
          <a:p>
            <a:pPr algn="ctr">
              <a:buNone/>
            </a:pPr>
            <a:r>
              <a:rPr lang="it-IT" dirty="0"/>
              <a:t>Tale sapere è vero perché scientifico e poiché riguarda i fenomeni sociali implica la formazione di una scienza sociale nuova: la sociologia.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it-IT" u="sng" dirty="0"/>
              <a:t>Metodo </a:t>
            </a:r>
            <a:r>
              <a:rPr lang="it-IT" u="sng" dirty="0" err="1"/>
              <a:t>comtiano</a:t>
            </a:r>
            <a:r>
              <a:rPr lang="it-IT" dirty="0"/>
              <a:t>: metodo scientifico-positivista basato su </a:t>
            </a:r>
            <a:r>
              <a:rPr lang="it-IT" i="1" dirty="0"/>
              <a:t>osservazione</a:t>
            </a:r>
            <a:r>
              <a:rPr lang="it-IT" dirty="0"/>
              <a:t> e </a:t>
            </a:r>
            <a:r>
              <a:rPr lang="it-IT" i="1" dirty="0"/>
              <a:t>generalizzazione </a:t>
            </a:r>
            <a:r>
              <a:rPr lang="it-IT" dirty="0"/>
              <a:t>delle leggi che regolano i rapporti sociali.   </a:t>
            </a:r>
          </a:p>
          <a:p>
            <a:pPr algn="ctr">
              <a:buNone/>
            </a:pPr>
            <a:endParaRPr lang="it-IT" sz="2800" i="1" dirty="0"/>
          </a:p>
          <a:p>
            <a:pPr algn="ctr">
              <a:buNone/>
            </a:pPr>
            <a:r>
              <a:rPr lang="it-IT" sz="2800" i="1" dirty="0"/>
              <a:t>“</a:t>
            </a:r>
            <a:r>
              <a:rPr lang="it-IT" sz="2800" b="1" i="1" dirty="0">
                <a:solidFill>
                  <a:srgbClr val="FF0000"/>
                </a:solidFill>
              </a:rPr>
              <a:t>Vedere per prevedere</a:t>
            </a:r>
            <a:r>
              <a:rPr lang="it-IT" sz="2800" i="1" dirty="0"/>
              <a:t>”. </a:t>
            </a:r>
          </a:p>
          <a:p>
            <a:pPr algn="ctr">
              <a:buNone/>
            </a:pPr>
            <a:endParaRPr lang="it-IT" sz="2800" i="1" dirty="0"/>
          </a:p>
          <a:p>
            <a:pPr>
              <a:buNone/>
            </a:pPr>
            <a:r>
              <a:rPr lang="it-IT" sz="2800" i="1" dirty="0"/>
              <a:t>“Così l’autentico spirito positivo consiste soprattutto nel vedere per prevedere, nello studiare ciò che è per concluderne ciò che sarà, secondo il dogma generale dell’invariabilità delle leggi naturali”. </a:t>
            </a:r>
            <a:endParaRPr lang="it-IT" sz="2800" dirty="0"/>
          </a:p>
          <a:p>
            <a:pPr>
              <a:buNone/>
            </a:pPr>
            <a:endParaRPr lang="it-IT" sz="2800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Le tre dimensioni dell’ordine sociale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it-IT" sz="3300" dirty="0"/>
              <a:t>Ordine sociale = armonia tra le tre le dimensioni dell’uomo:</a:t>
            </a:r>
          </a:p>
          <a:p>
            <a:pPr>
              <a:buNone/>
            </a:pPr>
            <a:endParaRPr lang="it-IT" sz="3300" dirty="0"/>
          </a:p>
          <a:p>
            <a:pPr>
              <a:buFont typeface="Wingdings" pitchFamily="2" charset="2"/>
              <a:buChar char="v"/>
            </a:pPr>
            <a:r>
              <a:rPr lang="it-IT" sz="3300" dirty="0"/>
              <a:t>Intellettuale (testa)</a:t>
            </a:r>
          </a:p>
          <a:p>
            <a:pPr>
              <a:buFont typeface="Wingdings" pitchFamily="2" charset="2"/>
              <a:buChar char="v"/>
            </a:pPr>
            <a:r>
              <a:rPr lang="it-IT" sz="3300" dirty="0"/>
              <a:t>Morale  (cuore)</a:t>
            </a:r>
          </a:p>
          <a:p>
            <a:pPr>
              <a:buFont typeface="Wingdings" pitchFamily="2" charset="2"/>
              <a:buChar char="v"/>
            </a:pPr>
            <a:r>
              <a:rPr lang="it-IT" sz="3300" dirty="0"/>
              <a:t>Pratica  (braccia)</a:t>
            </a:r>
          </a:p>
          <a:p>
            <a:pPr>
              <a:buNone/>
            </a:pPr>
            <a:endParaRPr lang="it-IT" sz="3300" dirty="0"/>
          </a:p>
          <a:p>
            <a:r>
              <a:rPr lang="it-IT" sz="3300" dirty="0"/>
              <a:t>Per </a:t>
            </a:r>
            <a:r>
              <a:rPr lang="it-IT" sz="3300" dirty="0" err="1"/>
              <a:t>Comte</a:t>
            </a:r>
            <a:r>
              <a:rPr lang="it-IT" sz="3300" dirty="0"/>
              <a:t> l’uomo conduce una lunga lotta per spiegare e controllare la natura: per questo l’attività </a:t>
            </a:r>
            <a:r>
              <a:rPr lang="it-IT" sz="3300" b="1" i="1" dirty="0"/>
              <a:t>intellettuale</a:t>
            </a:r>
            <a:r>
              <a:rPr lang="it-IT" sz="3300" dirty="0"/>
              <a:t> è quella centrale, quella </a:t>
            </a:r>
            <a:r>
              <a:rPr lang="it-IT" sz="3300" b="1" i="1" dirty="0"/>
              <a:t>morale</a:t>
            </a:r>
            <a:r>
              <a:rPr lang="it-IT" sz="3300" dirty="0"/>
              <a:t> e quella </a:t>
            </a:r>
            <a:r>
              <a:rPr lang="it-IT" sz="3300" b="1" i="1" dirty="0"/>
              <a:t>pratica</a:t>
            </a:r>
            <a:r>
              <a:rPr lang="it-IT" sz="3300" dirty="0"/>
              <a:t> seguono di conseguenza lo stadio di sviluppo raggiunto dalla conoscenza umana.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La Legge dei tre stadi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it-IT" dirty="0"/>
              <a:t>Nella storia dell’umanità sono rintracciabili tre grandi sintesi conoscitive: tre forme di ordine sociale (tre modi organizzati di coordinare l’attività intellettuale, pratica e morale), a partire da una forma specifica di conoscenza della natura.</a:t>
            </a:r>
          </a:p>
          <a:p>
            <a:r>
              <a:rPr lang="it-IT" dirty="0"/>
              <a:t>Tappe dell’evoluzione dell’umanità e dell’ordine sociale: </a:t>
            </a:r>
          </a:p>
          <a:p>
            <a:pPr algn="ctr">
              <a:buFont typeface="Wingdings" pitchFamily="2" charset="2"/>
              <a:buChar char="v"/>
            </a:pPr>
            <a:r>
              <a:rPr lang="it-IT" dirty="0"/>
              <a:t>Stadio teologico</a:t>
            </a:r>
          </a:p>
          <a:p>
            <a:pPr algn="ctr">
              <a:buFont typeface="Wingdings" pitchFamily="2" charset="2"/>
              <a:buChar char="v"/>
            </a:pPr>
            <a:r>
              <a:rPr lang="it-IT" dirty="0"/>
              <a:t>Stadio metafisico</a:t>
            </a:r>
          </a:p>
          <a:p>
            <a:pPr algn="ctr">
              <a:buFont typeface="Wingdings" pitchFamily="2" charset="2"/>
              <a:buChar char="v"/>
            </a:pPr>
            <a:r>
              <a:rPr lang="it-IT" dirty="0"/>
              <a:t>Stadio positivo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11555</TotalTime>
  <Words>1645</Words>
  <Application>Microsoft Office PowerPoint</Application>
  <PresentationFormat>Presentazione su schermo (4:3)</PresentationFormat>
  <Paragraphs>143</Paragraphs>
  <Slides>24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Tema di Office</vt:lpstr>
      <vt:lpstr>Presentazione standard di PowerPoint</vt:lpstr>
      <vt:lpstr>Auguste Comte  (Montpellier 1798 – Parigi 1857)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tre dimensioni dell’ordine sociale</vt:lpstr>
      <vt:lpstr>La Legge dei tre stadi</vt:lpstr>
      <vt:lpstr>Presentazione standard di PowerPoint</vt:lpstr>
      <vt:lpstr>I tre stadi</vt:lpstr>
      <vt:lpstr>STADIO TEOLOGICO (infanzia dell’umanità)</vt:lpstr>
      <vt:lpstr>STADIO METAFISICO (adolescenza o giovinezza del pensiero)</vt:lpstr>
      <vt:lpstr>STADIO POSITIVO (“lo stato virile della nostra intelligenza”)</vt:lpstr>
      <vt:lpstr>Presentazione standard di PowerPoint</vt:lpstr>
      <vt:lpstr>La classificazione delle scienze</vt:lpstr>
      <vt:lpstr>Presentazione standard di PowerPoint</vt:lpstr>
      <vt:lpstr>Presentazione standard di PowerPoint</vt:lpstr>
      <vt:lpstr>La religione positiva</vt:lpstr>
      <vt:lpstr>Presentazione standard di PowerPoint</vt:lpstr>
      <vt:lpstr>Sociologia di Comte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origini del pensiero sociologico</dc:title>
  <dc:creator>Utente</dc:creator>
  <cp:lastModifiedBy>Allodi</cp:lastModifiedBy>
  <cp:revision>37</cp:revision>
  <dcterms:created xsi:type="dcterms:W3CDTF">2017-10-09T07:00:41Z</dcterms:created>
  <dcterms:modified xsi:type="dcterms:W3CDTF">2019-02-14T08:53:05Z</dcterms:modified>
</cp:coreProperties>
</file>