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13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it-IT"/>
              <a:t>Fare clic per modificare lo stile del titolo dello schema</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6/4/2018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0AFCFA-49D5-4E03-B068-9BEF1D091E97}"/>
              </a:ext>
            </a:extLst>
          </p:cNvPr>
          <p:cNvSpPr>
            <a:spLocks noGrp="1"/>
          </p:cNvSpPr>
          <p:nvPr>
            <p:ph type="ctrTitle"/>
          </p:nvPr>
        </p:nvSpPr>
        <p:spPr>
          <a:xfrm>
            <a:off x="1546167" y="1221970"/>
            <a:ext cx="9613958" cy="1704109"/>
          </a:xfrm>
        </p:spPr>
        <p:txBody>
          <a:bodyPr>
            <a:normAutofit/>
          </a:bodyPr>
          <a:lstStyle/>
          <a:p>
            <a:pPr algn="just"/>
            <a:r>
              <a:rPr lang="it-IT" dirty="0"/>
              <a:t>Dall’emergenza antropologica ad Un nuovo realismo</a:t>
            </a:r>
          </a:p>
        </p:txBody>
      </p:sp>
      <p:sp>
        <p:nvSpPr>
          <p:cNvPr id="3" name="Sottotitolo 2">
            <a:extLst>
              <a:ext uri="{FF2B5EF4-FFF2-40B4-BE49-F238E27FC236}">
                <a16:creationId xmlns:a16="http://schemas.microsoft.com/office/drawing/2014/main" id="{241F4D61-4E79-42CC-8C4C-CCDB481B9C02}"/>
              </a:ext>
            </a:extLst>
          </p:cNvPr>
          <p:cNvSpPr>
            <a:spLocks noGrp="1"/>
          </p:cNvSpPr>
          <p:nvPr>
            <p:ph type="subTitle" idx="1"/>
          </p:nvPr>
        </p:nvSpPr>
        <p:spPr>
          <a:xfrm>
            <a:off x="1454727" y="3358342"/>
            <a:ext cx="9705398" cy="3200400"/>
          </a:xfrm>
        </p:spPr>
        <p:txBody>
          <a:bodyPr>
            <a:normAutofit fontScale="85000" lnSpcReduction="10000"/>
          </a:bodyPr>
          <a:lstStyle/>
          <a:p>
            <a:pPr algn="just"/>
            <a:endParaRPr lang="it-IT" dirty="0">
              <a:solidFill>
                <a:srgbClr val="FF0000"/>
              </a:solidFill>
            </a:endParaRPr>
          </a:p>
          <a:p>
            <a:pPr algn="just"/>
            <a:r>
              <a:rPr lang="it-IT" i="1" dirty="0">
                <a:highlight>
                  <a:srgbClr val="000000"/>
                </a:highlight>
              </a:rPr>
              <a:t>Emergenza antropologica </a:t>
            </a:r>
            <a:r>
              <a:rPr lang="it-IT" dirty="0"/>
              <a:t>(a cura di P. Barcellona, P. Sorbi, M. </a:t>
            </a:r>
            <a:r>
              <a:rPr lang="it-IT" dirty="0" err="1"/>
              <a:t>Tronti</a:t>
            </a:r>
            <a:r>
              <a:rPr lang="it-IT" dirty="0"/>
              <a:t>, G. Vacca, </a:t>
            </a:r>
            <a:r>
              <a:rPr lang="it-IT" dirty="0" err="1"/>
              <a:t>Guerini</a:t>
            </a:r>
            <a:r>
              <a:rPr lang="it-IT" dirty="0"/>
              <a:t> e Associati,   2012</a:t>
            </a:r>
          </a:p>
          <a:p>
            <a:pPr algn="just"/>
            <a:r>
              <a:rPr lang="it-IT" dirty="0"/>
              <a:t>(«spostare la discussione dal piano dei diritti a quello delle responsabilità»; il pluralismo culturale non può portare al relativismo etico; marxisti </a:t>
            </a:r>
            <a:r>
              <a:rPr lang="it-IT" dirty="0" err="1"/>
              <a:t>ratzingeriani</a:t>
            </a:r>
            <a:r>
              <a:rPr lang="it-IT" dirty="0"/>
              <a:t>)</a:t>
            </a:r>
          </a:p>
          <a:p>
            <a:pPr algn="just"/>
            <a:r>
              <a:rPr lang="it-IT" i="1" dirty="0">
                <a:highlight>
                  <a:srgbClr val="000000"/>
                </a:highlight>
              </a:rPr>
              <a:t>Bentornata realtà. Il nuovo realismo in  discussione </a:t>
            </a:r>
            <a:r>
              <a:rPr lang="it-IT" dirty="0"/>
              <a:t>(M. de Caro, M. Ferraris e altri, Einaudi, 2012)</a:t>
            </a:r>
          </a:p>
          <a:p>
            <a:pPr algn="just"/>
            <a:r>
              <a:rPr lang="it-IT" i="1" dirty="0">
                <a:highlight>
                  <a:srgbClr val="000000"/>
                </a:highlight>
              </a:rPr>
              <a:t>Manifesto di un nuovo realismo   </a:t>
            </a:r>
            <a:r>
              <a:rPr lang="it-IT" dirty="0"/>
              <a:t>(M. Ferraris, 2014)</a:t>
            </a:r>
          </a:p>
          <a:p>
            <a:pPr algn="just"/>
            <a:r>
              <a:rPr lang="it-IT" dirty="0"/>
              <a:t>“Non ci sono fatti, solo interpretazioni”; “Uno spettro si aggira per l’Europa. E’ lo spettro di ciò che propongo di chiamare New </a:t>
            </a:r>
            <a:r>
              <a:rPr lang="it-IT" dirty="0" err="1"/>
              <a:t>Realism</a:t>
            </a:r>
            <a:r>
              <a:rPr lang="it-IT" dirty="0"/>
              <a:t>” ;  Irrilevanza del postmodernismo; ma anche i limiti della filosofia analitica; Qual è la realtà in cui viviamo? Che cosa noi vogliamo davvero e ultimamente  (il sommo bene)Qual è il fine ultimo cui noi aspiriamo in realtà?</a:t>
            </a:r>
          </a:p>
          <a:p>
            <a:pPr algn="just"/>
            <a:endParaRPr lang="it-IT" dirty="0"/>
          </a:p>
          <a:p>
            <a:pPr algn="just"/>
            <a:endParaRPr lang="it-IT" dirty="0"/>
          </a:p>
        </p:txBody>
      </p:sp>
    </p:spTree>
    <p:extLst>
      <p:ext uri="{BB962C8B-B14F-4D97-AF65-F5344CB8AC3E}">
        <p14:creationId xmlns:p14="http://schemas.microsoft.com/office/powerpoint/2010/main" val="194419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6AD8C-C028-446E-97A5-B3EE21A24EAB}"/>
              </a:ext>
            </a:extLst>
          </p:cNvPr>
          <p:cNvSpPr>
            <a:spLocks noGrp="1"/>
          </p:cNvSpPr>
          <p:nvPr>
            <p:ph type="title"/>
          </p:nvPr>
        </p:nvSpPr>
        <p:spPr>
          <a:xfrm>
            <a:off x="673331" y="207819"/>
            <a:ext cx="10143896" cy="6766560"/>
          </a:xfrm>
        </p:spPr>
        <p:txBody>
          <a:bodyPr>
            <a:normAutofit fontScale="90000"/>
          </a:bodyPr>
          <a:lstStyle/>
          <a:p>
            <a:r>
              <a:rPr lang="it-IT" dirty="0"/>
              <a:t>R. </a:t>
            </a:r>
            <a:r>
              <a:rPr lang="it-IT" dirty="0" err="1"/>
              <a:t>Spaemann</a:t>
            </a:r>
            <a:r>
              <a:rPr lang="it-IT" dirty="0"/>
              <a:t>, “L’educazione </a:t>
            </a:r>
            <a:r>
              <a:rPr lang="it-IT" i="1" dirty="0"/>
              <a:t>ovvero</a:t>
            </a:r>
            <a:r>
              <a:rPr lang="it-IT" dirty="0"/>
              <a:t>: principio di piacere e principio di realtà”, in:</a:t>
            </a:r>
            <a:br>
              <a:rPr lang="it-IT" dirty="0"/>
            </a:br>
            <a:r>
              <a:rPr lang="it-IT" dirty="0"/>
              <a:t>R. </a:t>
            </a:r>
            <a:r>
              <a:rPr lang="it-IT" dirty="0" err="1"/>
              <a:t>Spaemann</a:t>
            </a:r>
            <a:r>
              <a:rPr lang="it-IT" dirty="0"/>
              <a:t>, </a:t>
            </a:r>
            <a:r>
              <a:rPr lang="it-IT" i="1" dirty="0"/>
              <a:t>Concetti morali fondamentali</a:t>
            </a:r>
            <a:r>
              <a:rPr lang="it-IT" dirty="0"/>
              <a:t>, Piemme, (Beck, 1986), tr.it. 1993</a:t>
            </a:r>
            <a:br>
              <a:rPr lang="it-IT" dirty="0"/>
            </a:br>
            <a:br>
              <a:rPr lang="it-IT" dirty="0"/>
            </a:br>
            <a:r>
              <a:rPr lang="it-IT" sz="2000" dirty="0"/>
              <a:t>“Esiste davvero un volere fondamentale dell’uomo, in base al quale noi possiamo misurare tutti i suoi vari desideri e aspirazioni, e anche tutte le norme stabilite in una società? Se esiste, in che cosa consiste? </a:t>
            </a:r>
            <a:br>
              <a:rPr lang="it-IT" sz="2000" dirty="0"/>
            </a:br>
            <a:r>
              <a:rPr lang="it-IT" sz="2000" dirty="0"/>
              <a:t>Noi vogliamo sentirci bene; edonismo: l’edonismo comprende questo ma sbaglia subito quando si concentra unicamente sulla soddisfazione che deriva; </a:t>
            </a:r>
            <a:br>
              <a:rPr lang="it-IT" sz="2000" dirty="0"/>
            </a:br>
            <a:r>
              <a:rPr lang="it-IT" sz="2000" dirty="0"/>
              <a:t>Fanno parte della vita buona anche la virtù, la bontà verso gli altri, l’amicizia, la generosità, perché queste qualità sono per chi le possiede una fonte di gioia.</a:t>
            </a:r>
            <a:br>
              <a:rPr lang="it-IT" sz="2000" dirty="0"/>
            </a:br>
            <a:r>
              <a:rPr lang="it-IT" sz="2000" dirty="0"/>
              <a:t>Differenza uomo-animale:</a:t>
            </a:r>
            <a:br>
              <a:rPr lang="it-IT" sz="2000" dirty="0"/>
            </a:br>
            <a:r>
              <a:rPr lang="it-IT" sz="2000" dirty="0"/>
              <a:t>Il mondo non ci si presenta già predisposto, in virtù dell’istinto, come un ambiente adatto alla nostra specie, ma come uno spazio aperto di infinite possibilità di soddisfazione e però anche di infinite minacce, </a:t>
            </a:r>
            <a:r>
              <a:rPr lang="it-IT" sz="2000" dirty="0" err="1"/>
              <a:t>giacchè</a:t>
            </a:r>
            <a:r>
              <a:rPr lang="it-IT" sz="2000" dirty="0"/>
              <a:t> noi  non possiamo soddisfare impunemente tutti i nostri desideri</a:t>
            </a:r>
            <a:br>
              <a:rPr lang="it-IT" sz="2000" dirty="0"/>
            </a:br>
            <a:endParaRPr lang="it-IT" sz="2000" dirty="0"/>
          </a:p>
        </p:txBody>
      </p:sp>
      <p:sp>
        <p:nvSpPr>
          <p:cNvPr id="3" name="Segnaposto contenuto 2">
            <a:extLst>
              <a:ext uri="{FF2B5EF4-FFF2-40B4-BE49-F238E27FC236}">
                <a16:creationId xmlns:a16="http://schemas.microsoft.com/office/drawing/2014/main" id="{FD6AAB11-86C8-4C00-B328-6F612CEB789E}"/>
              </a:ext>
            </a:extLst>
          </p:cNvPr>
          <p:cNvSpPr>
            <a:spLocks noGrp="1"/>
          </p:cNvSpPr>
          <p:nvPr>
            <p:ph idx="1"/>
          </p:nvPr>
        </p:nvSpPr>
        <p:spPr>
          <a:xfrm>
            <a:off x="598517" y="207819"/>
            <a:ext cx="10218710" cy="6575366"/>
          </a:xfrm>
        </p:spPr>
        <p:txBody>
          <a:bodyPr/>
          <a:lstStyle/>
          <a:p>
            <a:pPr algn="just"/>
            <a:endParaRPr lang="it-IT" dirty="0"/>
          </a:p>
          <a:p>
            <a:pPr algn="just"/>
            <a:endParaRPr lang="it-IT" dirty="0"/>
          </a:p>
        </p:txBody>
      </p:sp>
    </p:spTree>
    <p:extLst>
      <p:ext uri="{BB962C8B-B14F-4D97-AF65-F5344CB8AC3E}">
        <p14:creationId xmlns:p14="http://schemas.microsoft.com/office/powerpoint/2010/main" val="175858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AF94FF-B617-4C88-857D-D217B00D6C71}"/>
              </a:ext>
            </a:extLst>
          </p:cNvPr>
          <p:cNvSpPr>
            <a:spLocks noGrp="1"/>
          </p:cNvSpPr>
          <p:nvPr>
            <p:ph type="title"/>
          </p:nvPr>
        </p:nvSpPr>
        <p:spPr>
          <a:xfrm>
            <a:off x="685801" y="609601"/>
            <a:ext cx="10131425" cy="803564"/>
          </a:xfrm>
        </p:spPr>
        <p:txBody>
          <a:bodyPr/>
          <a:lstStyle/>
          <a:p>
            <a:r>
              <a:rPr lang="it-IT" dirty="0"/>
              <a:t>principio di piacere e principio di realtà </a:t>
            </a:r>
          </a:p>
        </p:txBody>
      </p:sp>
      <p:sp>
        <p:nvSpPr>
          <p:cNvPr id="3" name="Segnaposto contenuto 2">
            <a:extLst>
              <a:ext uri="{FF2B5EF4-FFF2-40B4-BE49-F238E27FC236}">
                <a16:creationId xmlns:a16="http://schemas.microsoft.com/office/drawing/2014/main" id="{91899F06-6214-4789-AD90-25553E6ADE46}"/>
              </a:ext>
            </a:extLst>
          </p:cNvPr>
          <p:cNvSpPr>
            <a:spLocks noGrp="1"/>
          </p:cNvSpPr>
          <p:nvPr>
            <p:ph idx="1"/>
          </p:nvPr>
        </p:nvSpPr>
        <p:spPr>
          <a:xfrm>
            <a:off x="685801" y="1662545"/>
            <a:ext cx="10131425" cy="4987637"/>
          </a:xfrm>
        </p:spPr>
        <p:txBody>
          <a:bodyPr/>
          <a:lstStyle/>
          <a:p>
            <a:r>
              <a:rPr lang="it-IT" dirty="0"/>
              <a:t>La realtà non sia adatta a noi. Noi dobbiamo adattarci ad essa. Dobbiamo rinunciare ad una parte dei nostri desideri per poterne soddisfare un’altra parte e addirittura per mantenerci semplicemente in vita. </a:t>
            </a:r>
          </a:p>
          <a:p>
            <a:r>
              <a:rPr lang="it-IT" dirty="0"/>
              <a:t>La vita come compromesso tra ciò che noi davvero vogliamo, la soddisfazione illimitata della libido, e l’adattamento alla realtà che si oppone a questa soddisfazione.</a:t>
            </a:r>
          </a:p>
          <a:p>
            <a:r>
              <a:rPr lang="it-IT" dirty="0"/>
              <a:t>In questa prospettiva l’uomo è un edonista mancato.  E’ questa la causa di tutte le nevrosi, ma anche di tutti i più elevati risultati della cultura  (sublimazione degli impulsi primari).</a:t>
            </a:r>
          </a:p>
          <a:p>
            <a:r>
              <a:rPr lang="it-IT" dirty="0"/>
              <a:t>Es. dell’uomo disteso in una camera operatoria; al quale viene indotto un ininterrotto stato di euforia;</a:t>
            </a:r>
          </a:p>
          <a:p>
            <a:r>
              <a:rPr lang="it-IT" dirty="0"/>
              <a:t>Perché non vorremmo essere al suo posto?</a:t>
            </a:r>
          </a:p>
          <a:p>
            <a:r>
              <a:rPr lang="it-IT" dirty="0"/>
              <a:t>“Perché quell’uomo si trova al di fuori della vita reale, al di fuori della realtà”</a:t>
            </a:r>
          </a:p>
          <a:p>
            <a:endParaRPr lang="it-IT" dirty="0"/>
          </a:p>
        </p:txBody>
      </p:sp>
    </p:spTree>
    <p:extLst>
      <p:ext uri="{BB962C8B-B14F-4D97-AF65-F5344CB8AC3E}">
        <p14:creationId xmlns:p14="http://schemas.microsoft.com/office/powerpoint/2010/main" val="234474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617999-86B7-4E41-A170-AEFF5F938D59}"/>
              </a:ext>
            </a:extLst>
          </p:cNvPr>
          <p:cNvSpPr>
            <a:spLocks noGrp="1"/>
          </p:cNvSpPr>
          <p:nvPr>
            <p:ph type="title"/>
          </p:nvPr>
        </p:nvSpPr>
        <p:spPr>
          <a:xfrm>
            <a:off x="685801" y="609601"/>
            <a:ext cx="10131425" cy="969818"/>
          </a:xfrm>
        </p:spPr>
        <p:txBody>
          <a:bodyPr/>
          <a:lstStyle/>
          <a:p>
            <a:r>
              <a:rPr lang="it-IT" dirty="0"/>
              <a:t>L’esperienza della realtà</a:t>
            </a:r>
          </a:p>
        </p:txBody>
      </p:sp>
      <p:sp>
        <p:nvSpPr>
          <p:cNvPr id="3" name="Segnaposto contenuto 2">
            <a:extLst>
              <a:ext uri="{FF2B5EF4-FFF2-40B4-BE49-F238E27FC236}">
                <a16:creationId xmlns:a16="http://schemas.microsoft.com/office/drawing/2014/main" id="{EA2E4677-14C3-4C57-974D-3DC3DA0A398B}"/>
              </a:ext>
            </a:extLst>
          </p:cNvPr>
          <p:cNvSpPr>
            <a:spLocks noGrp="1"/>
          </p:cNvSpPr>
          <p:nvPr>
            <p:ph idx="1"/>
          </p:nvPr>
        </p:nvSpPr>
        <p:spPr>
          <a:xfrm>
            <a:off x="615143" y="1853739"/>
            <a:ext cx="10202084" cy="4655126"/>
          </a:xfrm>
        </p:spPr>
        <p:txBody>
          <a:bodyPr/>
          <a:lstStyle/>
          <a:p>
            <a:r>
              <a:rPr lang="it-IT" dirty="0"/>
              <a:t>“Non è vero che la realtà sia per noi innanzi tutto qualcosa che si oppone e resiste ai nostri desideri e a cui noi siamo costretti ad adattarci. Essa è pure qualcosa di cui ad ogni costo non vorremmo fare a meno. All’interno della realtà piacere e dolore si mescolano. Il dolore, quando non è eccessivo, ha d’altra parte un’importante  funzione. Esso ci mostra infatti i pericoli per la vita. E’ al servizio dell’autoconservazione….L’esperienza della realtà…ben lungi dall’essere ostacolo al compimento della nostra vita, né è al contrario l’autentico contenuto”</a:t>
            </a:r>
          </a:p>
          <a:p>
            <a:r>
              <a:rPr lang="it-IT" dirty="0"/>
              <a:t>La morte, il limite, è ciò che dà senso alla nostra vita.</a:t>
            </a:r>
          </a:p>
          <a:p>
            <a:r>
              <a:rPr lang="it-IT" dirty="0"/>
              <a:t>L’autoconservazione non è il vero senso della vita, come neppure il conseguimento del piacere</a:t>
            </a:r>
          </a:p>
          <a:p>
            <a:r>
              <a:rPr lang="it-IT" dirty="0"/>
              <a:t>Non vigliamo conservare noi stessi ad ogni costo; non vogliamo conseguire il piacere ad ogni costo;</a:t>
            </a:r>
          </a:p>
          <a:p>
            <a:r>
              <a:rPr lang="it-IT" dirty="0"/>
              <a:t>Brecht: l’uomo può temere la sua brutta vita più della morte</a:t>
            </a:r>
          </a:p>
          <a:p>
            <a:endParaRPr lang="it-IT" dirty="0"/>
          </a:p>
        </p:txBody>
      </p:sp>
    </p:spTree>
    <p:extLst>
      <p:ext uri="{BB962C8B-B14F-4D97-AF65-F5344CB8AC3E}">
        <p14:creationId xmlns:p14="http://schemas.microsoft.com/office/powerpoint/2010/main" val="288277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BA764C-5305-4863-817A-B3B37D18A708}"/>
              </a:ext>
            </a:extLst>
          </p:cNvPr>
          <p:cNvSpPr>
            <a:spLocks noGrp="1"/>
          </p:cNvSpPr>
          <p:nvPr>
            <p:ph type="title"/>
          </p:nvPr>
        </p:nvSpPr>
        <p:spPr>
          <a:xfrm>
            <a:off x="527859" y="338666"/>
            <a:ext cx="10131425" cy="833429"/>
          </a:xfrm>
        </p:spPr>
        <p:txBody>
          <a:bodyPr/>
          <a:lstStyle/>
          <a:p>
            <a:r>
              <a:rPr lang="it-IT" dirty="0"/>
              <a:t>La democrazia del narcisismo </a:t>
            </a:r>
          </a:p>
        </p:txBody>
      </p:sp>
      <p:sp>
        <p:nvSpPr>
          <p:cNvPr id="3" name="Segnaposto contenuto 2">
            <a:extLst>
              <a:ext uri="{FF2B5EF4-FFF2-40B4-BE49-F238E27FC236}">
                <a16:creationId xmlns:a16="http://schemas.microsoft.com/office/drawing/2014/main" id="{4F934089-D37C-4281-9641-B965EE0E5888}"/>
              </a:ext>
            </a:extLst>
          </p:cNvPr>
          <p:cNvSpPr>
            <a:spLocks noGrp="1"/>
          </p:cNvSpPr>
          <p:nvPr>
            <p:ph idx="1"/>
          </p:nvPr>
        </p:nvSpPr>
        <p:spPr>
          <a:xfrm>
            <a:off x="527859" y="1521229"/>
            <a:ext cx="10289368" cy="5070764"/>
          </a:xfrm>
        </p:spPr>
        <p:txBody>
          <a:bodyPr>
            <a:normAutofit lnSpcReduction="10000"/>
          </a:bodyPr>
          <a:lstStyle/>
          <a:p>
            <a:r>
              <a:rPr lang="it-IT" dirty="0"/>
              <a:t>Una società fondata sulla promessa-pretesa di piena autodeterminazione soggettiva può funzionare?  (G. Orsina, La democrazia del narcisismo, Marsilio, 2018)   </a:t>
            </a:r>
          </a:p>
          <a:p>
            <a:r>
              <a:rPr lang="it-IT" dirty="0"/>
              <a:t>«La via dell’autodeterminazione integrale non è affatto la via della felicità»</a:t>
            </a:r>
          </a:p>
          <a:p>
            <a:r>
              <a:rPr lang="it-IT" dirty="0"/>
              <a:t>Una razionalità puramente utilitaristica non può reggere. Necessità di gerarchie sociali e valori alti. </a:t>
            </a:r>
          </a:p>
          <a:p>
            <a:r>
              <a:rPr lang="it-IT" dirty="0"/>
              <a:t>L’uomo-massa di Ortega y </a:t>
            </a:r>
            <a:r>
              <a:rPr lang="it-IT" dirty="0" err="1"/>
              <a:t>Gasset</a:t>
            </a:r>
            <a:r>
              <a:rPr lang="it-IT" dirty="0"/>
              <a:t>: la </a:t>
            </a:r>
            <a:r>
              <a:rPr lang="it-IT" dirty="0" err="1"/>
              <a:t>concetrazione</a:t>
            </a:r>
            <a:r>
              <a:rPr lang="it-IT" dirty="0"/>
              <a:t> ossessiva sulla difesa integrale del proprio diritto soggettivo all’autodeterminazione mette gravemente in pericolo la capacità di autodeterminarsi politicamente della collettività (anomia di E. </a:t>
            </a:r>
            <a:r>
              <a:rPr lang="it-IT" dirty="0" err="1"/>
              <a:t>Durkheim</a:t>
            </a:r>
            <a:r>
              <a:rPr lang="it-IT" dirty="0"/>
              <a:t>). </a:t>
            </a:r>
          </a:p>
          <a:p>
            <a:r>
              <a:rPr lang="it-IT" dirty="0"/>
              <a:t>Il ‘68: le tensioni che ha espresso sono «consustanziali alla democrazia». Fragilità culturale dei sistemi democratici</a:t>
            </a:r>
          </a:p>
          <a:p>
            <a:endParaRPr lang="it-IT" dirty="0"/>
          </a:p>
          <a:p>
            <a:r>
              <a:rPr lang="it-IT" dirty="0"/>
              <a:t>“Quando una società aumenta le libertà e la soddisfazione soggettiva dei cittadini illimitatamente e senza considerare le condizioni della sua conservazione e della sua sicurezza, libertà e benessere finiranno probabilmente molto presto. Dove però al contrario la sicurezza di un sistema liberale si perfeziona al punto che tutto viene subordinato alla conservazione del sistema, allora viene sacrificato proprio ciò che deve essere conservato e che rende il sistema degno di essere conservato. Si tratta qui delle varianti, per cos’ dire, di sinistra e di destra della possibilità di rovinare la vita buona”    (R. </a:t>
            </a:r>
            <a:r>
              <a:rPr lang="it-IT" dirty="0" err="1"/>
              <a:t>Spaemann</a:t>
            </a:r>
            <a:r>
              <a:rPr lang="it-IT" dirty="0"/>
              <a:t>, p. 42)</a:t>
            </a:r>
          </a:p>
          <a:p>
            <a:endParaRPr lang="it-IT" dirty="0"/>
          </a:p>
        </p:txBody>
      </p:sp>
    </p:spTree>
    <p:extLst>
      <p:ext uri="{BB962C8B-B14F-4D97-AF65-F5344CB8AC3E}">
        <p14:creationId xmlns:p14="http://schemas.microsoft.com/office/powerpoint/2010/main" val="198470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42598E-B308-4E22-9583-89E055CB7E2A}"/>
              </a:ext>
            </a:extLst>
          </p:cNvPr>
          <p:cNvSpPr>
            <a:spLocks noGrp="1"/>
          </p:cNvSpPr>
          <p:nvPr>
            <p:ph type="title"/>
          </p:nvPr>
        </p:nvSpPr>
        <p:spPr>
          <a:xfrm>
            <a:off x="573579" y="609600"/>
            <a:ext cx="10243648" cy="653935"/>
          </a:xfrm>
        </p:spPr>
        <p:txBody>
          <a:bodyPr/>
          <a:lstStyle/>
          <a:p>
            <a:r>
              <a:rPr lang="it-IT" dirty="0"/>
              <a:t>Il ‘68 e la sua rivoluzione antropologica</a:t>
            </a:r>
          </a:p>
        </p:txBody>
      </p:sp>
      <p:sp>
        <p:nvSpPr>
          <p:cNvPr id="3" name="Segnaposto contenuto 2">
            <a:extLst>
              <a:ext uri="{FF2B5EF4-FFF2-40B4-BE49-F238E27FC236}">
                <a16:creationId xmlns:a16="http://schemas.microsoft.com/office/drawing/2014/main" id="{8C0D8C19-E2FA-4476-BE4F-95003C5AA178}"/>
              </a:ext>
            </a:extLst>
          </p:cNvPr>
          <p:cNvSpPr>
            <a:spLocks noGrp="1"/>
          </p:cNvSpPr>
          <p:nvPr>
            <p:ph idx="1"/>
          </p:nvPr>
        </p:nvSpPr>
        <p:spPr>
          <a:xfrm>
            <a:off x="573579" y="1537855"/>
            <a:ext cx="10243648" cy="4921134"/>
          </a:xfrm>
        </p:spPr>
        <p:txBody>
          <a:bodyPr/>
          <a:lstStyle/>
          <a:p>
            <a:r>
              <a:rPr lang="it-IT" dirty="0"/>
              <a:t> </a:t>
            </a:r>
            <a:r>
              <a:rPr lang="it-IT" dirty="0" err="1"/>
              <a:t>Marcuse</a:t>
            </a:r>
            <a:r>
              <a:rPr lang="it-IT" dirty="0"/>
              <a:t> e il  ‘68</a:t>
            </a:r>
          </a:p>
          <a:p>
            <a:r>
              <a:rPr lang="it-IT" dirty="0" err="1"/>
              <a:t>Marcuse</a:t>
            </a:r>
            <a:r>
              <a:rPr lang="it-IT" dirty="0"/>
              <a:t>:  la fantasia al potere. Per </a:t>
            </a:r>
            <a:r>
              <a:rPr lang="it-IT" dirty="0" err="1"/>
              <a:t>Marcuse</a:t>
            </a:r>
            <a:r>
              <a:rPr lang="it-IT" dirty="0"/>
              <a:t> nella società dell’abbondanza, può essere mitigata la supremazia del principio di realtà. </a:t>
            </a:r>
          </a:p>
          <a:p>
            <a:r>
              <a:rPr lang="it-IT" dirty="0"/>
              <a:t>Per coloro che si affidarono a questa speranza la crisi petrolifera e tutto quello che ne seguì dovettero essere una cocente delusione. </a:t>
            </a:r>
          </a:p>
          <a:p>
            <a:r>
              <a:rPr lang="it-IT" dirty="0"/>
              <a:t>Ma le delusioni sono sempre un bene, perché le illusioni sono sempre un male   (p. 43)</a:t>
            </a:r>
          </a:p>
          <a:p>
            <a:r>
              <a:rPr lang="it-IT" dirty="0"/>
              <a:t>“Solo chi vede l’uomo come un essere cui importa in fondo e ultimamente soltanto di massimizzare i piaceri soggettivi deve vedere la realtà come un qualcosa di ostile. Chi invece ha compreso che noi vogliamo appunto la realtà, che noi arriviamo a noi stessi facendo esperienza della realtà e confrontandoci attivamente con essa, vedrà le cose in un altro modo. Questi comprenderà che il bene ha a ce fare con l’esperienza della realtà e con un rapporto adeguato con essa”    (pp. 43-44)</a:t>
            </a:r>
          </a:p>
          <a:p>
            <a:r>
              <a:rPr lang="it-IT" dirty="0"/>
              <a:t>Rousseau: il bambino e la mela</a:t>
            </a:r>
          </a:p>
          <a:p>
            <a:endParaRPr lang="it-IT" dirty="0"/>
          </a:p>
        </p:txBody>
      </p:sp>
    </p:spTree>
    <p:extLst>
      <p:ext uri="{BB962C8B-B14F-4D97-AF65-F5344CB8AC3E}">
        <p14:creationId xmlns:p14="http://schemas.microsoft.com/office/powerpoint/2010/main" val="97279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A41E1-4D36-435F-BAD2-69BFE5CB7FEA}"/>
              </a:ext>
            </a:extLst>
          </p:cNvPr>
          <p:cNvSpPr>
            <a:spLocks noGrp="1"/>
          </p:cNvSpPr>
          <p:nvPr>
            <p:ph type="title"/>
          </p:nvPr>
        </p:nvSpPr>
        <p:spPr>
          <a:xfrm>
            <a:off x="698269" y="324196"/>
            <a:ext cx="10118957" cy="1741671"/>
          </a:xfrm>
        </p:spPr>
        <p:txBody>
          <a:bodyPr>
            <a:normAutofit fontScale="90000"/>
          </a:bodyPr>
          <a:lstStyle/>
          <a:p>
            <a:r>
              <a:rPr lang="it-IT" dirty="0" err="1"/>
              <a:t>Matthias</a:t>
            </a:r>
            <a:r>
              <a:rPr lang="it-IT" dirty="0"/>
              <a:t> </a:t>
            </a:r>
            <a:r>
              <a:rPr lang="it-IT" dirty="0" err="1"/>
              <a:t>Claudius</a:t>
            </a:r>
            <a:r>
              <a:rPr lang="it-IT" dirty="0"/>
              <a:t> al figlio:</a:t>
            </a:r>
            <a:br>
              <a:rPr lang="it-IT" dirty="0"/>
            </a:br>
            <a:r>
              <a:rPr lang="it-IT" dirty="0"/>
              <a:t>“La verità, figlio mio, non dipende da noi, siamo noi che dobbiamo dipendere da essa”</a:t>
            </a:r>
            <a:br>
              <a:rPr lang="it-IT" dirty="0"/>
            </a:br>
            <a:endParaRPr lang="it-IT" dirty="0"/>
          </a:p>
        </p:txBody>
      </p:sp>
      <p:sp>
        <p:nvSpPr>
          <p:cNvPr id="3" name="Segnaposto contenuto 2">
            <a:extLst>
              <a:ext uri="{FF2B5EF4-FFF2-40B4-BE49-F238E27FC236}">
                <a16:creationId xmlns:a16="http://schemas.microsoft.com/office/drawing/2014/main" id="{F30E0814-7EB9-4B04-B491-DECB765476F1}"/>
              </a:ext>
            </a:extLst>
          </p:cNvPr>
          <p:cNvSpPr>
            <a:spLocks noGrp="1"/>
          </p:cNvSpPr>
          <p:nvPr>
            <p:ph idx="1"/>
          </p:nvPr>
        </p:nvSpPr>
        <p:spPr>
          <a:xfrm>
            <a:off x="507076" y="2618509"/>
            <a:ext cx="10305995" cy="3790604"/>
          </a:xfrm>
        </p:spPr>
        <p:txBody>
          <a:bodyPr>
            <a:normAutofit lnSpcReduction="10000"/>
          </a:bodyPr>
          <a:lstStyle/>
          <a:p>
            <a:r>
              <a:rPr lang="it-IT" dirty="0"/>
              <a:t>Principio di realtà:  Le cose non stanno così </a:t>
            </a:r>
            <a:r>
              <a:rPr lang="it-IT" i="1" dirty="0"/>
              <a:t>purtroppo</a:t>
            </a:r>
            <a:r>
              <a:rPr lang="it-IT" dirty="0"/>
              <a:t>, ma per </a:t>
            </a:r>
            <a:r>
              <a:rPr lang="it-IT" i="1" dirty="0"/>
              <a:t>fortuna</a:t>
            </a:r>
            <a:r>
              <a:rPr lang="it-IT" dirty="0"/>
              <a:t>. </a:t>
            </a:r>
          </a:p>
          <a:p>
            <a:r>
              <a:rPr lang="it-IT" dirty="0"/>
              <a:t>“Soltanto con una realtà che ci oppone resistenza, infatti, noi possiamo sviluppare le nostre forze. Ogni più profonda gioia nella vita  dipende dallo sviluppo di forse e facoltà”</a:t>
            </a:r>
          </a:p>
          <a:p>
            <a:r>
              <a:rPr lang="it-IT" dirty="0"/>
              <a:t> </a:t>
            </a:r>
          </a:p>
          <a:p>
            <a:r>
              <a:rPr lang="it-IT" dirty="0"/>
              <a:t>L’educatore ha il compito di far avvicinare il bambino alla realtà</a:t>
            </a:r>
          </a:p>
          <a:p>
            <a:r>
              <a:rPr lang="it-IT" dirty="0"/>
              <a:t>La madre e la sua funzione: sta a lei che il bambino sperimenti la realtà innanzitutto come qualcosa di amichevole e da cui gli viene aiuto.</a:t>
            </a:r>
          </a:p>
          <a:p>
            <a:r>
              <a:rPr lang="it-IT" dirty="0"/>
              <a:t>Fiducia originaria: è quanto di più importante l’educazione possa dare in assoluto. </a:t>
            </a:r>
          </a:p>
          <a:p>
            <a:r>
              <a:rPr lang="it-IT" dirty="0"/>
              <a:t>“Chi infatti può rifarsi al ricordo di un mondo felice se la cava più facilmente nel mondo infelice”</a:t>
            </a:r>
          </a:p>
          <a:p>
            <a:r>
              <a:rPr lang="it-IT" dirty="0"/>
              <a:t> </a:t>
            </a:r>
          </a:p>
          <a:p>
            <a:endParaRPr lang="it-IT" dirty="0"/>
          </a:p>
        </p:txBody>
      </p:sp>
    </p:spTree>
    <p:extLst>
      <p:ext uri="{BB962C8B-B14F-4D97-AF65-F5344CB8AC3E}">
        <p14:creationId xmlns:p14="http://schemas.microsoft.com/office/powerpoint/2010/main" val="63238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BC6758-F324-4169-AD56-7B3C1A893FD5}"/>
              </a:ext>
            </a:extLst>
          </p:cNvPr>
          <p:cNvSpPr>
            <a:spLocks noGrp="1"/>
          </p:cNvSpPr>
          <p:nvPr>
            <p:ph type="title"/>
          </p:nvPr>
        </p:nvSpPr>
        <p:spPr>
          <a:xfrm>
            <a:off x="581891" y="609600"/>
            <a:ext cx="10235335" cy="662247"/>
          </a:xfrm>
        </p:spPr>
        <p:txBody>
          <a:bodyPr/>
          <a:lstStyle/>
          <a:p>
            <a:r>
              <a:rPr lang="it-IT" dirty="0"/>
              <a:t>L’avvento del narcisismo</a:t>
            </a:r>
          </a:p>
        </p:txBody>
      </p:sp>
      <p:sp>
        <p:nvSpPr>
          <p:cNvPr id="3" name="Segnaposto contenuto 2">
            <a:extLst>
              <a:ext uri="{FF2B5EF4-FFF2-40B4-BE49-F238E27FC236}">
                <a16:creationId xmlns:a16="http://schemas.microsoft.com/office/drawing/2014/main" id="{C47C2DAE-B6A3-49D8-BB2F-C532FDA5D471}"/>
              </a:ext>
            </a:extLst>
          </p:cNvPr>
          <p:cNvSpPr>
            <a:spLocks noGrp="1"/>
          </p:cNvSpPr>
          <p:nvPr>
            <p:ph idx="1"/>
          </p:nvPr>
        </p:nvSpPr>
        <p:spPr>
          <a:xfrm>
            <a:off x="457200" y="1463041"/>
            <a:ext cx="10360027" cy="5045824"/>
          </a:xfrm>
        </p:spPr>
        <p:txBody>
          <a:bodyPr/>
          <a:lstStyle/>
          <a:p>
            <a:r>
              <a:rPr lang="it-IT" dirty="0"/>
              <a:t>G. Orsina, La democrazia del narcisismo</a:t>
            </a:r>
          </a:p>
          <a:p>
            <a:r>
              <a:rPr lang="it-IT" dirty="0"/>
              <a:t>Se ‘l’egoismo dissecca i germi delle virtù’, l’individualismo non inaridisce sulle </a:t>
            </a:r>
            <a:r>
              <a:rPr lang="it-IT" dirty="0" err="1"/>
              <a:t>rpime</a:t>
            </a:r>
            <a:r>
              <a:rPr lang="it-IT" dirty="0"/>
              <a:t> che la sorgente delle virtù civiche    (p. 56, riprende da Tocqueville)</a:t>
            </a:r>
          </a:p>
          <a:p>
            <a:r>
              <a:rPr lang="it-IT" dirty="0"/>
              <a:t>Ma l’individualismo tende a cadere nell’egoismo</a:t>
            </a:r>
          </a:p>
          <a:p>
            <a:r>
              <a:rPr lang="it-IT" dirty="0"/>
              <a:t>Il narcisismo   (T. </a:t>
            </a:r>
            <a:r>
              <a:rPr lang="it-IT" dirty="0" err="1"/>
              <a:t>Wolfe</a:t>
            </a:r>
            <a:r>
              <a:rPr lang="it-IT" dirty="0"/>
              <a:t>, R. </a:t>
            </a:r>
            <a:r>
              <a:rPr lang="it-IT" dirty="0" err="1"/>
              <a:t>Sennett</a:t>
            </a:r>
            <a:r>
              <a:rPr lang="it-IT" dirty="0"/>
              <a:t>, C. </a:t>
            </a:r>
            <a:r>
              <a:rPr lang="it-IT" dirty="0" err="1"/>
              <a:t>Lasch</a:t>
            </a:r>
            <a:r>
              <a:rPr lang="it-IT" dirty="0"/>
              <a:t>, G. </a:t>
            </a:r>
            <a:r>
              <a:rPr lang="it-IT" dirty="0" err="1"/>
              <a:t>Lipovetsky</a:t>
            </a:r>
            <a:r>
              <a:rPr lang="it-IT" dirty="0"/>
              <a:t>, C. Taylor)</a:t>
            </a:r>
          </a:p>
          <a:p>
            <a:r>
              <a:rPr lang="it-IT" dirty="0"/>
              <a:t>«La specificità del narcisismo consiste nel fatto che la sua ossessione di sé è fondata su una distorsione cognitiva: l’incapacità di percepire la propria persona e la realtà come due entità separate e autonome l’una dall’altra – di distinguere il dentro dal fuori, l’oggettivo dal soggettivo». Questa distorsione cognitiva fa sì che il mondo del narcisista sia «</a:t>
            </a:r>
            <a:r>
              <a:rPr lang="it-IT" dirty="0" err="1"/>
              <a:t>psicomorfo</a:t>
            </a:r>
            <a:r>
              <a:rPr lang="it-IT" dirty="0"/>
              <a:t>» (espressione di R. </a:t>
            </a:r>
            <a:r>
              <a:rPr lang="it-IT" dirty="0" err="1"/>
              <a:t>Sennett</a:t>
            </a:r>
            <a:r>
              <a:rPr lang="it-IT" dirty="0"/>
              <a:t>). </a:t>
            </a:r>
          </a:p>
          <a:p>
            <a:r>
              <a:rPr lang="it-IT" dirty="0" err="1"/>
              <a:t>Lasch</a:t>
            </a:r>
            <a:r>
              <a:rPr lang="it-IT" dirty="0"/>
              <a:t>: il narcisista psicologizza tutto: il sociale, il politico, la scena pubblica generale</a:t>
            </a:r>
          </a:p>
        </p:txBody>
      </p:sp>
    </p:spTree>
    <p:extLst>
      <p:ext uri="{BB962C8B-B14F-4D97-AF65-F5344CB8AC3E}">
        <p14:creationId xmlns:p14="http://schemas.microsoft.com/office/powerpoint/2010/main" val="236232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6F3B76-6C65-4B1F-BC34-08C571CAFA38}"/>
              </a:ext>
            </a:extLst>
          </p:cNvPr>
          <p:cNvSpPr>
            <a:spLocks noGrp="1"/>
          </p:cNvSpPr>
          <p:nvPr>
            <p:ph type="title"/>
          </p:nvPr>
        </p:nvSpPr>
        <p:spPr>
          <a:xfrm>
            <a:off x="756459" y="182881"/>
            <a:ext cx="10060768" cy="1213657"/>
          </a:xfrm>
        </p:spPr>
        <p:txBody>
          <a:bodyPr>
            <a:normAutofit/>
          </a:bodyPr>
          <a:lstStyle/>
          <a:p>
            <a:r>
              <a:rPr lang="it-IT" dirty="0"/>
              <a:t>L’individualismo democratico </a:t>
            </a:r>
            <a:r>
              <a:rPr lang="it-IT" dirty="0" err="1"/>
              <a:t>tendea</a:t>
            </a:r>
            <a:r>
              <a:rPr lang="it-IT" dirty="0"/>
              <a:t> degenerare in narcisismo </a:t>
            </a:r>
          </a:p>
        </p:txBody>
      </p:sp>
      <p:sp>
        <p:nvSpPr>
          <p:cNvPr id="3" name="Segnaposto contenuto 2">
            <a:extLst>
              <a:ext uri="{FF2B5EF4-FFF2-40B4-BE49-F238E27FC236}">
                <a16:creationId xmlns:a16="http://schemas.microsoft.com/office/drawing/2014/main" id="{A18BEC56-875B-4765-A397-236D95C1EE2F}"/>
              </a:ext>
            </a:extLst>
          </p:cNvPr>
          <p:cNvSpPr>
            <a:spLocks noGrp="1"/>
          </p:cNvSpPr>
          <p:nvPr>
            <p:ph idx="1"/>
          </p:nvPr>
        </p:nvSpPr>
        <p:spPr>
          <a:xfrm>
            <a:off x="274320" y="1712422"/>
            <a:ext cx="10542907" cy="4962697"/>
          </a:xfrm>
        </p:spPr>
        <p:txBody>
          <a:bodyPr/>
          <a:lstStyle/>
          <a:p>
            <a:r>
              <a:rPr lang="it-IT" dirty="0"/>
              <a:t>«L’individuo democratico privo di contrappesi , l’uomo-massa, è chiuso in  se stesso; non ascolta; rifiuta le interpretazioni e valutazioni della realtà che gli provengono dall’esterno;  si fida soltanto del  proprio  giudizio. Il suo rapporto con il mondo è interamente determinato dal filtro di una prospettiva soggettiva non educata né maturata dal confronto. E’ </a:t>
            </a:r>
            <a:r>
              <a:rPr lang="it-IT" dirty="0" err="1"/>
              <a:t>intellettualemente</a:t>
            </a:r>
            <a:r>
              <a:rPr lang="it-IT" dirty="0"/>
              <a:t> una monade prima ancora di esserlo socialmente e politicamente»    (Giovanni Orsina, cit., p. 58)</a:t>
            </a:r>
          </a:p>
          <a:p>
            <a:endParaRPr lang="it-IT" dirty="0"/>
          </a:p>
          <a:p>
            <a:r>
              <a:rPr lang="it-IT" dirty="0"/>
              <a:t>«Il narcisista può fare ciò che viole ma non sa che cosa volere». Un delirio di onnipotenza che diventa assoluta impotenza. </a:t>
            </a:r>
          </a:p>
          <a:p>
            <a:r>
              <a:rPr lang="it-IT" dirty="0"/>
              <a:t>Il ‘68, nella interpretazione di A. Del Noce: contaminazione di motivi marxisti e di motivi freudiani. Il suicidio della rivoluzione. </a:t>
            </a:r>
          </a:p>
        </p:txBody>
      </p:sp>
    </p:spTree>
    <p:extLst>
      <p:ext uri="{BB962C8B-B14F-4D97-AF65-F5344CB8AC3E}">
        <p14:creationId xmlns:p14="http://schemas.microsoft.com/office/powerpoint/2010/main" val="155013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TM03457452[[fn=Celestiale]]</Template>
  <TotalTime>254</TotalTime>
  <Words>1255</Words>
  <Application>Microsoft Office PowerPoint</Application>
  <PresentationFormat>Widescreen</PresentationFormat>
  <Paragraphs>57</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Celestiale</vt:lpstr>
      <vt:lpstr>Dall’emergenza antropologica ad Un nuovo realismo</vt:lpstr>
      <vt:lpstr>R. Spaemann, “L’educazione ovvero: principio di piacere e principio di realtà”, in: R. Spaemann, Concetti morali fondamentali, Piemme, (Beck, 1986), tr.it. 1993  “Esiste davvero un volere fondamentale dell’uomo, in base al quale noi possiamo misurare tutti i suoi vari desideri e aspirazioni, e anche tutte le norme stabilite in una società? Se esiste, in che cosa consiste?  Noi vogliamo sentirci bene; edonismo: l’edonismo comprende questo ma sbaglia subito quando si concentra unicamente sulla soddisfazione che deriva;  Fanno parte della vita buona anche la virtù, la bontà verso gli altri, l’amicizia, la generosità, perché queste qualità sono per chi le possiede una fonte di gioia. Differenza uomo-animale: Il mondo non ci si presenta già predisposto, in virtù dell’istinto, come un ambiente adatto alla nostra specie, ma come uno spazio aperto di infinite possibilità di soddisfazione e però anche di infinite minacce, giacchè noi  non possiamo soddisfare impunemente tutti i nostri desideri </vt:lpstr>
      <vt:lpstr>principio di piacere e principio di realtà </vt:lpstr>
      <vt:lpstr>L’esperienza della realtà</vt:lpstr>
      <vt:lpstr>La democrazia del narcisismo </vt:lpstr>
      <vt:lpstr>Il ‘68 e la sua rivoluzione antropologica</vt:lpstr>
      <vt:lpstr>Matthias Claudius al figlio: “La verità, figlio mio, non dipende da noi, siamo noi che dobbiamo dipendere da essa” </vt:lpstr>
      <vt:lpstr>L’avvento del narcisismo</vt:lpstr>
      <vt:lpstr>L’individualismo democratico tendea degenerare in narcisismo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Dall’emergenza antropologica ad Un nuovo realismo</dc:title>
  <dc:creator>Allodi</dc:creator>
  <cp:lastModifiedBy>Allodi</cp:lastModifiedBy>
  <cp:revision>14</cp:revision>
  <dcterms:created xsi:type="dcterms:W3CDTF">2018-06-04T08:50:35Z</dcterms:created>
  <dcterms:modified xsi:type="dcterms:W3CDTF">2018-06-04T16:09:56Z</dcterms:modified>
</cp:coreProperties>
</file>