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57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15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77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10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76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65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15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3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69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50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1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133F-1861-4A01-AE8F-AB3AFF88EF0C}" type="datetimeFigureOut">
              <a:rPr lang="it-IT" smtClean="0"/>
              <a:t>01/04/2020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0ABF-61A9-43AE-8560-689DCEAC0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09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7844408" cy="1584175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Max</a:t>
            </a:r>
            <a:r>
              <a:rPr lang="it-IT" dirty="0"/>
              <a:t> Weber   sintesi argomenti fondamentali e tipologia delle forme di potere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40960" cy="4320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Il processo di razionalizzazione: è il tratto distintivo della nostra epoca </a:t>
            </a:r>
            <a:endParaRPr lang="it-IT" dirty="0"/>
          </a:p>
          <a:p>
            <a:pPr algn="l"/>
            <a:r>
              <a:rPr lang="it-IT" sz="2400" dirty="0">
                <a:solidFill>
                  <a:schemeClr val="tx1"/>
                </a:solidFill>
              </a:rPr>
              <a:t>Secondo M. Weber la storia dell’umanità è retta da un progressivo processo di razionalizzazione (</a:t>
            </a:r>
            <a:r>
              <a:rPr lang="it-IT" sz="2400" dirty="0" err="1">
                <a:solidFill>
                  <a:schemeClr val="tx1"/>
                </a:solidFill>
              </a:rPr>
              <a:t>disincantamento</a:t>
            </a:r>
            <a:r>
              <a:rPr lang="it-IT" sz="2400" dirty="0">
                <a:solidFill>
                  <a:schemeClr val="tx1"/>
                </a:solidFill>
              </a:rPr>
              <a:t> del mondo). Un processo che implica il successivo superamento di pensiero magico, mitico, religioso. Razionalizzazione significa anche processo di individualizzazione. Il soggetto moderno  è il risultato di un modo più razionale di rapportarsi con il mondo (razionalità rispetto allo scopo; razionalità strumentale; efficienza e adeguatezza dei mezzi). </a:t>
            </a:r>
          </a:p>
          <a:p>
            <a:pPr algn="l"/>
            <a:r>
              <a:rPr lang="it-IT" sz="2400" dirty="0">
                <a:solidFill>
                  <a:schemeClr val="tx1"/>
                </a:solidFill>
              </a:rPr>
              <a:t>In ogni caso per Weber le concezioni religiose hanno esercitato una influenza sull’orientamento che gli uomini assumono nelle loro attività.</a:t>
            </a:r>
          </a:p>
          <a:p>
            <a:pPr algn="l"/>
            <a:r>
              <a:rPr lang="it-IT" sz="2400" dirty="0">
                <a:solidFill>
                  <a:schemeClr val="tx1"/>
                </a:solidFill>
              </a:rPr>
              <a:t>La genesi dello spirito capitalistico è un esempio di questa influenza</a:t>
            </a:r>
          </a:p>
        </p:txBody>
      </p:sp>
    </p:spTree>
    <p:extLst>
      <p:ext uri="{BB962C8B-B14F-4D97-AF65-F5344CB8AC3E}">
        <p14:creationId xmlns:p14="http://schemas.microsoft.com/office/powerpoint/2010/main" val="327465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73616" cy="1512168"/>
          </a:xfrm>
        </p:spPr>
        <p:txBody>
          <a:bodyPr>
            <a:normAutofit/>
          </a:bodyPr>
          <a:lstStyle/>
          <a:p>
            <a:r>
              <a:rPr lang="it-IT" dirty="0"/>
              <a:t>Esempi del processo di razionalizzazione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00808"/>
            <a:ext cx="8219256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    </a:t>
            </a:r>
            <a:r>
              <a:rPr lang="it-IT" sz="2400" dirty="0"/>
              <a:t>L’ampliamento della sfera delle azioni razionali rispetto allo scopo è presente: </a:t>
            </a:r>
          </a:p>
          <a:p>
            <a:r>
              <a:rPr lang="it-IT" sz="2400" dirty="0"/>
              <a:t>Nell’impresa economica razionale (divisione del lavoro) e quindi nel capitalismo</a:t>
            </a:r>
          </a:p>
          <a:p>
            <a:r>
              <a:rPr lang="it-IT" sz="2400" dirty="0"/>
              <a:t>Nel  processo di burocratizzazione dello Stato</a:t>
            </a:r>
          </a:p>
          <a:p>
            <a:r>
              <a:rPr lang="it-IT" sz="2400" dirty="0"/>
              <a:t>Burocrazia:  «E’ l’organizzazione permanente della cooperazione tra un gran numero di individui, ciascuno dei quali esercita una funzione specializzata». </a:t>
            </a:r>
            <a:r>
              <a:rPr lang="it-IT" sz="2400" dirty="0">
                <a:solidFill>
                  <a:srgbClr val="C00000"/>
                </a:solidFill>
              </a:rPr>
              <a:t>La burocrazia è però anche la quintessenza del «dominio dei mezzi sui fini»</a:t>
            </a:r>
          </a:p>
          <a:p>
            <a:r>
              <a:rPr lang="it-IT" sz="2400" dirty="0"/>
              <a:t>Per Weber la razionalizzazione burocratica è la caratteristica principale della società moderna. Metafora della «gabbia d’acciaio»: «il calvinista voleva essere un  professionista, noi invece siamo costretti ad esserlo»</a:t>
            </a:r>
          </a:p>
          <a:p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079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 fontScale="90000"/>
          </a:bodyPr>
          <a:lstStyle/>
          <a:p>
            <a:r>
              <a:rPr lang="it-IT" dirty="0"/>
              <a:t>Le origini dello spirito del capitalismo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/>
          </a:bodyPr>
          <a:lstStyle/>
          <a:p>
            <a:r>
              <a:rPr lang="it-IT" sz="2400" dirty="0"/>
              <a:t>Il protestantesimo  è per Weber il punto di arrivo di questo processo di </a:t>
            </a:r>
            <a:r>
              <a:rPr lang="it-IT" sz="2400" dirty="0" err="1"/>
              <a:t>disincantamento</a:t>
            </a:r>
            <a:r>
              <a:rPr lang="it-IT" sz="2400" dirty="0"/>
              <a:t>. </a:t>
            </a:r>
          </a:p>
          <a:p>
            <a:r>
              <a:rPr lang="it-IT" sz="2400" dirty="0"/>
              <a:t>Una certa interpretazione del protestantesimo ha creato  alcune motivazioni che hanno favorito la formazione del capitalismo. </a:t>
            </a:r>
          </a:p>
          <a:p>
            <a:r>
              <a:rPr lang="it-IT" sz="2400" dirty="0"/>
              <a:t>Il concetto di ascesi mondana: una nuova concezione del lavoro e dell’attività economica</a:t>
            </a:r>
          </a:p>
          <a:p>
            <a:r>
              <a:rPr lang="it-IT" sz="2400" dirty="0">
                <a:solidFill>
                  <a:srgbClr val="C00000"/>
                </a:solidFill>
              </a:rPr>
              <a:t>La Confessione di Westminster </a:t>
            </a:r>
            <a:r>
              <a:rPr lang="it-IT" sz="2400" dirty="0"/>
              <a:t>(1647):   5 punti</a:t>
            </a:r>
          </a:p>
          <a:p>
            <a:pPr marL="0" indent="0">
              <a:buNone/>
            </a:pPr>
            <a:r>
              <a:rPr lang="it-IT" sz="2400" dirty="0"/>
              <a:t>1. Esiste un Dio assoluto, trascendente, che lo spirito limitato degli uomini non può cogliere;</a:t>
            </a:r>
          </a:p>
          <a:p>
            <a:pPr marL="0" indent="0">
              <a:buNone/>
            </a:pPr>
            <a:r>
              <a:rPr lang="it-IT" sz="2400" dirty="0"/>
              <a:t>2. Questo Dio ha predestinato ognuno di noi o alla salvezza o alla dannazione</a:t>
            </a: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8167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Confessione </a:t>
            </a:r>
            <a:r>
              <a:rPr lang="it-IT"/>
              <a:t>di Westminster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  3. Dio ha creato il mondo per sua gloria</a:t>
            </a:r>
          </a:p>
          <a:p>
            <a:pPr marL="0" indent="0">
              <a:buNone/>
            </a:pPr>
            <a:r>
              <a:rPr lang="it-IT" sz="2400" dirty="0"/>
              <a:t>  4. L’uomo, qualunque sia il suo destino, ha il dovere di lavorare       per la gloria di Dio</a:t>
            </a:r>
          </a:p>
          <a:p>
            <a:pPr marL="0" indent="0">
              <a:buNone/>
            </a:pPr>
            <a:r>
              <a:rPr lang="it-IT" sz="2400" dirty="0"/>
              <a:t>  5. La salvezza è un dono totalmente gratuito della grazia di Dio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E’ una concezione che esclude qualsiasi forma di misticismo, perché nega qualsiasi comunicazione fra il fedele e Dio stesso;</a:t>
            </a:r>
          </a:p>
          <a:p>
            <a:pPr marL="0" indent="0">
              <a:buNone/>
            </a:pPr>
            <a:r>
              <a:rPr lang="it-IT" sz="2400" dirty="0"/>
              <a:t>«Il calvinista non può sapere se sarà salvato o dannato. Così eli cercherà i segni della sua elezione (salvezza) in questo mondo. Egli ricerca alla fine nel successo economico e negli affari la prova della sua elezione davanti a Dio»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5303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152128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dirty="0"/>
              <a:t>Il tipo ideale: designa elementi astratti della realtà storica che ritroviamo in un gran numero di circostanze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040560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/>
              <a:t>E’ uno schema, un metodo di ricerca e di comprensione che unifica in un solo tipo o modello molti fenomeni singoli</a:t>
            </a:r>
          </a:p>
          <a:p>
            <a:r>
              <a:rPr lang="it-IT" sz="2400" dirty="0"/>
              <a:t>Definizione che ne dà M. Weber:</a:t>
            </a:r>
          </a:p>
          <a:p>
            <a:r>
              <a:rPr lang="it-IT" sz="2400" dirty="0"/>
              <a:t>«Il tipo ideale è ottenuto mediante l’accentuazione unilaterale di uno o di alcuni punti di vista e mediante la </a:t>
            </a:r>
            <a:r>
              <a:rPr lang="it-IT" sz="2400" dirty="0" err="1"/>
              <a:t>connession</a:t>
            </a:r>
            <a:r>
              <a:rPr lang="it-IT" sz="2400" dirty="0"/>
              <a:t> e di una quantità di fenomeni particolari diffusi e discreti esistenti qui in maggiore e là in minore misura, e talvolta anche assenti, corrispondenti a quei punti di vista  unilateralmente posti in luce, </a:t>
            </a:r>
            <a:r>
              <a:rPr lang="it-IT" sz="2400" dirty="0">
                <a:solidFill>
                  <a:srgbClr val="C00000"/>
                </a:solidFill>
              </a:rPr>
              <a:t>in un quadro concettuale unitario</a:t>
            </a:r>
            <a:r>
              <a:rPr lang="it-IT" sz="2400" dirty="0"/>
              <a:t>»</a:t>
            </a:r>
          </a:p>
          <a:p>
            <a:r>
              <a:rPr lang="it-IT" sz="2400" dirty="0"/>
              <a:t>Quindi il tipo ideale è una  sorta di </a:t>
            </a:r>
            <a:r>
              <a:rPr lang="it-IT" sz="2400" dirty="0">
                <a:solidFill>
                  <a:srgbClr val="C00000"/>
                </a:solidFill>
              </a:rPr>
              <a:t>generalizzazione di comodo</a:t>
            </a:r>
            <a:r>
              <a:rPr lang="it-IT" sz="2400" dirty="0"/>
              <a:t>, che non pretende di essere definitiva. E’ uno </a:t>
            </a:r>
            <a:r>
              <a:rPr lang="it-IT" sz="2400" dirty="0">
                <a:solidFill>
                  <a:srgbClr val="C00000"/>
                </a:solidFill>
              </a:rPr>
              <a:t>schema o modello </a:t>
            </a:r>
            <a:r>
              <a:rPr lang="it-IT" sz="2400" dirty="0"/>
              <a:t>aperto</a:t>
            </a:r>
          </a:p>
          <a:p>
            <a:r>
              <a:rPr lang="it-IT" sz="2400" dirty="0"/>
              <a:t>Es. tipologia delle forme di azione, tipologia delle forme di potere; nozione di burocrazia, di capitalismo moderno  (inteso come organizzazione razionale del lavoro)</a:t>
            </a:r>
          </a:p>
          <a:p>
            <a:r>
              <a:rPr lang="it-IT" sz="2400" dirty="0">
                <a:solidFill>
                  <a:srgbClr val="C00000"/>
                </a:solidFill>
              </a:rPr>
              <a:t>Il tipo ideale mira a cogliere il ‘tipico’, l’essenziale di un fenomeno </a:t>
            </a:r>
          </a:p>
        </p:txBody>
      </p:sp>
    </p:spTree>
    <p:extLst>
      <p:ext uri="{BB962C8B-B14F-4D97-AF65-F5344CB8AC3E}">
        <p14:creationId xmlns:p14="http://schemas.microsoft.com/office/powerpoint/2010/main" val="420807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>
            <a:normAutofit fontScale="90000"/>
          </a:bodyPr>
          <a:lstStyle/>
          <a:p>
            <a:r>
              <a:rPr lang="it-IT" dirty="0"/>
              <a:t>Aspetti della sociologia politica di M. Weber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5112568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/>
              <a:t>La politica:  è l’insieme die comportamenti umani che implicano il potere dell’uomo sull’uomo</a:t>
            </a:r>
          </a:p>
          <a:p>
            <a:r>
              <a:rPr lang="it-IT" sz="2400" dirty="0"/>
              <a:t>Il potere: è la probabilità che gli ordini impartiti vengano eseguiti (qual è la motivazione che determina l’obbedienza?)</a:t>
            </a:r>
          </a:p>
          <a:p>
            <a:r>
              <a:rPr lang="it-IT" sz="2400" dirty="0"/>
              <a:t>Classificazione delle forme di potere sulla base del criterio di legittimazione (cioè l’insieme di ragioni che mi spingono a obbedire):</a:t>
            </a:r>
          </a:p>
          <a:p>
            <a:r>
              <a:rPr lang="it-IT" sz="2400" dirty="0"/>
              <a:t>Potere razionale o legale-burocratico: è un potere impersonale ,fondato sulla legge, sulla validità dello Stato di diritto. Legittimità dei titoli di coloro che lo esercitano; </a:t>
            </a:r>
          </a:p>
          <a:p>
            <a:r>
              <a:rPr lang="it-IT" sz="2400" dirty="0"/>
              <a:t>Potere tradizionale: è un tipo di potere ‘personale», la legittimità deriva dalla tradizione. E’ fondato sulla credenza nel carattere sacro delle tradizioni antiche. </a:t>
            </a:r>
          </a:p>
          <a:p>
            <a:r>
              <a:rPr lang="it-IT" sz="2400" dirty="0"/>
              <a:t>Potere carismatico: è fondato sulle qualità straordinarie di un ‘capo’ e su una devozione fuori </a:t>
            </a:r>
            <a:r>
              <a:rPr lang="it-IT" sz="2400"/>
              <a:t>dal comune.  </a:t>
            </a:r>
            <a:r>
              <a:rPr lang="it-IT" sz="2400" dirty="0"/>
              <a:t>E’ un potere straordinario ma anche precario.  Qualità non trasmissibili. Sua banalizzazione, Es. la rivoluzione. </a:t>
            </a:r>
          </a:p>
        </p:txBody>
      </p:sp>
    </p:spTree>
    <p:extLst>
      <p:ext uri="{BB962C8B-B14F-4D97-AF65-F5344CB8AC3E}">
        <p14:creationId xmlns:p14="http://schemas.microsoft.com/office/powerpoint/2010/main" val="52847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it-IT" sz="3200" dirty="0">
                <a:solidFill>
                  <a:srgbClr val="C00000"/>
                </a:solidFill>
              </a:rPr>
              <a:t>La ‘filosofia’ di M. Weber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08720"/>
            <a:ext cx="8373616" cy="5832648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/>
              <a:t>L’esistenza storica è essenzialmente creazione e affermazione di valori;</a:t>
            </a:r>
          </a:p>
          <a:p>
            <a:r>
              <a:rPr lang="it-IT" sz="2400" dirty="0"/>
              <a:t>La filosofia dei valori di Weber è quella neokantiana: fondata sulla radicale distinzione tra fatti e valori;</a:t>
            </a:r>
          </a:p>
          <a:p>
            <a:r>
              <a:rPr lang="it-IT" sz="2400" dirty="0"/>
              <a:t>Per Weber: I valori non esistono né in un mondo trascendente né sono presenti nel mondo sensibile. Sono creati da decisioni umane.</a:t>
            </a:r>
          </a:p>
          <a:p>
            <a:r>
              <a:rPr lang="it-IT" sz="2400" dirty="0"/>
              <a:t>Le «visioni del mondo» si sono create nella lotta con altri ideali, che ad altri sono sacri, così come a noi lo sono i nostri;</a:t>
            </a:r>
          </a:p>
          <a:p>
            <a:r>
              <a:rPr lang="it-IT" sz="2400" dirty="0"/>
              <a:t>Politeismo dei valori  (relativismo) </a:t>
            </a:r>
          </a:p>
          <a:p>
            <a:r>
              <a:rPr lang="it-IT" sz="2400" dirty="0"/>
              <a:t>Etica della convinzione (conformità assoluta alla propria coscienza; il pacifista ad es.) ed etica della responsabilità (considero le conseguenze del mio agire; Machiavelli: il cittadino di Firenze che preferisce la grandezza della sua città alla salvezza della sua anima; i conflitti  dell’uomo di Stato). </a:t>
            </a:r>
          </a:p>
          <a:p>
            <a:r>
              <a:rPr lang="it-IT" sz="2400" dirty="0">
                <a:solidFill>
                  <a:srgbClr val="FF0000"/>
                </a:solidFill>
              </a:rPr>
              <a:t>Interrogativo: i «valori» sono creati o scoperti (in quanto esistono per se stessi; Platone)? </a:t>
            </a:r>
          </a:p>
          <a:p>
            <a:r>
              <a:rPr lang="it-IT" sz="2400" dirty="0">
                <a:solidFill>
                  <a:srgbClr val="FF0000"/>
                </a:solidFill>
              </a:rPr>
              <a:t>Leo Strauss ha parlato di «nichilismo weberiano»</a:t>
            </a:r>
          </a:p>
          <a:p>
            <a:endParaRPr lang="it-IT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15267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976</Words>
  <Application>Microsoft Office PowerPoint</Application>
  <PresentationFormat>Presentazione su schermo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Max Weber   sintesi argomenti fondamentali e tipologia delle forme di potere </vt:lpstr>
      <vt:lpstr>Esempi del processo di razionalizzazione</vt:lpstr>
      <vt:lpstr>Le origini dello spirito del capitalismo </vt:lpstr>
      <vt:lpstr>La Confessione di Westminster</vt:lpstr>
      <vt:lpstr>Il tipo ideale: designa elementi astratti della realtà storica che ritroviamo in un gran numero di circostanze </vt:lpstr>
      <vt:lpstr>Aspetti della sociologia politica di M. Weber</vt:lpstr>
      <vt:lpstr>La ‘filosofia’ di M. Weber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Weber   sintesi argomenti fondamentali e tipologia delle forme di potere</dc:title>
  <dc:creator>Leonardo Allodi</dc:creator>
  <cp:lastModifiedBy>Administrator</cp:lastModifiedBy>
  <cp:revision>8</cp:revision>
  <dcterms:created xsi:type="dcterms:W3CDTF">2018-11-14T08:55:13Z</dcterms:created>
  <dcterms:modified xsi:type="dcterms:W3CDTF">2020-04-01T15:34:44Z</dcterms:modified>
</cp:coreProperties>
</file>