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1" r:id="rId5"/>
    <p:sldId id="263" r:id="rId6"/>
    <p:sldId id="264" r:id="rId7"/>
    <p:sldId id="265" r:id="rId8"/>
    <p:sldId id="266" r:id="rId9"/>
    <p:sldId id="268" r:id="rId10"/>
    <p:sldId id="269" r:id="rId11"/>
    <p:sldId id="270" r:id="rId12"/>
    <p:sldId id="274" r:id="rId13"/>
    <p:sldId id="275" r:id="rId14"/>
    <p:sldId id="278" r:id="rId15"/>
    <p:sldId id="281" r:id="rId16"/>
    <p:sldId id="282" r:id="rId17"/>
    <p:sldId id="283" r:id="rId18"/>
    <p:sldId id="284" r:id="rId19"/>
    <p:sldId id="285" r:id="rId20"/>
    <p:sldId id="288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9270-5CA4-4326-AEEB-3017F1511643}" type="datetimeFigureOut">
              <a:rPr lang="it-IT" smtClean="0"/>
              <a:pPr/>
              <a:t>07/11/2018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0EE-228B-4698-8C99-7D03654E8A1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9270-5CA4-4326-AEEB-3017F1511643}" type="datetimeFigureOut">
              <a:rPr lang="it-IT" smtClean="0"/>
              <a:pPr/>
              <a:t>07/11/2018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0EE-228B-4698-8C99-7D03654E8A1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9270-5CA4-4326-AEEB-3017F1511643}" type="datetimeFigureOut">
              <a:rPr lang="it-IT" smtClean="0"/>
              <a:pPr/>
              <a:t>07/11/2018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0EE-228B-4698-8C99-7D03654E8A1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9270-5CA4-4326-AEEB-3017F1511643}" type="datetimeFigureOut">
              <a:rPr lang="it-IT" smtClean="0"/>
              <a:pPr/>
              <a:t>07/11/2018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0EE-228B-4698-8C99-7D03654E8A1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9270-5CA4-4326-AEEB-3017F1511643}" type="datetimeFigureOut">
              <a:rPr lang="it-IT" smtClean="0"/>
              <a:pPr/>
              <a:t>07/11/2018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0EE-228B-4698-8C99-7D03654E8A1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9270-5CA4-4326-AEEB-3017F1511643}" type="datetimeFigureOut">
              <a:rPr lang="it-IT" smtClean="0"/>
              <a:pPr/>
              <a:t>07/11/2018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0EE-228B-4698-8C99-7D03654E8A1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9270-5CA4-4326-AEEB-3017F1511643}" type="datetimeFigureOut">
              <a:rPr lang="it-IT" smtClean="0"/>
              <a:pPr/>
              <a:t>07/11/2018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0EE-228B-4698-8C99-7D03654E8A1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9270-5CA4-4326-AEEB-3017F1511643}" type="datetimeFigureOut">
              <a:rPr lang="it-IT" smtClean="0"/>
              <a:pPr/>
              <a:t>07/11/2018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0EE-228B-4698-8C99-7D03654E8A1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9270-5CA4-4326-AEEB-3017F1511643}" type="datetimeFigureOut">
              <a:rPr lang="it-IT" smtClean="0"/>
              <a:pPr/>
              <a:t>07/11/2018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0EE-228B-4698-8C99-7D03654E8A1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9270-5CA4-4326-AEEB-3017F1511643}" type="datetimeFigureOut">
              <a:rPr lang="it-IT" smtClean="0"/>
              <a:pPr/>
              <a:t>07/11/2018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0EE-228B-4698-8C99-7D03654E8A1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9270-5CA4-4326-AEEB-3017F1511643}" type="datetimeFigureOut">
              <a:rPr lang="it-IT" smtClean="0"/>
              <a:pPr/>
              <a:t>07/11/2018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0EE-228B-4698-8C99-7D03654E8A1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59270-5CA4-4326-AEEB-3017F1511643}" type="datetimeFigureOut">
              <a:rPr lang="it-IT" smtClean="0"/>
              <a:pPr/>
              <a:t>07/11/2018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CF0EE-228B-4698-8C99-7D03654E8A1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Max Weber</a:t>
            </a:r>
            <a:br>
              <a:rPr lang="it-IT" sz="4000" b="1" dirty="0" smtClean="0">
                <a:solidFill>
                  <a:srgbClr val="FF0000"/>
                </a:solidFill>
              </a:rPr>
            </a:br>
            <a:r>
              <a:rPr lang="it-IT" sz="2000" dirty="0" smtClean="0"/>
              <a:t>(1864-1920)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sz="2400" dirty="0" smtClean="0"/>
              <a:t>Vicende biografiche</a:t>
            </a:r>
          </a:p>
          <a:p>
            <a:r>
              <a:rPr lang="it-IT" sz="2400" dirty="0" smtClean="0"/>
              <a:t>Riconosciuto come uno dei padri della sociologia, è l’ispiratore principale della prospettiva individualistica. </a:t>
            </a:r>
          </a:p>
          <a:p>
            <a:r>
              <a:rPr lang="it-IT" sz="2400" dirty="0" smtClean="0"/>
              <a:t>Il suo pensiero abbraccia diversi ambiti: economia, storia, filosofia, diritto, metodologia della ricerca sociale, teoria sociologica e politica</a:t>
            </a:r>
          </a:p>
          <a:p>
            <a:r>
              <a:rPr lang="it-IT" sz="2400" dirty="0" smtClean="0"/>
              <a:t>Influenzato da Dilthey è un innovatore della metodologia delle scienze sociali (approccio storicista). </a:t>
            </a:r>
          </a:p>
          <a:p>
            <a:r>
              <a:rPr lang="it-IT" sz="2400" dirty="0" smtClean="0"/>
              <a:t>Fra le principali opere della sua vasta produzione:</a:t>
            </a:r>
          </a:p>
          <a:p>
            <a:pPr algn="ctr">
              <a:buNone/>
            </a:pPr>
            <a:r>
              <a:rPr lang="it-IT" sz="2400" i="1" dirty="0" smtClean="0"/>
              <a:t>Sociologia della religione</a:t>
            </a:r>
          </a:p>
          <a:p>
            <a:pPr algn="ctr">
              <a:buNone/>
            </a:pPr>
            <a:r>
              <a:rPr lang="it-IT" sz="2400" i="1" dirty="0" smtClean="0"/>
              <a:t>Il metodo delle scienze storico sociali</a:t>
            </a:r>
          </a:p>
          <a:p>
            <a:pPr algn="ctr">
              <a:buNone/>
            </a:pPr>
            <a:r>
              <a:rPr lang="it-IT" sz="2400" i="1" dirty="0" smtClean="0"/>
              <a:t>Economia e società </a:t>
            </a:r>
          </a:p>
          <a:p>
            <a:pPr algn="ctr">
              <a:buNone/>
            </a:pPr>
            <a:r>
              <a:rPr lang="it-IT" sz="2400" i="1" dirty="0" smtClean="0"/>
              <a:t>L’etica protestante e lo spirito del capitalismo </a:t>
            </a:r>
            <a:endParaRPr lang="it-IT" sz="24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it-IT" b="1" i="1" dirty="0" smtClean="0">
                <a:solidFill>
                  <a:srgbClr val="FF0000"/>
                </a:solidFill>
              </a:rPr>
              <a:t>Come è possibile spiegare e quindi generalizzare ciò che è stato interpretato senza che perda la sua natura particolare?</a:t>
            </a:r>
          </a:p>
          <a:p>
            <a:pPr algn="ctr">
              <a:buNone/>
            </a:pPr>
            <a:r>
              <a:rPr lang="it-IT" dirty="0" smtClean="0"/>
              <a:t>Weber introduce il concetto di </a:t>
            </a:r>
            <a:r>
              <a:rPr lang="it-IT" b="1" dirty="0" smtClean="0">
                <a:solidFill>
                  <a:srgbClr val="00B0F0"/>
                </a:solidFill>
              </a:rPr>
              <a:t>tipo-ideale</a:t>
            </a:r>
            <a:r>
              <a:rPr lang="it-IT" dirty="0" smtClean="0"/>
              <a:t>.</a:t>
            </a:r>
          </a:p>
          <a:p>
            <a:pPr algn="ctr">
              <a:buNone/>
            </a:pPr>
            <a:r>
              <a:rPr lang="it-IT" dirty="0" smtClean="0"/>
              <a:t>Si può generalizzare l’interpretazione ottenuta con la comprensione utilizzando i tipi ideali di azioni che sono costruiti dai sociologici. </a:t>
            </a:r>
            <a:r>
              <a:rPr lang="it-IT" u="sng" dirty="0" smtClean="0"/>
              <a:t>I tipi ideali che sono gli strumenti ma non i fini della sua ricerca</a:t>
            </a:r>
            <a:r>
              <a:rPr lang="it-IT" dirty="0" smtClean="0"/>
              <a:t>. </a:t>
            </a:r>
          </a:p>
          <a:p>
            <a:pPr algn="ctr">
              <a:buNone/>
            </a:pPr>
            <a:r>
              <a:rPr lang="it-IT" dirty="0" smtClean="0"/>
              <a:t>La sociologia deve astrarre da infinite azioni individuali certe caratteristiche comuni: individuare cioè i tipi-ideali.</a:t>
            </a:r>
          </a:p>
          <a:p>
            <a:pPr algn="ctr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b="1" dirty="0" smtClean="0"/>
              <a:t>“</a:t>
            </a:r>
            <a:r>
              <a:rPr lang="it-IT" sz="4800" b="1" dirty="0" err="1" smtClean="0"/>
              <a:t>Tipo-ideale</a:t>
            </a:r>
            <a:r>
              <a:rPr lang="it-IT" sz="4800" b="1" dirty="0" smtClean="0"/>
              <a:t>”</a:t>
            </a:r>
            <a:endParaRPr lang="it-IT" sz="4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>
              <a:buNone/>
            </a:pPr>
            <a:endParaRPr lang="it-IT" sz="2400" dirty="0" smtClean="0"/>
          </a:p>
          <a:p>
            <a:pPr algn="ctr">
              <a:buNone/>
            </a:pPr>
            <a:endParaRPr lang="it-IT" sz="2800" b="1" dirty="0" smtClean="0"/>
          </a:p>
          <a:p>
            <a:pPr algn="ctr">
              <a:buNone/>
            </a:pPr>
            <a:r>
              <a:rPr lang="it-IT" sz="2800" b="1" dirty="0" err="1" smtClean="0"/>
              <a:t>Tipo-ideale</a:t>
            </a:r>
            <a:r>
              <a:rPr lang="it-IT" sz="2800" b="1" dirty="0" smtClean="0"/>
              <a:t>: concetto attraverso cui si può offrire un’interpretazione di un fenomeno sociale, è un’astrazione, una riduzione della realtà che funziona da sua sintesi.</a:t>
            </a:r>
          </a:p>
          <a:p>
            <a:pPr algn="ctr">
              <a:buNone/>
            </a:pPr>
            <a:r>
              <a:rPr lang="it-IT" sz="2800" dirty="0" smtClean="0">
                <a:solidFill>
                  <a:srgbClr val="C00000"/>
                </a:solidFill>
              </a:rPr>
              <a:t>Nella realtà non troviamo mai esattamente il tipo ideale poiché esso è una </a:t>
            </a:r>
            <a:r>
              <a:rPr lang="it-IT" sz="2800" b="1" dirty="0" smtClean="0">
                <a:solidFill>
                  <a:srgbClr val="C00000"/>
                </a:solidFill>
              </a:rPr>
              <a:t>astrazione concettuale</a:t>
            </a:r>
            <a:r>
              <a:rPr lang="it-IT" sz="2800" dirty="0" smtClean="0">
                <a:solidFill>
                  <a:srgbClr val="C00000"/>
                </a:solidFill>
              </a:rPr>
              <a:t> della realtà empirica.  </a:t>
            </a:r>
          </a:p>
          <a:p>
            <a:pPr algn="ctr">
              <a:buNone/>
            </a:pPr>
            <a:endParaRPr lang="it-IT" sz="2800" b="1" dirty="0" smtClean="0"/>
          </a:p>
          <a:p>
            <a:pPr>
              <a:buNone/>
            </a:pPr>
            <a:endParaRPr lang="it-IT" sz="2800" u="sng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Compito del sociologo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b="1" dirty="0" smtClean="0"/>
              <a:t>Il compito del sociologo non è identificare un sistema di leggi universali con cui spiegare gli eventi storici ma individuare i </a:t>
            </a:r>
            <a:r>
              <a:rPr lang="it-IT" b="1" dirty="0" smtClean="0">
                <a:solidFill>
                  <a:srgbClr val="FF0000"/>
                </a:solidFill>
              </a:rPr>
              <a:t>nessi adeguati </a:t>
            </a:r>
            <a:r>
              <a:rPr lang="it-IT" b="1" dirty="0" smtClean="0"/>
              <a:t>tra eventi. 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Il sociologo deve </a:t>
            </a:r>
            <a:r>
              <a:rPr lang="it-IT" i="1" dirty="0" smtClean="0"/>
              <a:t>comprendere</a:t>
            </a:r>
            <a:r>
              <a:rPr lang="it-IT" dirty="0" smtClean="0"/>
              <a:t> l’insieme delle situazioni che combinate tra loro decretano l’evento. Tuttavia deve tenere conto che la sua stessa comprensione è un’azione e che pertanto può essere a sua volta interpretata.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Scienza a-valutativa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i="1" dirty="0" smtClean="0"/>
              <a:t>Come produrre una conoscenza sociologica oggettiva se anche l’osservazione dello scienziato sociale non è neutrale?</a:t>
            </a:r>
          </a:p>
          <a:p>
            <a:pPr algn="ctr">
              <a:buNone/>
            </a:pPr>
            <a:endParaRPr lang="it-IT" b="1" i="1" dirty="0" smtClean="0"/>
          </a:p>
          <a:p>
            <a:pPr algn="ctr">
              <a:buNone/>
            </a:pPr>
            <a:endParaRPr lang="it-IT" b="1" i="1" dirty="0" smtClean="0"/>
          </a:p>
          <a:p>
            <a:pPr algn="ctr">
              <a:buNone/>
            </a:pPr>
            <a:endParaRPr lang="it-IT" b="1" i="1" dirty="0" smtClean="0"/>
          </a:p>
          <a:p>
            <a:pPr algn="ctr">
              <a:buNone/>
            </a:pPr>
            <a:endParaRPr lang="it-IT" b="1" i="1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5724128" y="3284984"/>
            <a:ext cx="592266" cy="6821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 flipH="1">
            <a:off x="3059832" y="3293368"/>
            <a:ext cx="584448" cy="711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683568" y="4077072"/>
            <a:ext cx="30243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Riferimento al valore.</a:t>
            </a:r>
          </a:p>
          <a:p>
            <a:pPr algn="ctr"/>
            <a:r>
              <a:rPr lang="it-IT" dirty="0" smtClean="0"/>
              <a:t>Il sociologo non può non riferirsi a un valore, ossia egli deve compiere una scelta tra l’infinito campo dei nessi causali che compongono un fatto sociale. Tale scelta è fatta sulla base di un suo specifico interesse.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228184" y="4149080"/>
            <a:ext cx="2232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Giudizio di valore</a:t>
            </a:r>
            <a:r>
              <a:rPr lang="it-IT" dirty="0" smtClean="0"/>
              <a:t>.</a:t>
            </a:r>
          </a:p>
          <a:p>
            <a:pPr algn="ctr"/>
            <a:r>
              <a:rPr lang="it-IT" dirty="0" smtClean="0"/>
              <a:t>Lo scienziato sociale non deve esprimere il suo giudizio di valore sull’oggetto studiato e pertanto intervenire agli eventi storici.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Azione ≠ Comportamento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comportamento è un “agire automatico” di risposta agli stimoli: è un comportamento reattivo (mi strofino gli occhi).</a:t>
            </a:r>
          </a:p>
          <a:p>
            <a:endParaRPr lang="it-IT" dirty="0" smtClean="0"/>
          </a:p>
          <a:p>
            <a:r>
              <a:rPr lang="it-IT" dirty="0" smtClean="0"/>
              <a:t>L’azione invece è dotata di un senso intenzionale. Il senso dell’agire è dato dal suo essere intenzionato. </a:t>
            </a:r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Gli ideal-tipi di azione sono 4: </a:t>
            </a:r>
          </a:p>
          <a:p>
            <a:pPr marL="514350" indent="-514350">
              <a:buNone/>
            </a:pPr>
            <a:r>
              <a:rPr lang="it-IT" dirty="0" smtClean="0"/>
              <a:t>1. Due razionali→ </a:t>
            </a:r>
          </a:p>
          <a:p>
            <a:pPr marL="514350" indent="-514350"/>
            <a:r>
              <a:rPr lang="it-IT" b="1" dirty="0" smtClean="0"/>
              <a:t>Agire razionale rispetto allo scopo </a:t>
            </a:r>
            <a:r>
              <a:rPr lang="it-IT" dirty="0" smtClean="0"/>
              <a:t>(azione materiale)  </a:t>
            </a:r>
          </a:p>
          <a:p>
            <a:pPr marL="514350" indent="-514350"/>
            <a:r>
              <a:rPr lang="it-IT" b="1" dirty="0" smtClean="0"/>
              <a:t>Agire razionale rispetto al valore </a:t>
            </a:r>
            <a:r>
              <a:rPr lang="it-IT" dirty="0" smtClean="0"/>
              <a:t>(azione ideale)</a:t>
            </a:r>
          </a:p>
          <a:p>
            <a:pPr marL="514350" indent="-514350">
              <a:buNone/>
            </a:pPr>
            <a:r>
              <a:rPr lang="it-IT" dirty="0" smtClean="0"/>
              <a:t>2. Due irrazionali→</a:t>
            </a:r>
          </a:p>
          <a:p>
            <a:pPr marL="514350" indent="-514350"/>
            <a:r>
              <a:rPr lang="it-IT" b="1" dirty="0" smtClean="0"/>
              <a:t>Agire tradizionale  </a:t>
            </a:r>
            <a:r>
              <a:rPr lang="it-IT" dirty="0" smtClean="0"/>
              <a:t>(azione acquisita)</a:t>
            </a:r>
          </a:p>
          <a:p>
            <a:pPr marL="514350" indent="-514350"/>
            <a:r>
              <a:rPr lang="it-IT" b="1" dirty="0" smtClean="0"/>
              <a:t>Agire affettivo </a:t>
            </a:r>
            <a:r>
              <a:rPr lang="it-IT" dirty="0" smtClean="0"/>
              <a:t>(azione irrazionale)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b="1" dirty="0" smtClean="0">
                <a:solidFill>
                  <a:srgbClr val="FF3300"/>
                </a:solidFill>
              </a:rPr>
              <a:t>Agire sociale </a:t>
            </a:r>
            <a:r>
              <a:rPr lang="it-IT" sz="3100" dirty="0" smtClean="0">
                <a:solidFill>
                  <a:srgbClr val="FF3300"/>
                </a:solidFill>
              </a:rPr>
              <a:t>=</a:t>
            </a:r>
            <a:br>
              <a:rPr lang="it-IT" sz="3100" dirty="0" smtClean="0">
                <a:solidFill>
                  <a:srgbClr val="FF3300"/>
                </a:solidFill>
              </a:rPr>
            </a:br>
            <a:r>
              <a:rPr lang="it-IT" sz="3100" dirty="0" smtClean="0">
                <a:solidFill>
                  <a:srgbClr val="FF3300"/>
                </a:solidFill>
              </a:rPr>
              <a:t>il senso intenzionato che il soggetto dà all’azione è rivolto agli altri</a:t>
            </a:r>
            <a:r>
              <a:rPr lang="it-IT" dirty="0" smtClean="0">
                <a:solidFill>
                  <a:srgbClr val="FF3300"/>
                </a:solidFill>
              </a:rPr>
              <a:t/>
            </a:r>
            <a:br>
              <a:rPr lang="it-IT" dirty="0" smtClean="0">
                <a:solidFill>
                  <a:srgbClr val="FF3300"/>
                </a:solidFill>
              </a:rPr>
            </a:br>
            <a:endParaRPr lang="it-IT" dirty="0">
              <a:solidFill>
                <a:srgbClr val="FF3300"/>
              </a:solidFill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AGIRE NON-RAZIONALE</a:t>
            </a:r>
            <a:endParaRPr lang="it-I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251520" y="2174874"/>
            <a:ext cx="4245868" cy="4278461"/>
          </a:xfrm>
        </p:spPr>
        <p:txBody>
          <a:bodyPr>
            <a:normAutofit lnSpcReduction="10000"/>
          </a:bodyPr>
          <a:lstStyle/>
          <a:p>
            <a:r>
              <a:rPr lang="it-IT" b="1" dirty="0" smtClean="0"/>
              <a:t>AZIONE NON CONSAPEVOLMENTE ORIENTATA</a:t>
            </a:r>
          </a:p>
          <a:p>
            <a:r>
              <a:rPr lang="it-IT" dirty="0" smtClean="0"/>
              <a:t>Si tratta di azioni “passive” in quanto non consapevolmente orientate a un senso soggettivamente intenzionato</a:t>
            </a:r>
          </a:p>
          <a:p>
            <a:r>
              <a:rPr lang="it-IT" dirty="0" smtClean="0"/>
              <a:t>Affetto/abitudine</a:t>
            </a:r>
          </a:p>
          <a:p>
            <a:r>
              <a:rPr lang="it-IT" dirty="0" smtClean="0"/>
              <a:t>Esse sono al limite tra l’agire razionale e il comportamento reattivo.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7030A0"/>
                </a:solidFill>
              </a:rPr>
              <a:t>AGIRE RAZIONALE</a:t>
            </a:r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8" name="Segnaposto contenuto 7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319463" cy="4278462"/>
          </a:xfrm>
        </p:spPr>
        <p:txBody>
          <a:bodyPr>
            <a:noAutofit/>
          </a:bodyPr>
          <a:lstStyle/>
          <a:p>
            <a:r>
              <a:rPr lang="it-IT" b="1" dirty="0" smtClean="0"/>
              <a:t>AZIONE CONSAPEVOLMENTE ORIENTATA </a:t>
            </a:r>
            <a:r>
              <a:rPr lang="it-IT" dirty="0" smtClean="0"/>
              <a:t>(agire in senso proprio)</a:t>
            </a:r>
          </a:p>
          <a:p>
            <a:r>
              <a:rPr lang="it-IT" dirty="0" smtClean="0"/>
              <a:t>Il senso dell’azione è chiaro e consapevole, razionale. L’attore agisce in modo autonomo dando al suo agire un senso intenzionato (non meccanico). 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/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Tipi di azioni </a:t>
            </a:r>
            <a:r>
              <a:rPr lang="it-IT" sz="4000" b="1" i="1" dirty="0" smtClean="0">
                <a:solidFill>
                  <a:srgbClr val="FF0000"/>
                </a:solidFill>
              </a:rPr>
              <a:t>non razionali</a:t>
            </a:r>
            <a:r>
              <a:rPr lang="it-IT" sz="4000" b="1" dirty="0" smtClean="0"/>
              <a:t/>
            </a:r>
            <a:br>
              <a:rPr lang="it-IT" sz="4000" b="1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285720" y="1428736"/>
          <a:ext cx="8411424" cy="4167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5712"/>
                <a:gridCol w="4205712"/>
              </a:tblGrid>
              <a:tr h="1027983"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00B050"/>
                          </a:solidFill>
                        </a:rPr>
                        <a:t>Agire affettivo</a:t>
                      </a:r>
                      <a:endParaRPr lang="it-IT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Agire tradizionale</a:t>
                      </a:r>
                      <a:endParaRPr lang="it-IT" sz="3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139417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L’agire mosso da affetti, passioni. Si seguono gli impulsi suscitati da</a:t>
                      </a:r>
                      <a:r>
                        <a:rPr lang="it-IT" sz="2000" baseline="0" dirty="0" smtClean="0"/>
                        <a:t> emozioni e sensazioni. È l’agire più prevedibile ma quello meno facilmente inseribile nel nesso di azioni conseguenti. 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È fondato su tradizioni consolidate nel tempo. Facilmente prevedibile:</a:t>
                      </a:r>
                      <a:r>
                        <a:rPr lang="it-IT" sz="2000" baseline="0" dirty="0" smtClean="0"/>
                        <a:t> esso si basa sul fatto di ritenere le azioni del passato/della memoria un modello per l’agire presente. È l’azione ripetuta delle azioni del passato.</a:t>
                      </a:r>
                      <a:endParaRPr lang="it-IT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Agire razionale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L’azione razionale è l’azione in senso proprio. Agire in modo autonomo dando alla propria azione un senso intenzionato ossia non dettato da tradizioni abitudini o impulsi. 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Non è un agire meccanico ma un agire </a:t>
            </a:r>
            <a:r>
              <a:rPr lang="it-IT" b="1" i="1" dirty="0" smtClean="0"/>
              <a:t>chiaro e consapevole</a:t>
            </a:r>
            <a:r>
              <a:rPr lang="it-IT" b="1" dirty="0" smtClean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Due aspetti della razionalità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L’agire razionale può privilegiare una logica di </a:t>
            </a:r>
            <a:r>
              <a:rPr lang="it-IT" i="1" dirty="0" smtClean="0"/>
              <a:t>coerenza</a:t>
            </a:r>
            <a:r>
              <a:rPr lang="it-IT" dirty="0" smtClean="0"/>
              <a:t> oppure di </a:t>
            </a:r>
            <a:r>
              <a:rPr lang="it-IT" i="1" dirty="0" smtClean="0"/>
              <a:t>adeguatezza</a:t>
            </a:r>
            <a:r>
              <a:rPr lang="it-IT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 smtClean="0"/>
              <a:t>Chiarezza – coerenza</a:t>
            </a:r>
            <a:r>
              <a:rPr lang="it-IT" dirty="0" smtClean="0"/>
              <a:t>: l’azione è razionale poiché coerente ad un valore. </a:t>
            </a:r>
            <a:r>
              <a:rPr lang="it-IT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Razionalità rispetto al valore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 smtClean="0"/>
              <a:t>Chiarezza – adeguatezza</a:t>
            </a:r>
            <a:r>
              <a:rPr lang="it-IT" dirty="0" smtClean="0"/>
              <a:t>: l’azione è razionale poiché utile strumentalmente a raggiungere un fine. </a:t>
            </a:r>
            <a:r>
              <a:rPr lang="it-IT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Razionalità rispetto allo scopo</a:t>
            </a:r>
          </a:p>
          <a:p>
            <a:pPr marL="514350" indent="-514350">
              <a:buNone/>
            </a:pPr>
            <a:r>
              <a:rPr lang="it-IT" dirty="0" smtClean="0"/>
              <a:t>Si tratta di due modi con cui l’individuo agisce razionalmente nel mondo. Esso costituisce un bivio ideale entro cui si pone ogni nostra azione.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FF0000"/>
                </a:solidFill>
              </a:rPr>
              <a:t>Sociologia dell’azione</a:t>
            </a:r>
            <a:endParaRPr lang="it-IT" b="1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Weber elabora una </a:t>
            </a:r>
            <a:r>
              <a:rPr lang="it-IT" i="1" dirty="0" smtClean="0"/>
              <a:t>sociologia dell’azione.</a:t>
            </a:r>
            <a:endParaRPr lang="it-IT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it-IT" b="1" dirty="0" smtClean="0">
                <a:solidFill>
                  <a:srgbClr val="C00000"/>
                </a:solidFill>
              </a:rPr>
              <a:t>Sociologia dell’azione</a:t>
            </a:r>
            <a:r>
              <a:rPr lang="it-IT" dirty="0" smtClean="0"/>
              <a:t>: </a:t>
            </a:r>
          </a:p>
          <a:p>
            <a:pPr algn="ctr">
              <a:buNone/>
            </a:pPr>
            <a:r>
              <a:rPr lang="it-IT" dirty="0" smtClean="0"/>
              <a:t>studio delle azioni individuali ma interconnesse. Il tutto (la società) nasce dall’agire interconnesso di tanti.</a:t>
            </a:r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L’attore agisce razionalmente nel modo seguendo:</a:t>
            </a:r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1619672" y="1844824"/>
          <a:ext cx="6096000" cy="3438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3287688"/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00B050"/>
                          </a:solidFill>
                        </a:rPr>
                        <a:t>Una logica di coerenza</a:t>
                      </a:r>
                      <a:endParaRPr lang="it-IT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7030A0"/>
                          </a:solidFill>
                        </a:rPr>
                        <a:t>Una logica di adeguatezza</a:t>
                      </a:r>
                      <a:endParaRPr lang="it-IT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rgbClr val="00B050"/>
                          </a:solidFill>
                        </a:rPr>
                        <a:t>Il giudizio razionale è sul</a:t>
                      </a:r>
                      <a:r>
                        <a:rPr lang="it-IT" sz="24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it-IT" sz="2400" i="1" baseline="0" dirty="0" smtClean="0">
                          <a:solidFill>
                            <a:srgbClr val="00B050"/>
                          </a:solidFill>
                        </a:rPr>
                        <a:t>rapporto di coerenza tra azione e valore</a:t>
                      </a:r>
                      <a:r>
                        <a:rPr lang="it-IT" sz="2400" baseline="0" dirty="0" smtClean="0">
                          <a:solidFill>
                            <a:srgbClr val="00B050"/>
                          </a:solidFill>
                        </a:rPr>
                        <a:t>.</a:t>
                      </a:r>
                      <a:endParaRPr lang="it-IT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rgbClr val="7030A0"/>
                          </a:solidFill>
                        </a:rPr>
                        <a:t>Il giudizio razionale è sul </a:t>
                      </a:r>
                      <a:r>
                        <a:rPr lang="it-IT" sz="2400" i="1" dirty="0" smtClean="0">
                          <a:solidFill>
                            <a:srgbClr val="7030A0"/>
                          </a:solidFill>
                        </a:rPr>
                        <a:t>rapporto di adeguatezza/efficacia</a:t>
                      </a:r>
                      <a:r>
                        <a:rPr lang="it-IT" sz="2400" i="1" baseline="0" dirty="0" smtClean="0">
                          <a:solidFill>
                            <a:srgbClr val="7030A0"/>
                          </a:solidFill>
                        </a:rPr>
                        <a:t> tra l’azione e le sue conseguenze prevedibili/finalità</a:t>
                      </a:r>
                      <a:endParaRPr lang="it-IT" sz="24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Individualismo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it-IT" dirty="0" smtClean="0"/>
              <a:t>La prospettiva sociologica di Weber è individualista. Egli si distingue dall’olismo di Durkheim per quanto riguarda </a:t>
            </a:r>
            <a:r>
              <a:rPr lang="it-IT" b="1" dirty="0" smtClean="0"/>
              <a:t>contenuti</a:t>
            </a:r>
            <a:r>
              <a:rPr lang="it-IT" dirty="0" smtClean="0"/>
              <a:t> e </a:t>
            </a:r>
            <a:r>
              <a:rPr lang="it-IT" b="1" dirty="0" smtClean="0"/>
              <a:t>metodo</a:t>
            </a:r>
            <a:r>
              <a:rPr lang="it-IT" dirty="0" smtClean="0"/>
              <a:t> di studio.</a:t>
            </a:r>
          </a:p>
          <a:p>
            <a:r>
              <a:rPr lang="it-IT" dirty="0" smtClean="0"/>
              <a:t>L’unità di analisi è l’individuo socializzato ossia l’individuo che interagisce con gli altri e produce </a:t>
            </a:r>
            <a:r>
              <a:rPr lang="it-IT" u="sng" dirty="0" smtClean="0"/>
              <a:t>fenomeni sociali</a:t>
            </a:r>
            <a:r>
              <a:rPr lang="it-IT" dirty="0" smtClean="0"/>
              <a:t>. </a:t>
            </a:r>
          </a:p>
          <a:p>
            <a:r>
              <a:rPr lang="it-IT" dirty="0" smtClean="0"/>
              <a:t>La società è allora determinata dallo stesso individuo nel suo </a:t>
            </a:r>
            <a:r>
              <a:rPr lang="it-IT" u="sng" dirty="0" smtClean="0"/>
              <a:t>agire sociale </a:t>
            </a:r>
            <a:r>
              <a:rPr lang="it-IT" dirty="0" smtClean="0"/>
              <a:t>(con gli altri).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Il Metodo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Novità della proposta metodologica di Weber: </a:t>
            </a:r>
          </a:p>
          <a:p>
            <a:r>
              <a:rPr lang="it-IT" b="1" dirty="0" smtClean="0"/>
              <a:t>Superare l’idea centrale del modello positivista di scienza</a:t>
            </a:r>
            <a:r>
              <a:rPr lang="it-IT" dirty="0" smtClean="0"/>
              <a:t>: l’idea che sia possibile individuare anche nelle scienze sociali delle leggi generali che spieghino le infinite relazioni sociali. </a:t>
            </a:r>
          </a:p>
          <a:p>
            <a:r>
              <a:rPr lang="it-IT" b="1" dirty="0" smtClean="0"/>
              <a:t>Recuperare un approccio tipico dello </a:t>
            </a:r>
            <a:r>
              <a:rPr lang="it-IT" b="1" i="1" dirty="0" smtClean="0"/>
              <a:t>storicismo tedesco</a:t>
            </a:r>
            <a:r>
              <a:rPr lang="it-IT" dirty="0" smtClean="0"/>
              <a:t>: le azioni umane sono uniche ed irripetibili, pertanto devono essere interpretate nelle loro particolarità storica e non semplicemente generalizzate.</a:t>
            </a:r>
          </a:p>
          <a:p>
            <a:pPr algn="ctr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dirty="0" smtClean="0"/>
              <a:t>Le scienze sociali quindi hanno bisogno di un metodo specifico diverso da quello che si applica alla natura. Infatti: </a:t>
            </a:r>
          </a:p>
          <a:p>
            <a:r>
              <a:rPr lang="it-IT" i="1" dirty="0" smtClean="0"/>
              <a:t>Le scienze naturali </a:t>
            </a:r>
            <a:r>
              <a:rPr lang="it-IT" dirty="0" smtClean="0"/>
              <a:t>fanno uso del metodo della </a:t>
            </a:r>
            <a:r>
              <a:rPr lang="it-IT" b="1" i="1" dirty="0" smtClean="0"/>
              <a:t>spiegazione</a:t>
            </a:r>
            <a:r>
              <a:rPr lang="it-IT" dirty="0" smtClean="0"/>
              <a:t> causale, ossia spiegano il dato particolare empirico riconducendolo alla legge scientifica. </a:t>
            </a:r>
          </a:p>
          <a:p>
            <a:r>
              <a:rPr lang="it-IT" i="1" dirty="0" smtClean="0"/>
              <a:t>Le scienze storiche </a:t>
            </a:r>
            <a:r>
              <a:rPr lang="it-IT" dirty="0" smtClean="0"/>
              <a:t>per non tradire la natura del loro oggetto, devono </a:t>
            </a:r>
            <a:r>
              <a:rPr lang="it-IT" b="1" i="1" dirty="0" smtClean="0"/>
              <a:t>comprendere</a:t>
            </a:r>
            <a:r>
              <a:rPr lang="it-IT" dirty="0" smtClean="0"/>
              <a:t> l’azione storica nella sua particolarità ossia interpretare il senso che essa ha per l’attore sociale che l’ha compiuta.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Comprendere ≠ Spiegare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u="sng" dirty="0" smtClean="0"/>
              <a:t>Comprendere non è sinonimo di spiegare</a:t>
            </a:r>
            <a:r>
              <a:rPr lang="it-IT" b="1" dirty="0" smtClean="0"/>
              <a:t>: per Weber la spiegazione avviene in un secondo momento.</a:t>
            </a:r>
          </a:p>
          <a:p>
            <a:r>
              <a:rPr lang="it-IT" dirty="0" smtClean="0"/>
              <a:t>La sociologia interpreta l’agire (è </a:t>
            </a:r>
            <a:r>
              <a:rPr lang="it-IT" i="1" dirty="0" smtClean="0"/>
              <a:t>scienza comprendente</a:t>
            </a:r>
            <a:r>
              <a:rPr lang="it-IT" dirty="0" smtClean="0"/>
              <a:t>) poiché intende il </a:t>
            </a:r>
            <a:r>
              <a:rPr lang="it-IT" i="1" dirty="0" smtClean="0"/>
              <a:t>senso</a:t>
            </a:r>
            <a:r>
              <a:rPr lang="it-IT" dirty="0" smtClean="0"/>
              <a:t>, interpreta il significato, che la persona che agisce attribuisce alla sua azione.</a:t>
            </a:r>
          </a:p>
          <a:p>
            <a:r>
              <a:rPr lang="it-IT" dirty="0" smtClean="0"/>
              <a:t>Ciò implica un cambiamento del modello scientifico di riferimento: non segue più il modello delle scienze naturali, poiché i fenomeni sono compiuti da soggetti. 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FF0000"/>
                </a:solidFill>
              </a:rPr>
              <a:t>Sociologia comprendente</a:t>
            </a:r>
            <a:endParaRPr lang="it-IT" b="1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3000" dirty="0" smtClean="0"/>
              <a:t>La sociologia di Weber può essere definita </a:t>
            </a:r>
            <a:r>
              <a:rPr lang="it-IT" sz="3000" b="1" i="1" dirty="0" smtClean="0">
                <a:solidFill>
                  <a:srgbClr val="C00000"/>
                </a:solidFill>
              </a:rPr>
              <a:t>comprendente</a:t>
            </a:r>
            <a:r>
              <a:rPr lang="it-IT" sz="3000" dirty="0" smtClean="0"/>
              <a:t> poiché si ricercano le ragioni/ il senso dell’agire individuale che emergono in un complesso sistema di relazioni. Le ragioni sono svincolate da leggi deterministiche: ogni manifestazione dell’agire ha un significato specifico che le viene dato dall’individuo che compie l’atto.</a:t>
            </a:r>
          </a:p>
          <a:p>
            <a:pPr algn="ctr">
              <a:buNone/>
            </a:pPr>
            <a:r>
              <a:rPr lang="it-IT" dirty="0" smtClean="0"/>
              <a:t> </a:t>
            </a:r>
            <a:r>
              <a:rPr lang="it-IT" b="1" dirty="0" smtClean="0"/>
              <a:t>La sociologia deve appunto </a:t>
            </a:r>
            <a:r>
              <a:rPr lang="it-IT" b="1" u="sng" dirty="0" smtClean="0"/>
              <a:t>comprendere</a:t>
            </a:r>
            <a:r>
              <a:rPr lang="it-IT" b="1" dirty="0" smtClean="0"/>
              <a:t> il significato dell’azione sociale.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>
              <a:buNone/>
            </a:pPr>
            <a:r>
              <a:rPr lang="it-IT" b="1" i="1" u="sng" dirty="0" smtClean="0">
                <a:solidFill>
                  <a:srgbClr val="FF0000"/>
                </a:solidFill>
              </a:rPr>
              <a:t>In che senso allora le scienze sociali sono scienze?</a:t>
            </a:r>
          </a:p>
          <a:p>
            <a:pPr algn="ctr">
              <a:buNone/>
            </a:pPr>
            <a:r>
              <a:rPr lang="it-IT" dirty="0" smtClean="0"/>
              <a:t>Non ci si può fermare alla mera comprensione di eventi unici e irripetibili, essi devono poter essere, in un secondo momento, generalizzati.</a:t>
            </a:r>
          </a:p>
          <a:p>
            <a:pPr algn="ctr">
              <a:buNone/>
            </a:pPr>
            <a:r>
              <a:rPr lang="it-IT" b="1" i="1" dirty="0" smtClean="0"/>
              <a:t>“la sociologia (…) deve designare una scienza la quale si propone di intendere in virtù di un procedimento interpretativo l’agire sociale, e quindi di </a:t>
            </a:r>
            <a:r>
              <a:rPr lang="it-IT" b="1" i="1" u="sng" dirty="0" smtClean="0"/>
              <a:t>spiegarlo causalmente nel suo corso e nei suoi effetti</a:t>
            </a:r>
            <a:r>
              <a:rPr lang="it-IT" b="1" i="1" dirty="0" smtClean="0"/>
              <a:t>”.</a:t>
            </a:r>
            <a:endParaRPr lang="it-IT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ln w="28575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>
                <a:solidFill>
                  <a:srgbClr val="C00000"/>
                </a:solidFill>
              </a:rPr>
              <a:t>Per Weber la sociologia deve</a:t>
            </a:r>
            <a:r>
              <a:rPr lang="it-IT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solidFill>
                  <a:srgbClr val="C00000"/>
                </a:solidFill>
              </a:rPr>
              <a:t>comprendere le esperienze umane nella loro particolarità. </a:t>
            </a:r>
            <a:r>
              <a:rPr lang="it-IT" dirty="0" smtClean="0"/>
              <a:t>Le realtà sociali vanno studiate dall’interno a partire dal senso che gli attori danno alle loro esperienze.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rgbClr val="C00000"/>
                </a:solidFill>
              </a:rPr>
              <a:t>d</a:t>
            </a:r>
            <a:r>
              <a:rPr lang="it-IT" dirty="0" smtClean="0">
                <a:solidFill>
                  <a:srgbClr val="C00000"/>
                </a:solidFill>
              </a:rPr>
              <a:t>a queste interpretazioni ricavarne modelli generali</a:t>
            </a:r>
            <a:r>
              <a:rPr lang="it-IT" dirty="0" smtClean="0"/>
              <a:t>. Affinché i risultati del procedimento interpretativo abbiano dignità scientifica, la comprensione deve sfociare in una concettualizzazione abbastanza generale da consentire spiegazioni e teorie.  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1276</Words>
  <Application>Microsoft Office PowerPoint</Application>
  <PresentationFormat>Presentazione su schermo (4:3)</PresentationFormat>
  <Paragraphs>101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Max Weber (1864-1920)</vt:lpstr>
      <vt:lpstr>Sociologia dell’azione</vt:lpstr>
      <vt:lpstr>Individualismo</vt:lpstr>
      <vt:lpstr>Il Metodo</vt:lpstr>
      <vt:lpstr>Presentazione standard di PowerPoint</vt:lpstr>
      <vt:lpstr>Comprendere ≠ Spiegare</vt:lpstr>
      <vt:lpstr>Sociologia comprendente</vt:lpstr>
      <vt:lpstr>Presentazione standard di PowerPoint</vt:lpstr>
      <vt:lpstr>Presentazione standard di PowerPoint</vt:lpstr>
      <vt:lpstr>Presentazione standard di PowerPoint</vt:lpstr>
      <vt:lpstr>“Tipo-ideale”</vt:lpstr>
      <vt:lpstr>Compito del sociologo</vt:lpstr>
      <vt:lpstr>Scienza a-valutativa</vt:lpstr>
      <vt:lpstr>Azione ≠ Comportamento</vt:lpstr>
      <vt:lpstr>Presentazione standard di PowerPoint</vt:lpstr>
      <vt:lpstr> Agire sociale = il senso intenzionato che il soggetto dà all’azione è rivolto agli altri </vt:lpstr>
      <vt:lpstr>Tipi di azioni non razionali  </vt:lpstr>
      <vt:lpstr>Agire razionale</vt:lpstr>
      <vt:lpstr>Due aspetti della razionalità</vt:lpstr>
      <vt:lpstr>Presentazione standard di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Leonardo Allodi</cp:lastModifiedBy>
  <cp:revision>6</cp:revision>
  <dcterms:created xsi:type="dcterms:W3CDTF">2017-11-30T13:19:25Z</dcterms:created>
  <dcterms:modified xsi:type="dcterms:W3CDTF">2018-11-07T10:41:14Z</dcterms:modified>
</cp:coreProperties>
</file>