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E81C6-E464-4F83-A3C4-9395925BFB5C}" type="datetimeFigureOut">
              <a:rPr lang="it-IT" smtClean="0"/>
              <a:pPr/>
              <a:t>22/04/2022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1E395-592E-4B60-9F05-FC6CA808E39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225B-E0AE-4DE3-9308-51846DA69827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A5B-867E-4915-956B-281CA9B7A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966-B082-4189-A6C1-8CA5243FCB97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A5B-867E-4915-956B-281CA9B7A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76F6-69D1-4BAF-AEE6-6F7D700AEA4F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A5B-867E-4915-956B-281CA9B7A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51ED-D6D2-4464-9EA2-E20994E89FD9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A5B-867E-4915-956B-281CA9B7A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B970-7A0E-4EA9-BB0C-9F58F0CCFD58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A5B-867E-4915-956B-281CA9B7A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638A8-8EF6-4931-A94C-A5B2CC108010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A5B-867E-4915-956B-281CA9B7A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A72D-343F-4E9D-8999-BFAE2447DEE4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A5B-867E-4915-956B-281CA9B7A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6615-4D00-4714-A616-26B4072BDB5B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A5B-867E-4915-956B-281CA9B7A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F8C2-1DCD-441B-9E15-15E23D816EDE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A5B-867E-4915-956B-281CA9B7A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09CB-CD30-4261-899B-F6C4A0B02A59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A5B-867E-4915-956B-281CA9B7A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0AB7-CA4F-40F8-BCFB-2F637F09B47E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A5B-867E-4915-956B-281CA9B7A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83CD6-4517-4440-BF76-B72D7F8179EF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5DA5B-867E-4915-956B-281CA9B7A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1152128"/>
          </a:xfrm>
        </p:spPr>
        <p:txBody>
          <a:bodyPr/>
          <a:lstStyle/>
          <a:p>
            <a:r>
              <a:rPr lang="it-IT" dirty="0" smtClean="0"/>
              <a:t>Il lavoro e la festa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776864" cy="43204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Benedetto XVI, lettera del 23 agosto 2010: 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«</a:t>
            </a:r>
            <a:r>
              <a:rPr lang="it-IT" dirty="0" smtClean="0">
                <a:solidFill>
                  <a:srgbClr val="0033CC"/>
                </a:solidFill>
              </a:rPr>
              <a:t>Il </a:t>
            </a:r>
            <a:r>
              <a:rPr lang="it-IT" dirty="0">
                <a:solidFill>
                  <a:srgbClr val="0033CC"/>
                </a:solidFill>
              </a:rPr>
              <a:t>lavoro e la festa sono intimamente collegati con la vita delle famiglie</a:t>
            </a:r>
            <a:r>
              <a:rPr lang="it-IT" dirty="0">
                <a:solidFill>
                  <a:schemeClr val="tx1"/>
                </a:solidFill>
              </a:rPr>
              <a:t>: ne condizionano le </a:t>
            </a:r>
            <a:r>
              <a:rPr lang="it-IT" dirty="0">
                <a:solidFill>
                  <a:srgbClr val="0033CC"/>
                </a:solidFill>
              </a:rPr>
              <a:t>scelte</a:t>
            </a:r>
            <a:r>
              <a:rPr lang="it-IT" dirty="0">
                <a:solidFill>
                  <a:schemeClr val="tx1"/>
                </a:solidFill>
              </a:rPr>
              <a:t>, influenzano le </a:t>
            </a:r>
            <a:r>
              <a:rPr lang="it-IT" dirty="0">
                <a:solidFill>
                  <a:srgbClr val="0033CC"/>
                </a:solidFill>
              </a:rPr>
              <a:t>relazioni</a:t>
            </a:r>
            <a:r>
              <a:rPr lang="it-IT" dirty="0">
                <a:solidFill>
                  <a:schemeClr val="tx1"/>
                </a:solidFill>
              </a:rPr>
              <a:t> tra i coniugi e tra i genitori e i figli, incidono sul </a:t>
            </a:r>
            <a:r>
              <a:rPr lang="it-IT" dirty="0">
                <a:solidFill>
                  <a:srgbClr val="0033CC"/>
                </a:solidFill>
              </a:rPr>
              <a:t>rapporto</a:t>
            </a:r>
            <a:r>
              <a:rPr lang="it-IT" dirty="0">
                <a:solidFill>
                  <a:schemeClr val="tx1"/>
                </a:solidFill>
              </a:rPr>
              <a:t> della famiglia con la società e con la Chiesa. La Sacra Scrittura (cfr. </a:t>
            </a:r>
            <a:r>
              <a:rPr lang="it-IT" dirty="0" err="1">
                <a:solidFill>
                  <a:schemeClr val="tx1"/>
                </a:solidFill>
              </a:rPr>
              <a:t>Gen</a:t>
            </a:r>
            <a:r>
              <a:rPr lang="it-IT" dirty="0">
                <a:solidFill>
                  <a:schemeClr val="tx1"/>
                </a:solidFill>
              </a:rPr>
              <a:t> 1-2) ci dice che famiglia, </a:t>
            </a:r>
            <a:r>
              <a:rPr lang="it-IT" dirty="0">
                <a:solidFill>
                  <a:srgbClr val="0033CC"/>
                </a:solidFill>
              </a:rPr>
              <a:t>lavoro e giorno festivo sono doni e benedizioni di Dio </a:t>
            </a:r>
            <a:r>
              <a:rPr lang="it-IT" dirty="0">
                <a:solidFill>
                  <a:schemeClr val="tx1"/>
                </a:solidFill>
              </a:rPr>
              <a:t>per aiutarci a vivere un’esistenza pienamente </a:t>
            </a:r>
            <a:r>
              <a:rPr lang="it-IT" dirty="0" smtClean="0">
                <a:solidFill>
                  <a:schemeClr val="tx1"/>
                </a:solidFill>
              </a:rPr>
              <a:t>umana».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lavoro e la festa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FRANCESCO, Udienza del 19 agosto </a:t>
            </a:r>
            <a:r>
              <a:rPr lang="it-IT" dirty="0" smtClean="0"/>
              <a:t>2015:</a:t>
            </a:r>
          </a:p>
          <a:p>
            <a:pPr marL="0" indent="0" algn="just">
              <a:buNone/>
            </a:pPr>
            <a:r>
              <a:rPr lang="it-IT" dirty="0" smtClean="0"/>
              <a:t>«Il </a:t>
            </a:r>
            <a:r>
              <a:rPr lang="it-IT" dirty="0"/>
              <a:t>lavoro, nelle sue mille forme, a partire da quello casalingo, ha cura anche del </a:t>
            </a:r>
            <a:r>
              <a:rPr lang="it-IT" dirty="0">
                <a:solidFill>
                  <a:srgbClr val="0033CC"/>
                </a:solidFill>
              </a:rPr>
              <a:t>bene comune</a:t>
            </a:r>
            <a:r>
              <a:rPr lang="it-IT" dirty="0"/>
              <a:t>. E dove si impara questo </a:t>
            </a:r>
            <a:r>
              <a:rPr lang="it-IT" dirty="0">
                <a:solidFill>
                  <a:srgbClr val="0033CC"/>
                </a:solidFill>
              </a:rPr>
              <a:t>stile di vita laborioso</a:t>
            </a:r>
            <a:r>
              <a:rPr lang="it-IT" dirty="0"/>
              <a:t>? Prima di tutto </a:t>
            </a:r>
            <a:r>
              <a:rPr lang="it-IT" dirty="0">
                <a:solidFill>
                  <a:srgbClr val="0033CC"/>
                </a:solidFill>
              </a:rPr>
              <a:t>si impara in famiglia</a:t>
            </a:r>
            <a:r>
              <a:rPr lang="it-IT" dirty="0"/>
              <a:t>. </a:t>
            </a:r>
            <a:r>
              <a:rPr lang="it-IT" i="1" dirty="0"/>
              <a:t>La famiglia educa al lavoro con l’esempio dei genitori</a:t>
            </a:r>
            <a:r>
              <a:rPr lang="it-IT" dirty="0"/>
              <a:t>: il papà e la mamma che </a:t>
            </a:r>
            <a:r>
              <a:rPr lang="it-IT" dirty="0">
                <a:solidFill>
                  <a:srgbClr val="0033CC"/>
                </a:solidFill>
              </a:rPr>
              <a:t>lavorano per il bene della famiglia e della </a:t>
            </a:r>
            <a:r>
              <a:rPr lang="it-IT" dirty="0" smtClean="0">
                <a:solidFill>
                  <a:srgbClr val="0033CC"/>
                </a:solidFill>
              </a:rPr>
              <a:t>società</a:t>
            </a:r>
            <a:r>
              <a:rPr lang="it-IT" dirty="0"/>
              <a:t>.</a:t>
            </a:r>
            <a:r>
              <a:rPr lang="it-IT" dirty="0" smtClean="0"/>
              <a:t> (…) La </a:t>
            </a:r>
            <a:r>
              <a:rPr lang="it-IT" dirty="0"/>
              <a:t>moderna organizzazione del lavoro mostra talvolta una pericolosa tendenza a </a:t>
            </a:r>
            <a:r>
              <a:rPr lang="it-IT" dirty="0">
                <a:solidFill>
                  <a:srgbClr val="0033CC"/>
                </a:solidFill>
              </a:rPr>
              <a:t>considerare la famiglia</a:t>
            </a:r>
            <a:r>
              <a:rPr lang="it-IT" dirty="0"/>
              <a:t> </a:t>
            </a:r>
            <a:r>
              <a:rPr lang="it-IT" dirty="0">
                <a:solidFill>
                  <a:srgbClr val="0033CC"/>
                </a:solidFill>
              </a:rPr>
              <a:t>un ingombro</a:t>
            </a:r>
            <a:r>
              <a:rPr lang="it-IT" dirty="0"/>
              <a:t>, un peso, una passività, </a:t>
            </a:r>
            <a:r>
              <a:rPr lang="it-IT" dirty="0">
                <a:solidFill>
                  <a:srgbClr val="0033CC"/>
                </a:solidFill>
              </a:rPr>
              <a:t>per la produttività del lavoro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lavoro e la festa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/>
              <a:t>PIO XII, Discorso alle Organizzazioni femminili cattoliche del 24 aprile </a:t>
            </a:r>
            <a:r>
              <a:rPr lang="it-IT" dirty="0" smtClean="0"/>
              <a:t>1952: </a:t>
            </a:r>
          </a:p>
          <a:p>
            <a:pPr marL="0" indent="0" algn="just">
              <a:buNone/>
            </a:pPr>
            <a:r>
              <a:rPr lang="it-IT" dirty="0" smtClean="0"/>
              <a:t>«Se </a:t>
            </a:r>
            <a:r>
              <a:rPr lang="it-IT" dirty="0"/>
              <a:t>in altre età </a:t>
            </a:r>
            <a:r>
              <a:rPr lang="it-IT" dirty="0">
                <a:solidFill>
                  <a:srgbClr val="0033CC"/>
                </a:solidFill>
              </a:rPr>
              <a:t>l'influsso della donna si restringeva alla casa e intorno alla casa</a:t>
            </a:r>
            <a:r>
              <a:rPr lang="it-IT" dirty="0"/>
              <a:t>, ai nostri tempi esso si estende (piaccia o no) a </a:t>
            </a:r>
            <a:r>
              <a:rPr lang="it-IT" dirty="0">
                <a:solidFill>
                  <a:srgbClr val="0033CC"/>
                </a:solidFill>
              </a:rPr>
              <a:t>sempre più vasto campo</a:t>
            </a:r>
            <a:r>
              <a:rPr lang="it-IT" dirty="0"/>
              <a:t>: la vita sociale e pubblica, i parlamenti, i tribunali, il giornalismo, le professioni, il mondo del lavoro. </a:t>
            </a:r>
            <a:r>
              <a:rPr lang="it-IT" dirty="0">
                <a:solidFill>
                  <a:srgbClr val="0033CC"/>
                </a:solidFill>
              </a:rPr>
              <a:t>Porti la donna in ciascuno di questi campi la sua opera di pace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lavoro e la festa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/>
              <a:t>S. GIOVANNI PAOLO II, </a:t>
            </a:r>
            <a:r>
              <a:rPr lang="it-IT" dirty="0" err="1"/>
              <a:t>enc</a:t>
            </a:r>
            <a:r>
              <a:rPr lang="it-IT" dirty="0"/>
              <a:t>. </a:t>
            </a:r>
            <a:r>
              <a:rPr lang="it-IT" i="1" dirty="0" err="1"/>
              <a:t>Laborem</a:t>
            </a:r>
            <a:r>
              <a:rPr lang="it-IT" i="1" dirty="0"/>
              <a:t> </a:t>
            </a:r>
            <a:r>
              <a:rPr lang="it-IT" i="1" dirty="0" err="1"/>
              <a:t>exercens</a:t>
            </a:r>
            <a:r>
              <a:rPr lang="it-IT" dirty="0"/>
              <a:t>, n. </a:t>
            </a:r>
            <a:r>
              <a:rPr lang="it-IT" dirty="0" smtClean="0"/>
              <a:t>19: </a:t>
            </a:r>
          </a:p>
          <a:p>
            <a:pPr marL="0" indent="0" algn="just">
              <a:buNone/>
            </a:pPr>
            <a:r>
              <a:rPr lang="it-IT" sz="3400" dirty="0" smtClean="0"/>
              <a:t>«</a:t>
            </a:r>
            <a:r>
              <a:rPr lang="it-IT" sz="3400" dirty="0" smtClean="0">
                <a:solidFill>
                  <a:srgbClr val="0033CC"/>
                </a:solidFill>
              </a:rPr>
              <a:t>Bisogna </a:t>
            </a:r>
            <a:r>
              <a:rPr lang="it-IT" sz="3400" dirty="0">
                <a:solidFill>
                  <a:srgbClr val="0033CC"/>
                </a:solidFill>
              </a:rPr>
              <a:t>adoperarsi </a:t>
            </a:r>
            <a:r>
              <a:rPr lang="it-IT" sz="3400" i="1" dirty="0">
                <a:solidFill>
                  <a:srgbClr val="0033CC"/>
                </a:solidFill>
              </a:rPr>
              <a:t>per la rivalutazione sociale dei compiti materni</a:t>
            </a:r>
            <a:r>
              <a:rPr lang="it-IT" sz="3400" dirty="0"/>
              <a:t>, della fatica ad essi unita e del bisogno che i figli hanno di cura, di amore e di affetto per potersi sviluppare come persone responsabili, moralmente e religiosamente mature e psicologicamente equilibrate. Tornerà ad onore della società </a:t>
            </a:r>
            <a:r>
              <a:rPr lang="it-IT" sz="3400" dirty="0">
                <a:solidFill>
                  <a:srgbClr val="0033CC"/>
                </a:solidFill>
              </a:rPr>
              <a:t>rendere possibile alla madre </a:t>
            </a:r>
            <a:r>
              <a:rPr lang="it-IT" sz="3400" dirty="0"/>
              <a:t>- senza ostacolarne la libertà, senza discriminazione psicologica o pratica, senza penalizzazione nei confronti delle sue compagne - </a:t>
            </a:r>
            <a:r>
              <a:rPr lang="it-IT" sz="3400" dirty="0">
                <a:solidFill>
                  <a:srgbClr val="0033CC"/>
                </a:solidFill>
              </a:rPr>
              <a:t>di dedicarsi alla cura e all'educazione dei figli </a:t>
            </a:r>
            <a:r>
              <a:rPr lang="it-IT" sz="3400" dirty="0"/>
              <a:t>secondo i bisogni differenziati della loro età. </a:t>
            </a:r>
            <a:r>
              <a:rPr lang="it-IT" sz="3400" dirty="0">
                <a:solidFill>
                  <a:srgbClr val="0033CC"/>
                </a:solidFill>
              </a:rPr>
              <a:t>L'abbandono forzato di tali impegni</a:t>
            </a:r>
            <a:r>
              <a:rPr lang="it-IT" sz="3400" dirty="0"/>
              <a:t>, per un guadagno retributivo fuori della casa, </a:t>
            </a:r>
            <a:r>
              <a:rPr lang="it-IT" sz="3400" dirty="0">
                <a:solidFill>
                  <a:srgbClr val="0033CC"/>
                </a:solidFill>
              </a:rPr>
              <a:t>è scorretto dal punto di vista del bene della società e della famiglia</a:t>
            </a:r>
            <a:r>
              <a:rPr lang="it-IT" sz="3400" dirty="0"/>
              <a:t>, quando contraddica o renda difficili tali scopi primari della missione materna</a:t>
            </a:r>
            <a:r>
              <a:rPr lang="it-IT" sz="3400" dirty="0" smtClean="0"/>
              <a:t>».</a:t>
            </a:r>
            <a:endParaRPr lang="it-IT" sz="3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lavoro e la festa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FRANCESCO, Udienza del 7 gennaio </a:t>
            </a:r>
            <a:r>
              <a:rPr lang="it-IT" dirty="0" smtClean="0"/>
              <a:t>2015:</a:t>
            </a:r>
          </a:p>
          <a:p>
            <a:pPr marL="0" indent="0" algn="just">
              <a:buNone/>
            </a:pPr>
            <a:r>
              <a:rPr lang="it-IT" dirty="0" smtClean="0"/>
              <a:t> «Bisognerebbe </a:t>
            </a:r>
            <a:r>
              <a:rPr lang="it-IT" dirty="0"/>
              <a:t>comprendere di più la loro </a:t>
            </a:r>
            <a:r>
              <a:rPr lang="it-IT" dirty="0">
                <a:solidFill>
                  <a:srgbClr val="0033CC"/>
                </a:solidFill>
              </a:rPr>
              <a:t>lotta quotidiana</a:t>
            </a:r>
            <a:r>
              <a:rPr lang="it-IT" dirty="0"/>
              <a:t> per essere efficienti </a:t>
            </a:r>
            <a:r>
              <a:rPr lang="it-IT" dirty="0">
                <a:solidFill>
                  <a:srgbClr val="0033CC"/>
                </a:solidFill>
              </a:rPr>
              <a:t>al lavoro </a:t>
            </a:r>
            <a:r>
              <a:rPr lang="it-IT" dirty="0"/>
              <a:t>e attente e affettuose </a:t>
            </a:r>
            <a:r>
              <a:rPr lang="it-IT" dirty="0">
                <a:solidFill>
                  <a:srgbClr val="0033CC"/>
                </a:solidFill>
              </a:rPr>
              <a:t>in famiglia</a:t>
            </a:r>
            <a:r>
              <a:rPr lang="it-IT" dirty="0"/>
              <a:t>; bisognerebbe capire meglio </a:t>
            </a:r>
            <a:r>
              <a:rPr lang="it-IT" dirty="0">
                <a:solidFill>
                  <a:srgbClr val="0033CC"/>
                </a:solidFill>
              </a:rPr>
              <a:t>a che cosa esse aspirano </a:t>
            </a:r>
            <a:r>
              <a:rPr lang="it-IT" dirty="0"/>
              <a:t>per esprimere i frutti migliori e autentici della loro emancipazione</a:t>
            </a:r>
            <a:r>
              <a:rPr lang="it-IT" dirty="0" smtClean="0"/>
              <a:t>».</a:t>
            </a:r>
          </a:p>
          <a:p>
            <a:pPr marL="0" indent="0" algn="just">
              <a:buNone/>
            </a:pPr>
            <a:r>
              <a:rPr lang="it-IT" dirty="0" smtClean="0"/>
              <a:t>AL 54: «</a:t>
            </a:r>
            <a:r>
              <a:rPr lang="it-IT" dirty="0" smtClean="0">
                <a:solidFill>
                  <a:srgbClr val="0033CC"/>
                </a:solidFill>
              </a:rPr>
              <a:t>L’identica </a:t>
            </a:r>
            <a:r>
              <a:rPr lang="it-IT" dirty="0">
                <a:solidFill>
                  <a:srgbClr val="0033CC"/>
                </a:solidFill>
              </a:rPr>
              <a:t>dignità </a:t>
            </a:r>
            <a:r>
              <a:rPr lang="it-IT" dirty="0"/>
              <a:t>tra l’uomo e la donna ci porta a </a:t>
            </a:r>
            <a:r>
              <a:rPr lang="it-IT" dirty="0">
                <a:solidFill>
                  <a:srgbClr val="0033CC"/>
                </a:solidFill>
              </a:rPr>
              <a:t>rallegrarci</a:t>
            </a:r>
            <a:r>
              <a:rPr lang="it-IT" dirty="0"/>
              <a:t> del fatto che si superino </a:t>
            </a:r>
            <a:r>
              <a:rPr lang="it-IT" dirty="0">
                <a:solidFill>
                  <a:srgbClr val="0033CC"/>
                </a:solidFill>
              </a:rPr>
              <a:t>vecchie forme di discriminazione</a:t>
            </a:r>
            <a:r>
              <a:rPr lang="it-IT" dirty="0"/>
              <a:t>, e che in seno alle famiglie si sviluppi </a:t>
            </a:r>
            <a:r>
              <a:rPr lang="it-IT" dirty="0">
                <a:solidFill>
                  <a:srgbClr val="0033CC"/>
                </a:solidFill>
              </a:rPr>
              <a:t>uno stile di reciprocità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lavoro e la festa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FRANCESCO, udienza del 12 agosto </a:t>
            </a:r>
            <a:r>
              <a:rPr lang="it-IT" dirty="0" smtClean="0"/>
              <a:t>2015: </a:t>
            </a:r>
          </a:p>
          <a:p>
            <a:pPr marL="0" indent="0" algn="just">
              <a:buNone/>
            </a:pPr>
            <a:r>
              <a:rPr lang="it-IT" dirty="0" smtClean="0"/>
              <a:t>«</a:t>
            </a:r>
            <a:r>
              <a:rPr lang="it-IT" dirty="0" smtClean="0">
                <a:solidFill>
                  <a:srgbClr val="0033CC"/>
                </a:solidFill>
              </a:rPr>
              <a:t>Il </a:t>
            </a:r>
            <a:r>
              <a:rPr lang="it-IT" dirty="0">
                <a:solidFill>
                  <a:srgbClr val="0033CC"/>
                </a:solidFill>
              </a:rPr>
              <a:t>vero tempo della festa sospende il lavoro professionale, ed è sacro</a:t>
            </a:r>
            <a:r>
              <a:rPr lang="it-IT" dirty="0"/>
              <a:t>, perché ricorda all’uomo e alla donna che sono fatti </a:t>
            </a:r>
            <a:r>
              <a:rPr lang="it-IT" dirty="0">
                <a:solidFill>
                  <a:srgbClr val="0033CC"/>
                </a:solidFill>
              </a:rPr>
              <a:t>ad immagine di Dio</a:t>
            </a:r>
            <a:r>
              <a:rPr lang="it-IT" dirty="0"/>
              <a:t>, il quale non è schiavo del lavoro, ma Signore, e dunque </a:t>
            </a:r>
            <a:r>
              <a:rPr lang="it-IT" dirty="0">
                <a:solidFill>
                  <a:srgbClr val="0033CC"/>
                </a:solidFill>
              </a:rPr>
              <a:t>anche noi non dobbiamo mai essere schiavi del lavoro, ma “signori”.</a:t>
            </a:r>
            <a:r>
              <a:rPr lang="it-IT" dirty="0"/>
              <a:t> (…) </a:t>
            </a:r>
            <a:r>
              <a:rPr lang="it-IT" dirty="0">
                <a:solidFill>
                  <a:srgbClr val="0033CC"/>
                </a:solidFill>
              </a:rPr>
              <a:t>Il tempo del riposo</a:t>
            </a:r>
            <a:r>
              <a:rPr lang="it-IT" dirty="0"/>
              <a:t>, soprattutto quello domenicale, </a:t>
            </a:r>
            <a:r>
              <a:rPr lang="it-IT" dirty="0">
                <a:solidFill>
                  <a:srgbClr val="0033CC"/>
                </a:solidFill>
              </a:rPr>
              <a:t>è destinato a noi perché possiamo godere </a:t>
            </a:r>
            <a:r>
              <a:rPr lang="it-IT" dirty="0"/>
              <a:t>di ciò che non si produce e non si consuma, non si compra e non si vende. E invece vediamo che </a:t>
            </a:r>
            <a:r>
              <a:rPr lang="it-IT" dirty="0">
                <a:solidFill>
                  <a:srgbClr val="0033CC"/>
                </a:solidFill>
              </a:rPr>
              <a:t>l’ideologia del profitto e del consumo vuole mangiarsi anche la festa</a:t>
            </a:r>
            <a:r>
              <a:rPr lang="it-IT" dirty="0"/>
              <a:t>: anch’essa a volte viene ridotta a un “affare”, a un modo per fare soldi e per spenderli. Ma </a:t>
            </a:r>
            <a:r>
              <a:rPr lang="it-IT" dirty="0">
                <a:solidFill>
                  <a:srgbClr val="0033CC"/>
                </a:solidFill>
              </a:rPr>
              <a:t>è per questo che lavoriamo</a:t>
            </a:r>
            <a:r>
              <a:rPr lang="it-IT" dirty="0" smtClean="0">
                <a:solidFill>
                  <a:srgbClr val="0033CC"/>
                </a:solidFill>
              </a:rPr>
              <a:t>?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lavoro e la festa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err="1"/>
              <a:t>Zelia</a:t>
            </a:r>
            <a:r>
              <a:rPr lang="it-IT" dirty="0"/>
              <a:t> GUÉRIN e Luigi MARTIN, </a:t>
            </a:r>
            <a:r>
              <a:rPr lang="it-IT" i="1" dirty="0"/>
              <a:t>Lettere familiari</a:t>
            </a:r>
            <a:r>
              <a:rPr lang="it-IT" dirty="0"/>
              <a:t>, Edizioni OCD, Roma 2014, p. </a:t>
            </a:r>
            <a:r>
              <a:rPr lang="it-IT" dirty="0" smtClean="0"/>
              <a:t>169: </a:t>
            </a:r>
          </a:p>
          <a:p>
            <a:pPr marL="0" indent="0" algn="just">
              <a:buNone/>
            </a:pPr>
            <a:r>
              <a:rPr lang="it-IT" dirty="0" smtClean="0"/>
              <a:t>«Prenderò </a:t>
            </a:r>
            <a:r>
              <a:rPr lang="it-IT" dirty="0"/>
              <a:t>il treno per Lisieux domenica alle tre e mezzo del mattino. Ho cercato di aggiustarmi in altra maniera, ma non ne vedo una migliore. Mi è impossibile questa volta partire di sabato, e </a:t>
            </a:r>
            <a:r>
              <a:rPr lang="it-IT" dirty="0">
                <a:solidFill>
                  <a:srgbClr val="0033CC"/>
                </a:solidFill>
              </a:rPr>
              <a:t>alla domenica non posso viaggiare per tutta la mattinata</a:t>
            </a:r>
            <a:r>
              <a:rPr lang="it-IT" dirty="0"/>
              <a:t>, sarebbe cosa contraria ai miei principi, perché trovo che </a:t>
            </a:r>
            <a:r>
              <a:rPr lang="it-IT" dirty="0">
                <a:solidFill>
                  <a:srgbClr val="0033CC"/>
                </a:solidFill>
              </a:rPr>
              <a:t>si deve fare una grande attenzione a non cooperare al lavoro di domenica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lavoro e la festa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S. GIOVANNI </a:t>
            </a:r>
            <a:r>
              <a:rPr lang="it-IT" dirty="0"/>
              <a:t>PAOLO II, lett. </a:t>
            </a:r>
            <a:r>
              <a:rPr lang="it-IT" dirty="0" err="1"/>
              <a:t>ap</a:t>
            </a:r>
            <a:r>
              <a:rPr lang="it-IT" dirty="0"/>
              <a:t>. </a:t>
            </a:r>
            <a:r>
              <a:rPr lang="it-IT" i="1" dirty="0" err="1"/>
              <a:t>Dies</a:t>
            </a:r>
            <a:r>
              <a:rPr lang="it-IT" i="1" dirty="0"/>
              <a:t> Domini</a:t>
            </a:r>
            <a:r>
              <a:rPr lang="it-IT" dirty="0"/>
              <a:t>, 31 maggio 1998, n. </a:t>
            </a:r>
            <a:r>
              <a:rPr lang="it-IT" dirty="0" smtClean="0"/>
              <a:t>17: </a:t>
            </a:r>
          </a:p>
          <a:p>
            <a:pPr marL="0" indent="0" algn="just">
              <a:buNone/>
            </a:pPr>
            <a:r>
              <a:rPr lang="it-IT" dirty="0" smtClean="0"/>
              <a:t>«</a:t>
            </a:r>
            <a:r>
              <a:rPr lang="it-IT" dirty="0"/>
              <a:t>Il contenuto del precetto non è </a:t>
            </a:r>
            <a:r>
              <a:rPr lang="it-IT" dirty="0" smtClean="0"/>
              <a:t>primariamente </a:t>
            </a:r>
            <a:r>
              <a:rPr lang="it-IT" dirty="0">
                <a:solidFill>
                  <a:srgbClr val="0033CC"/>
                </a:solidFill>
              </a:rPr>
              <a:t>una qualunque </a:t>
            </a:r>
            <a:r>
              <a:rPr lang="it-IT" i="1" dirty="0">
                <a:solidFill>
                  <a:srgbClr val="0033CC"/>
                </a:solidFill>
              </a:rPr>
              <a:t>interruzione</a:t>
            </a:r>
            <a:r>
              <a:rPr lang="it-IT" dirty="0">
                <a:solidFill>
                  <a:srgbClr val="0033CC"/>
                </a:solidFill>
              </a:rPr>
              <a:t> del lavoro</a:t>
            </a:r>
            <a:r>
              <a:rPr lang="it-IT" dirty="0"/>
              <a:t>, ma </a:t>
            </a:r>
            <a:r>
              <a:rPr lang="it-IT" dirty="0">
                <a:solidFill>
                  <a:srgbClr val="0033CC"/>
                </a:solidFill>
              </a:rPr>
              <a:t>la </a:t>
            </a:r>
            <a:r>
              <a:rPr lang="it-IT" i="1" dirty="0">
                <a:solidFill>
                  <a:srgbClr val="0033CC"/>
                </a:solidFill>
              </a:rPr>
              <a:t>celebrazione</a:t>
            </a:r>
            <a:r>
              <a:rPr lang="it-IT" dirty="0">
                <a:solidFill>
                  <a:srgbClr val="0033CC"/>
                </a:solidFill>
              </a:rPr>
              <a:t> delle meraviglie operate da Dio</a:t>
            </a:r>
            <a:r>
              <a:rPr lang="it-IT" dirty="0" smtClean="0"/>
              <a:t>. Nella </a:t>
            </a:r>
            <a:r>
              <a:rPr lang="it-IT" dirty="0"/>
              <a:t>misura in cui questo “ricordo”, </a:t>
            </a:r>
            <a:r>
              <a:rPr lang="it-IT" i="1" dirty="0"/>
              <a:t>colmo di gratitudine e di lode verso Dio</a:t>
            </a:r>
            <a:r>
              <a:rPr lang="it-IT" dirty="0"/>
              <a:t>, è vivo, </a:t>
            </a:r>
            <a:r>
              <a:rPr lang="it-IT" dirty="0">
                <a:solidFill>
                  <a:srgbClr val="0033CC"/>
                </a:solidFill>
              </a:rPr>
              <a:t>il riposo dell'uomo, nel giorno del Signore</a:t>
            </a:r>
            <a:r>
              <a:rPr lang="it-IT" dirty="0"/>
              <a:t>, assume il suo pieno significato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568</Words>
  <Application>Microsoft Office PowerPoint</Application>
  <PresentationFormat>Presentazione su schermo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Il lavoro e la festa</vt:lpstr>
      <vt:lpstr>Il lavoro e la festa</vt:lpstr>
      <vt:lpstr>Il lavoro e la festa</vt:lpstr>
      <vt:lpstr>Il lavoro e la festa</vt:lpstr>
      <vt:lpstr>Il lavoro e la festa</vt:lpstr>
      <vt:lpstr>Il lavoro e la festa</vt:lpstr>
      <vt:lpstr>Il lavoro e la festa</vt:lpstr>
      <vt:lpstr>Il lavoro e la festa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lavoro e la festa</dc:title>
  <dc:creator>Carla</dc:creator>
  <cp:lastModifiedBy>Carla</cp:lastModifiedBy>
  <cp:revision>7</cp:revision>
  <dcterms:created xsi:type="dcterms:W3CDTF">2022-04-21T11:32:47Z</dcterms:created>
  <dcterms:modified xsi:type="dcterms:W3CDTF">2022-04-22T14:32:47Z</dcterms:modified>
</cp:coreProperties>
</file>